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3"/>
  </p:notesMasterIdLst>
  <p:handoutMasterIdLst>
    <p:handoutMasterId r:id="rId144"/>
  </p:handoutMasterIdLst>
  <p:sldIdLst>
    <p:sldId id="599" r:id="rId2"/>
    <p:sldId id="935" r:id="rId3"/>
    <p:sldId id="866" r:id="rId4"/>
    <p:sldId id="1221" r:id="rId5"/>
    <p:sldId id="1238" r:id="rId6"/>
    <p:sldId id="1247" r:id="rId7"/>
    <p:sldId id="1214" r:id="rId8"/>
    <p:sldId id="1253" r:id="rId9"/>
    <p:sldId id="1307" r:id="rId10"/>
    <p:sldId id="1516" r:id="rId11"/>
    <p:sldId id="1517" r:id="rId12"/>
    <p:sldId id="1256" r:id="rId13"/>
    <p:sldId id="1515" r:id="rId14"/>
    <p:sldId id="1518" r:id="rId15"/>
    <p:sldId id="1519" r:id="rId16"/>
    <p:sldId id="1520" r:id="rId17"/>
    <p:sldId id="1487" r:id="rId18"/>
    <p:sldId id="1488" r:id="rId19"/>
    <p:sldId id="1258" r:id="rId20"/>
    <p:sldId id="1289" r:id="rId21"/>
    <p:sldId id="1292" r:id="rId22"/>
    <p:sldId id="1293" r:id="rId23"/>
    <p:sldId id="1305" r:id="rId24"/>
    <p:sldId id="1505" r:id="rId25"/>
    <p:sldId id="1506" r:id="rId26"/>
    <p:sldId id="1294" r:id="rId27"/>
    <p:sldId id="1296" r:id="rId28"/>
    <p:sldId id="1298" r:id="rId29"/>
    <p:sldId id="1496" r:id="rId30"/>
    <p:sldId id="1308" r:id="rId31"/>
    <p:sldId id="1306" r:id="rId32"/>
    <p:sldId id="1335" r:id="rId33"/>
    <p:sldId id="1302" r:id="rId34"/>
    <p:sldId id="1309" r:id="rId35"/>
    <p:sldId id="1316" r:id="rId36"/>
    <p:sldId id="1492" r:id="rId37"/>
    <p:sldId id="1389" r:id="rId38"/>
    <p:sldId id="1390" r:id="rId39"/>
    <p:sldId id="1497" r:id="rId40"/>
    <p:sldId id="1388" r:id="rId41"/>
    <p:sldId id="1311" r:id="rId42"/>
    <p:sldId id="1313" r:id="rId43"/>
    <p:sldId id="1521" r:id="rId44"/>
    <p:sldId id="1522" r:id="rId45"/>
    <p:sldId id="1523" r:id="rId46"/>
    <p:sldId id="1524" r:id="rId47"/>
    <p:sldId id="1525" r:id="rId48"/>
    <p:sldId id="1526" r:id="rId49"/>
    <p:sldId id="1527" r:id="rId50"/>
    <p:sldId id="1528" r:id="rId51"/>
    <p:sldId id="1529" r:id="rId52"/>
    <p:sldId id="1530" r:id="rId53"/>
    <p:sldId id="1532" r:id="rId54"/>
    <p:sldId id="1533" r:id="rId55"/>
    <p:sldId id="1534" r:id="rId56"/>
    <p:sldId id="1535" r:id="rId57"/>
    <p:sldId id="1536" r:id="rId58"/>
    <p:sldId id="1537" r:id="rId59"/>
    <p:sldId id="1538" r:id="rId60"/>
    <p:sldId id="1539" r:id="rId61"/>
    <p:sldId id="1540" r:id="rId62"/>
    <p:sldId id="1541" r:id="rId63"/>
    <p:sldId id="1542" r:id="rId64"/>
    <p:sldId id="1544" r:id="rId65"/>
    <p:sldId id="1262" r:id="rId66"/>
    <p:sldId id="1432" r:id="rId67"/>
    <p:sldId id="1433" r:id="rId68"/>
    <p:sldId id="1434" r:id="rId69"/>
    <p:sldId id="1435" r:id="rId70"/>
    <p:sldId id="1545" r:id="rId71"/>
    <p:sldId id="1267" r:id="rId72"/>
    <p:sldId id="1380" r:id="rId73"/>
    <p:sldId id="1375" r:id="rId74"/>
    <p:sldId id="1376" r:id="rId75"/>
    <p:sldId id="1377" r:id="rId76"/>
    <p:sldId id="1268" r:id="rId77"/>
    <p:sldId id="1271" r:id="rId78"/>
    <p:sldId id="1358" r:id="rId79"/>
    <p:sldId id="1359" r:id="rId80"/>
    <p:sldId id="1361" r:id="rId81"/>
    <p:sldId id="1387" r:id="rId82"/>
    <p:sldId id="1360" r:id="rId83"/>
    <p:sldId id="1403" r:id="rId84"/>
    <p:sldId id="1412" r:id="rId85"/>
    <p:sldId id="1547" r:id="rId86"/>
    <p:sldId id="1546" r:id="rId87"/>
    <p:sldId id="1550" r:id="rId88"/>
    <p:sldId id="1551" r:id="rId89"/>
    <p:sldId id="1548" r:id="rId90"/>
    <p:sldId id="1552" r:id="rId91"/>
    <p:sldId id="1553" r:id="rId92"/>
    <p:sldId id="1554" r:id="rId93"/>
    <p:sldId id="1555" r:id="rId94"/>
    <p:sldId id="1556" r:id="rId95"/>
    <p:sldId id="1557" r:id="rId96"/>
    <p:sldId id="1558" r:id="rId97"/>
    <p:sldId id="1559" r:id="rId98"/>
    <p:sldId id="1560" r:id="rId99"/>
    <p:sldId id="1561" r:id="rId100"/>
    <p:sldId id="1562" r:id="rId101"/>
    <p:sldId id="1563" r:id="rId102"/>
    <p:sldId id="1564" r:id="rId103"/>
    <p:sldId id="1565" r:id="rId104"/>
    <p:sldId id="1566" r:id="rId105"/>
    <p:sldId id="1567" r:id="rId106"/>
    <p:sldId id="1568" r:id="rId107"/>
    <p:sldId id="1569" r:id="rId108"/>
    <p:sldId id="1570" r:id="rId109"/>
    <p:sldId id="1571" r:id="rId110"/>
    <p:sldId id="1572" r:id="rId111"/>
    <p:sldId id="1573" r:id="rId112"/>
    <p:sldId id="1574" r:id="rId113"/>
    <p:sldId id="1575" r:id="rId114"/>
    <p:sldId id="1576" r:id="rId115"/>
    <p:sldId id="1577" r:id="rId116"/>
    <p:sldId id="1578" r:id="rId117"/>
    <p:sldId id="1579" r:id="rId118"/>
    <p:sldId id="1581" r:id="rId119"/>
    <p:sldId id="1635" r:id="rId120"/>
    <p:sldId id="1636" r:id="rId121"/>
    <p:sldId id="1583" r:id="rId122"/>
    <p:sldId id="1584" r:id="rId123"/>
    <p:sldId id="1630" r:id="rId124"/>
    <p:sldId id="1649" r:id="rId125"/>
    <p:sldId id="1650" r:id="rId126"/>
    <p:sldId id="1651" r:id="rId127"/>
    <p:sldId id="1652" r:id="rId128"/>
    <p:sldId id="1631" r:id="rId129"/>
    <p:sldId id="1632" r:id="rId130"/>
    <p:sldId id="1642" r:id="rId131"/>
    <p:sldId id="1643" r:id="rId132"/>
    <p:sldId id="1644" r:id="rId133"/>
    <p:sldId id="1645" r:id="rId134"/>
    <p:sldId id="1646" r:id="rId135"/>
    <p:sldId id="1647" r:id="rId136"/>
    <p:sldId id="1633" r:id="rId137"/>
    <p:sldId id="1634" r:id="rId138"/>
    <p:sldId id="1648" r:id="rId139"/>
    <p:sldId id="909" r:id="rId140"/>
    <p:sldId id="1478" r:id="rId141"/>
    <p:sldId id="1243" r:id="rId142"/>
  </p:sldIdLst>
  <p:sldSz cx="9906000" cy="6858000" type="A4"/>
  <p:notesSz cx="6794500" cy="99314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854">
          <p15:clr>
            <a:srgbClr val="A4A3A4"/>
          </p15:clr>
        </p15:guide>
        <p15:guide id="2" pos="11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33CC"/>
    <a:srgbClr val="00CC99"/>
    <a:srgbClr val="FF3300"/>
    <a:srgbClr val="009900"/>
    <a:srgbClr val="DDFAED"/>
    <a:srgbClr val="FF9900"/>
    <a:srgbClr val="CCCCFF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0" autoAdjust="0"/>
    <p:restoredTop sz="95122" autoAdjust="0"/>
  </p:normalViewPr>
  <p:slideViewPr>
    <p:cSldViewPr snapToGrid="0">
      <p:cViewPr varScale="1">
        <p:scale>
          <a:sx n="72" d="100"/>
          <a:sy n="72" d="100"/>
        </p:scale>
        <p:origin x="-264" y="-82"/>
      </p:cViewPr>
      <p:guideLst>
        <p:guide orient="horz" pos="3854"/>
        <p:guide pos="1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44" d="100"/>
          <a:sy n="44" d="100"/>
        </p:scale>
        <p:origin x="-1896" y="-90"/>
      </p:cViewPr>
      <p:guideLst>
        <p:guide orient="horz" pos="3129"/>
        <p:guide pos="2140"/>
      </p:guideLst>
    </p:cSldViewPr>
  </p:notesViewPr>
  <p:gridSpacing cx="184343675" cy="18434367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notesMaster" Target="notesMasters/notesMaster1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16238" cy="5340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8579" y="2"/>
            <a:ext cx="2917825" cy="5340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algn="r"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97322"/>
            <a:ext cx="2916238" cy="5340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algn="r" defTabSz="942493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fld id="{236802C7-0F33-465C-8B58-3D881BB9F85C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  <p:extLst>
      <p:ext uri="{BB962C8B-B14F-4D97-AF65-F5344CB8AC3E}">
        <p14:creationId xmlns="" xmlns:p14="http://schemas.microsoft.com/office/powerpoint/2010/main" val="2713130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16238" cy="5340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8579" y="2"/>
            <a:ext cx="2917825" cy="5340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algn="r"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763588"/>
            <a:ext cx="5408613" cy="3744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0754" y="4735221"/>
            <a:ext cx="4991100" cy="443320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Click to edit Master text styles</a:t>
            </a:r>
          </a:p>
          <a:p>
            <a:pPr lvl="1"/>
            <a:r>
              <a:rPr lang="de-DE" noProof="0" smtClean="0"/>
              <a:t>Second level</a:t>
            </a:r>
          </a:p>
          <a:p>
            <a:pPr lvl="2"/>
            <a:r>
              <a:rPr lang="de-DE" noProof="0" smtClean="0"/>
              <a:t>Third level</a:t>
            </a:r>
          </a:p>
          <a:p>
            <a:pPr lvl="3"/>
            <a:r>
              <a:rPr lang="de-DE" noProof="0" smtClean="0"/>
              <a:t>Fourth level</a:t>
            </a:r>
          </a:p>
          <a:p>
            <a:pPr lvl="4"/>
            <a:r>
              <a:rPr lang="de-DE" noProof="0" smtClean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97322"/>
            <a:ext cx="2916238" cy="5340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algn="r" defTabSz="942493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fld id="{48C49686-24DB-46A3-9909-4B1089734571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  <p:extLst>
      <p:ext uri="{BB962C8B-B14F-4D97-AF65-F5344CB8AC3E}">
        <p14:creationId xmlns="" xmlns:p14="http://schemas.microsoft.com/office/powerpoint/2010/main" val="38873851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3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9796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1BF399-3855-47E3-B1F7-1183FE6E83F7}" type="slidenum">
              <a:rPr lang="en-US"/>
              <a:pPr/>
              <a:t>7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87313" y="296863"/>
            <a:ext cx="6970713" cy="48260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843" y="5182635"/>
            <a:ext cx="6354819" cy="4218311"/>
          </a:xfrm>
          <a:noFill/>
          <a:ln/>
        </p:spPr>
        <p:txBody>
          <a:bodyPr lIns="91843" tIns="45921" rIns="91843" bIns="45921"/>
          <a:lstStyle/>
          <a:p>
            <a:r>
              <a:rPr lang="de-DE" smtClean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606145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12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5263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5D9711-029A-427F-B421-A557133CE76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7956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19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3409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smtClean="0"/>
          </a:p>
        </p:txBody>
      </p:sp>
      <p:sp>
        <p:nvSpPr>
          <p:cNvPr id="67588" name="Slide Number Placeholder 3"/>
          <p:cNvSpPr txBox="1">
            <a:spLocks noGrp="1"/>
          </p:cNvSpPr>
          <p:nvPr/>
        </p:nvSpPr>
        <p:spPr bwMode="auto">
          <a:xfrm>
            <a:off x="3838370" y="9397831"/>
            <a:ext cx="2918049" cy="53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416" tIns="47207" rIns="94416" bIns="47207" anchor="b"/>
          <a:lstStyle/>
          <a:p>
            <a:pPr algn="r" defTabSz="942875"/>
            <a:fld id="{8F8D279F-6CEC-4638-ABE0-9D9987686DEA}" type="slidenum">
              <a:rPr lang="en-US" altLang="de-DE" sz="1300">
                <a:latin typeface="Times New Roman" pitchFamily="18" charset="0"/>
              </a:rPr>
              <a:pPr algn="r" defTabSz="942875"/>
              <a:t>21</a:t>
            </a:fld>
            <a:endParaRPr lang="en-US" altLang="de-DE" sz="13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2382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CH" altLang="de-DE"/>
              <a:t>Use bitcoins / bitcoin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2432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8517" indent="-287892" defTabSz="972432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1565" indent="-230313" defTabSz="972432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2191" indent="-230313" defTabSz="972432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2816" indent="-230313" defTabSz="972432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33443" indent="-230313" defTabSz="9724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94069" indent="-230313" defTabSz="9724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54695" indent="-230313" defTabSz="9724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15320" indent="-230313" defTabSz="9724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9054F1-1B93-4562-A6BD-9A9CE3C9A55F}" type="slidenum">
              <a:rPr lang="en-US" altLang="de-DE" sz="1300" smtClean="0">
                <a:latin typeface="Times New Roman" panose="02020603050405020304" pitchFamily="18" charset="0"/>
              </a:rPr>
              <a:pPr/>
              <a:t>24</a:t>
            </a:fld>
            <a:endParaRPr lang="en-US" altLang="de-DE" sz="13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9710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CH" altLang="de-DE"/>
              <a:t>Use bitcoins / bitcoin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2432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8517" indent="-287892" defTabSz="972432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1565" indent="-230313" defTabSz="972432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2191" indent="-230313" defTabSz="972432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2816" indent="-230313" defTabSz="972432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33443" indent="-230313" defTabSz="9724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94069" indent="-230313" defTabSz="9724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54695" indent="-230313" defTabSz="9724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15320" indent="-230313" defTabSz="97243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9054F1-1B93-4562-A6BD-9A9CE3C9A55F}" type="slidenum">
              <a:rPr lang="en-US" altLang="de-DE" sz="1300" smtClean="0">
                <a:latin typeface="Times New Roman" panose="02020603050405020304" pitchFamily="18" charset="0"/>
              </a:rPr>
              <a:pPr/>
              <a:t>25</a:t>
            </a:fld>
            <a:endParaRPr lang="en-US" altLang="de-DE" sz="13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7309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26382" indent="-279378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17511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64516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11520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4A59E88-2858-4EE1-AB6D-07E85E9BB598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 dirty="0" smtClean="0"/>
          </a:p>
        </p:txBody>
      </p:sp>
    </p:spTree>
    <p:extLst>
      <p:ext uri="{BB962C8B-B14F-4D97-AF65-F5344CB8AC3E}">
        <p14:creationId xmlns="" xmlns:p14="http://schemas.microsoft.com/office/powerpoint/2010/main" val="2755435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5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403045-125C-4A75-B738-510C1F789B83}" type="slidenum">
              <a:rPr kumimoji="0" lang="en-US" alt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pPr marL="0" marR="0" lvl="0" indent="0" algn="r" defTabSz="965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3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6140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44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0297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DF031-6079-418B-A5EB-BD83F20FCB85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06964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26382" indent="-279378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17511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64516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11520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59D7C07-D2A4-48C6-8A34-F501DAF8DF61}" type="slidenum">
              <a:rPr lang="en-US" altLang="en-US" sz="1300" smtClean="0"/>
              <a:pPr>
                <a:spcBef>
                  <a:spcPct val="0"/>
                </a:spcBef>
              </a:pPr>
              <a:t>47</a:t>
            </a:fld>
            <a:endParaRPr lang="en-US" altLang="en-US" sz="1300" dirty="0" smtClean="0"/>
          </a:p>
        </p:txBody>
      </p:sp>
    </p:spTree>
    <p:extLst>
      <p:ext uri="{BB962C8B-B14F-4D97-AF65-F5344CB8AC3E}">
        <p14:creationId xmlns="" xmlns:p14="http://schemas.microsoft.com/office/powerpoint/2010/main" val="487979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26382" indent="-279378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17511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64516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11520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B9BE39B-780F-4047-ACF8-139D3D939AA8}" type="slidenum">
              <a:rPr lang="en-US" altLang="en-US" sz="1300" smtClean="0"/>
              <a:pPr>
                <a:spcBef>
                  <a:spcPct val="0"/>
                </a:spcBef>
              </a:pPr>
              <a:t>49</a:t>
            </a:fld>
            <a:endParaRPr lang="en-US" altLang="en-US" sz="1300" dirty="0" smtClean="0"/>
          </a:p>
        </p:txBody>
      </p:sp>
    </p:spTree>
    <p:extLst>
      <p:ext uri="{BB962C8B-B14F-4D97-AF65-F5344CB8AC3E}">
        <p14:creationId xmlns="" xmlns:p14="http://schemas.microsoft.com/office/powerpoint/2010/main" val="1471694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26382" indent="-279378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17511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64516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11520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B9BE39B-780F-4047-ACF8-139D3D939AA8}" type="slidenum">
              <a:rPr lang="en-US" altLang="en-US" sz="1300" smtClean="0"/>
              <a:pPr>
                <a:spcBef>
                  <a:spcPct val="0"/>
                </a:spcBef>
              </a:pPr>
              <a:t>52</a:t>
            </a:fld>
            <a:endParaRPr lang="en-US" altLang="en-US" sz="1300" dirty="0" smtClean="0"/>
          </a:p>
        </p:txBody>
      </p:sp>
    </p:spTree>
    <p:extLst>
      <p:ext uri="{BB962C8B-B14F-4D97-AF65-F5344CB8AC3E}">
        <p14:creationId xmlns="" xmlns:p14="http://schemas.microsoft.com/office/powerpoint/2010/main" val="42233166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C49686-24DB-46A3-9909-4B1089734571}" type="slidenum">
              <a:rPr lang="en-US" altLang="de-DE" smtClean="0"/>
              <a:pPr>
                <a:defRPr/>
              </a:pPr>
              <a:t>53</a:t>
            </a:fld>
            <a:endParaRPr lang="en-US" altLang="de-DE"/>
          </a:p>
        </p:txBody>
      </p:sp>
    </p:spTree>
    <p:extLst>
      <p:ext uri="{BB962C8B-B14F-4D97-AF65-F5344CB8AC3E}">
        <p14:creationId xmlns="" xmlns:p14="http://schemas.microsoft.com/office/powerpoint/2010/main" val="3826616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C49686-24DB-46A3-9909-4B1089734571}" type="slidenum">
              <a:rPr lang="en-US" altLang="de-DE" smtClean="0"/>
              <a:pPr>
                <a:defRPr/>
              </a:pPr>
              <a:t>54</a:t>
            </a:fld>
            <a:endParaRPr lang="en-US" altLang="de-DE"/>
          </a:p>
        </p:txBody>
      </p:sp>
    </p:spTree>
    <p:extLst>
      <p:ext uri="{BB962C8B-B14F-4D97-AF65-F5344CB8AC3E}">
        <p14:creationId xmlns="" xmlns:p14="http://schemas.microsoft.com/office/powerpoint/2010/main" val="192263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C49686-24DB-46A3-9909-4B1089734571}" type="slidenum">
              <a:rPr lang="en-US" altLang="de-DE" smtClean="0"/>
              <a:pPr>
                <a:defRPr/>
              </a:pPr>
              <a:t>55</a:t>
            </a:fld>
            <a:endParaRPr lang="en-US" altLang="de-DE"/>
          </a:p>
        </p:txBody>
      </p:sp>
    </p:spTree>
    <p:extLst>
      <p:ext uri="{BB962C8B-B14F-4D97-AF65-F5344CB8AC3E}">
        <p14:creationId xmlns="" xmlns:p14="http://schemas.microsoft.com/office/powerpoint/2010/main" val="17980447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C49686-24DB-46A3-9909-4B1089734571}" type="slidenum">
              <a:rPr lang="en-US" altLang="de-DE" smtClean="0"/>
              <a:pPr>
                <a:defRPr/>
              </a:pPr>
              <a:t>56</a:t>
            </a:fld>
            <a:endParaRPr lang="en-US" altLang="de-DE"/>
          </a:p>
        </p:txBody>
      </p:sp>
    </p:spTree>
    <p:extLst>
      <p:ext uri="{BB962C8B-B14F-4D97-AF65-F5344CB8AC3E}">
        <p14:creationId xmlns="" xmlns:p14="http://schemas.microsoft.com/office/powerpoint/2010/main" val="467264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C49686-24DB-46A3-9909-4B1089734571}" type="slidenum">
              <a:rPr lang="en-US" altLang="de-DE" smtClean="0"/>
              <a:pPr>
                <a:defRPr/>
              </a:pPr>
              <a:t>57</a:t>
            </a:fld>
            <a:endParaRPr lang="en-US" altLang="de-DE"/>
          </a:p>
        </p:txBody>
      </p:sp>
    </p:spTree>
    <p:extLst>
      <p:ext uri="{BB962C8B-B14F-4D97-AF65-F5344CB8AC3E}">
        <p14:creationId xmlns="" xmlns:p14="http://schemas.microsoft.com/office/powerpoint/2010/main" val="34558926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C49686-24DB-46A3-9909-4B1089734571}" type="slidenum">
              <a:rPr lang="en-US" altLang="de-DE" smtClean="0"/>
              <a:pPr>
                <a:defRPr/>
              </a:pPr>
              <a:t>58</a:t>
            </a:fld>
            <a:endParaRPr lang="en-US" altLang="de-DE"/>
          </a:p>
        </p:txBody>
      </p:sp>
    </p:spTree>
    <p:extLst>
      <p:ext uri="{BB962C8B-B14F-4D97-AF65-F5344CB8AC3E}">
        <p14:creationId xmlns="" xmlns:p14="http://schemas.microsoft.com/office/powerpoint/2010/main" val="3386215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26382" indent="-279378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17511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64516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11520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3BF0F2E-6F2D-4847-ACAB-28D077D23ACB}" type="slidenum">
              <a:rPr lang="en-US" altLang="en-US" sz="1300" smtClean="0"/>
              <a:pPr>
                <a:spcBef>
                  <a:spcPct val="0"/>
                </a:spcBef>
              </a:pPr>
              <a:t>59</a:t>
            </a:fld>
            <a:endParaRPr lang="en-US" altLang="en-US" sz="1300" dirty="0" smtClean="0"/>
          </a:p>
        </p:txBody>
      </p:sp>
    </p:spTree>
    <p:extLst>
      <p:ext uri="{BB962C8B-B14F-4D97-AF65-F5344CB8AC3E}">
        <p14:creationId xmlns="" xmlns:p14="http://schemas.microsoft.com/office/powerpoint/2010/main" val="10078887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Source: “Understanding Proof-of-Stake:</a:t>
            </a:r>
            <a:r>
              <a:rPr lang="en-US" altLang="en-US" baseline="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 The Nothing at Stake Theory” </a:t>
            </a:r>
            <a:r>
              <a:rPr lang="en-US" altLang="en-US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https://medium.com/coinmonks/understanding-proof-of-stake-the-nothing-at-stake-theory-1f0d71bc027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26382" indent="-279378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17511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64516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11520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3BF0F2E-6F2D-4847-ACAB-28D077D23ACB}" type="slidenum">
              <a:rPr lang="en-US" altLang="en-US" sz="1300" smtClean="0"/>
              <a:pPr>
                <a:spcBef>
                  <a:spcPct val="0"/>
                </a:spcBef>
              </a:pPr>
              <a:t>60</a:t>
            </a:fld>
            <a:endParaRPr lang="en-US" altLang="en-US" sz="1300" dirty="0" smtClean="0"/>
          </a:p>
        </p:txBody>
      </p:sp>
    </p:spTree>
    <p:extLst>
      <p:ext uri="{BB962C8B-B14F-4D97-AF65-F5344CB8AC3E}">
        <p14:creationId xmlns="" xmlns:p14="http://schemas.microsoft.com/office/powerpoint/2010/main" val="34320202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26382" indent="-279378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17511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64516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11520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3BF0F2E-6F2D-4847-ACAB-28D077D23ACB}" type="slidenum">
              <a:rPr lang="en-US" altLang="en-US" sz="1300" smtClean="0"/>
              <a:pPr>
                <a:spcBef>
                  <a:spcPct val="0"/>
                </a:spcBef>
              </a:pPr>
              <a:t>61</a:t>
            </a:fld>
            <a:endParaRPr lang="en-US" altLang="en-US" sz="1300" dirty="0" smtClean="0"/>
          </a:p>
        </p:txBody>
      </p:sp>
    </p:spTree>
    <p:extLst>
      <p:ext uri="{BB962C8B-B14F-4D97-AF65-F5344CB8AC3E}">
        <p14:creationId xmlns="" xmlns:p14="http://schemas.microsoft.com/office/powerpoint/2010/main" val="42421107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65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74715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26382" indent="-279378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17511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64516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11520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EA60BC6-004F-4291-BDD4-5768A79ABE2E}" type="slidenum">
              <a:rPr lang="en-US" altLang="en-US" sz="1300" smtClean="0">
                <a:latin typeface="Times New Roman" panose="02020603050405020304" pitchFamily="18" charset="0"/>
              </a:rPr>
              <a:pPr/>
              <a:t>66</a:t>
            </a:fld>
            <a:endParaRPr lang="en-US" altLang="en-US" sz="13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50229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26382" indent="-279378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17511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64516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11520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EA60BC6-004F-4291-BDD4-5768A79ABE2E}" type="slidenum">
              <a:rPr lang="en-US" altLang="en-US" sz="1300" smtClean="0">
                <a:latin typeface="Times New Roman" panose="02020603050405020304" pitchFamily="18" charset="0"/>
              </a:rPr>
              <a:pPr/>
              <a:t>67</a:t>
            </a:fld>
            <a:endParaRPr lang="en-US" altLang="en-US" sz="13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53016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26382" indent="-279378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17511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64516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11520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EA60BC6-004F-4291-BDD4-5768A79ABE2E}" type="slidenum">
              <a:rPr lang="en-US" altLang="en-US" sz="1300" smtClean="0">
                <a:latin typeface="Times New Roman" panose="02020603050405020304" pitchFamily="18" charset="0"/>
              </a:rPr>
              <a:pPr/>
              <a:t>68</a:t>
            </a:fld>
            <a:endParaRPr lang="en-US" altLang="en-US" sz="13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19041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26382" indent="-279378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17511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64516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11520" indent="-223502" defTabSz="943676"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EA60BC6-004F-4291-BDD4-5768A79ABE2E}" type="slidenum">
              <a:rPr lang="en-US" altLang="en-US" sz="1300" smtClean="0">
                <a:latin typeface="Times New Roman" panose="02020603050405020304" pitchFamily="18" charset="0"/>
              </a:rPr>
              <a:pPr/>
              <a:t>69</a:t>
            </a:fld>
            <a:endParaRPr lang="en-US" altLang="en-US" sz="13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94531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71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9001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77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88976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CH" altLang="de-DE"/>
              <a:t>Use bitcoins / bitcoin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236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8468" indent="-287873" defTabSz="97236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1490" indent="-230298" defTabSz="97236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2085" indent="-230298" defTabSz="97236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2680" indent="-230298" defTabSz="97236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33277" indent="-230298" defTabSz="9723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93873" indent="-230298" defTabSz="9723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54468" indent="-230298" defTabSz="9723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15063" indent="-230298" defTabSz="9723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9054F1-1B93-4562-A6BD-9A9CE3C9A55F}" type="slidenum">
              <a:rPr lang="en-US" altLang="de-DE" sz="1300" smtClean="0">
                <a:latin typeface="Times New Roman" panose="02020603050405020304" pitchFamily="18" charset="0"/>
              </a:rPr>
              <a:pPr/>
              <a:t>78</a:t>
            </a:fld>
            <a:endParaRPr lang="en-US" altLang="de-DE" sz="13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89149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85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88976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90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4375" y="763588"/>
            <a:ext cx="5408613" cy="3746500"/>
          </a:xfrm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FD2A17-9B51-4644-962C-3682FA0780CD}" type="slidenum">
              <a:rPr lang="en-US" altLang="en-US" sz="1300" smtClean="0"/>
              <a:pPr>
                <a:spcBef>
                  <a:spcPct val="0"/>
                </a:spcBef>
              </a:pPr>
              <a:t>92</a:t>
            </a:fld>
            <a:endParaRPr lang="en-US" altLang="en-US" sz="1300" smtClean="0"/>
          </a:p>
        </p:txBody>
      </p:sp>
    </p:spTree>
    <p:extLst>
      <p:ext uri="{BB962C8B-B14F-4D97-AF65-F5344CB8AC3E}">
        <p14:creationId xmlns="" xmlns:p14="http://schemas.microsoft.com/office/powerpoint/2010/main" val="40052419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4375" y="763588"/>
            <a:ext cx="5408613" cy="3746500"/>
          </a:xfrm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AA50787-966E-4934-95A3-B6708CA91FD6}" type="slidenum">
              <a:rPr lang="en-US" altLang="en-US" sz="1300" smtClean="0"/>
              <a:pPr>
                <a:spcBef>
                  <a:spcPct val="0"/>
                </a:spcBef>
              </a:pPr>
              <a:t>96</a:t>
            </a:fld>
            <a:endParaRPr lang="en-US" altLang="en-US" sz="1300" smtClean="0"/>
          </a:p>
        </p:txBody>
      </p:sp>
    </p:spTree>
    <p:extLst>
      <p:ext uri="{BB962C8B-B14F-4D97-AF65-F5344CB8AC3E}">
        <p14:creationId xmlns="" xmlns:p14="http://schemas.microsoft.com/office/powerpoint/2010/main" val="42470973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4375" y="763588"/>
            <a:ext cx="5408613" cy="3746500"/>
          </a:xfrm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A036C7-EF50-44C2-801B-AA7DD98173C7}" type="slidenum">
              <a:rPr lang="en-US" altLang="en-US" sz="1300" smtClean="0"/>
              <a:pPr>
                <a:spcBef>
                  <a:spcPct val="0"/>
                </a:spcBef>
              </a:pPr>
              <a:t>97</a:t>
            </a:fld>
            <a:endParaRPr lang="en-US" altLang="en-US" sz="1300" smtClean="0"/>
          </a:p>
        </p:txBody>
      </p:sp>
    </p:spTree>
    <p:extLst>
      <p:ext uri="{BB962C8B-B14F-4D97-AF65-F5344CB8AC3E}">
        <p14:creationId xmlns="" xmlns:p14="http://schemas.microsoft.com/office/powerpoint/2010/main" val="30282754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4375" y="763588"/>
            <a:ext cx="5408613" cy="3746500"/>
          </a:xfrm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5B9F78-14E3-4BD3-AB7D-FA8AA048939E}" type="slidenum">
              <a:rPr lang="en-US" altLang="en-US" sz="1300" smtClean="0"/>
              <a:pPr>
                <a:spcBef>
                  <a:spcPct val="0"/>
                </a:spcBef>
              </a:pPr>
              <a:t>98</a:t>
            </a:fld>
            <a:endParaRPr lang="en-US" altLang="en-US" sz="1300" smtClean="0"/>
          </a:p>
        </p:txBody>
      </p:sp>
    </p:spTree>
    <p:extLst>
      <p:ext uri="{BB962C8B-B14F-4D97-AF65-F5344CB8AC3E}">
        <p14:creationId xmlns="" xmlns:p14="http://schemas.microsoft.com/office/powerpoint/2010/main" val="39439591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112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118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There are two</a:t>
            </a:r>
            <a:r>
              <a:rPr lang="en-US" altLang="en-US" baseline="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 distinct views (in practice) on how </a:t>
            </a:r>
            <a:r>
              <a:rPr lang="en-US" altLang="en-US" baseline="0" dirty="0" err="1" smtClean="0">
                <a:latin typeface="Times New Roman" panose="02020603050405020304" pitchFamily="18" charset="0"/>
                <a:ea typeface="MS PGothic" panose="020B0600070205080204" pitchFamily="34" charset="-128"/>
              </a:rPr>
              <a:t>blockchain</a:t>
            </a:r>
            <a:r>
              <a:rPr lang="en-US" altLang="en-US" baseline="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 permissions can be distributed. The fully public </a:t>
            </a:r>
            <a:r>
              <a:rPr lang="en-US" altLang="en-US" baseline="0" dirty="0" err="1" smtClean="0">
                <a:latin typeface="Times New Roman" panose="02020603050405020304" pitchFamily="18" charset="0"/>
                <a:ea typeface="MS PGothic" panose="020B0600070205080204" pitchFamily="34" charset="-128"/>
              </a:rPr>
              <a:t>blockchain</a:t>
            </a:r>
            <a:r>
              <a:rPr lang="en-US" altLang="en-US" baseline="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 is found on the most successful applications (cryptocurrencies) meaning that everyone in the world can submit/retrieve transactions. However, it is seen, especially on the 3.0 Era, a different view on which write/read permissions can be “fully” distributed within a selected public.</a:t>
            </a:r>
          </a:p>
          <a:p>
            <a:endParaRPr lang="en-US" altLang="en-US" baseline="0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r>
              <a:rPr lang="en-US" altLang="en-US" baseline="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Still, transparency needs to be maintained to everyone that has access to the </a:t>
            </a:r>
            <a:r>
              <a:rPr lang="en-US" altLang="en-US" baseline="0" dirty="0" err="1" smtClean="0">
                <a:latin typeface="Times New Roman" panose="02020603050405020304" pitchFamily="18" charset="0"/>
                <a:ea typeface="MS PGothic" panose="020B0600070205080204" pitchFamily="34" charset="-128"/>
              </a:rPr>
              <a:t>blockchain</a:t>
            </a:r>
            <a:r>
              <a:rPr lang="en-US" altLang="en-US" baseline="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 regardless on whether it is “fully” or “partially” permissioned. Similarly, the permanent storage should be respected, meaning that one is not able to change the history of transactions in the </a:t>
            </a:r>
            <a:r>
              <a:rPr lang="en-US" altLang="en-US" baseline="0" dirty="0" err="1" smtClean="0">
                <a:latin typeface="Times New Roman" panose="02020603050405020304" pitchFamily="18" charset="0"/>
                <a:ea typeface="MS PGothic" panose="020B0600070205080204" pitchFamily="34" charset="-128"/>
              </a:rPr>
              <a:t>blockchain</a:t>
            </a:r>
            <a:r>
              <a:rPr lang="en-US" altLang="en-US" baseline="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.</a:t>
            </a:r>
          </a:p>
          <a:p>
            <a:endParaRPr lang="en-US" altLang="en-US" baseline="0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r>
              <a:rPr lang="en-US" altLang="en-US" baseline="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Lastly, the level of decentralization should be observed. This is related to “whom” is able to determine which transactions should be accepted or denied in the </a:t>
            </a:r>
            <a:r>
              <a:rPr lang="en-US" altLang="en-US" baseline="0" dirty="0" err="1" smtClean="0">
                <a:latin typeface="Times New Roman" panose="02020603050405020304" pitchFamily="18" charset="0"/>
                <a:ea typeface="MS PGothic" panose="020B0600070205080204" pitchFamily="34" charset="-128"/>
              </a:rPr>
              <a:t>blockchain</a:t>
            </a:r>
            <a:r>
              <a:rPr lang="en-US" altLang="en-US" baseline="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 whereas in a “partially decentralized” case, it requires a certain level of trust in the entity responsible for collecting and distributing transactions.</a:t>
            </a:r>
          </a:p>
          <a:p>
            <a:endParaRPr lang="en-US" altLang="en-US" baseline="0" dirty="0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26382" indent="-279378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17511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64516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11520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286BCF4-911E-4541-910D-696C337A3F7E}" type="slidenum">
              <a:rPr lang="en-US" altLang="en-US" sz="1300" smtClean="0"/>
              <a:pPr>
                <a:spcBef>
                  <a:spcPct val="0"/>
                </a:spcBef>
              </a:pPr>
              <a:t>119</a:t>
            </a:fld>
            <a:endParaRPr lang="en-US" altLang="en-US" sz="1300" dirty="0" smtClean="0"/>
          </a:p>
        </p:txBody>
      </p:sp>
    </p:spTree>
    <p:extLst>
      <p:ext uri="{BB962C8B-B14F-4D97-AF65-F5344CB8AC3E}">
        <p14:creationId xmlns="" xmlns:p14="http://schemas.microsoft.com/office/powerpoint/2010/main" val="26359486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4375" y="763588"/>
            <a:ext cx="5408613" cy="37449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45DD69-DB33-41B7-8144-DF4BF0601747}" type="slidenum">
              <a:rPr lang="en-US" altLang="en-US" smtClean="0"/>
              <a:pPr>
                <a:defRPr/>
              </a:pPr>
              <a:t>121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8388642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6500"/>
          </a:xfrm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26382" indent="-279378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17511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564516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11520" indent="-223502" defTabSz="94367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458524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05529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352533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799538" indent="-223502" defTabSz="9436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9ECF9B9-9140-4733-A9ED-3DC1484904C3}" type="slidenum">
              <a:rPr lang="en-US" altLang="en-US" sz="1300" smtClean="0"/>
              <a:pPr>
                <a:spcBef>
                  <a:spcPct val="0"/>
                </a:spcBef>
              </a:pPr>
              <a:t>122</a:t>
            </a:fld>
            <a:endParaRPr lang="en-US" altLang="en-US" sz="1300" dirty="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 smtClean="0"/>
              <a:t>Cloud computing</a:t>
            </a:r>
          </a:p>
          <a:p>
            <a:pPr marL="0" lvl="2"/>
            <a:r>
              <a:rPr lang="en-US" altLang="de-DE" dirty="0" smtClean="0"/>
              <a:t> - History / Definition / characteristics</a:t>
            </a:r>
          </a:p>
          <a:p>
            <a:pPr marL="0" lvl="2"/>
            <a:r>
              <a:rPr lang="en-US" altLang="de-DE" dirty="0" smtClean="0"/>
              <a:t> - </a:t>
            </a:r>
            <a:r>
              <a:rPr lang="en-US" altLang="de-DE" dirty="0" err="1" smtClean="0"/>
              <a:t>IaaS</a:t>
            </a:r>
            <a:r>
              <a:rPr lang="en-US" altLang="de-DE" dirty="0" smtClean="0"/>
              <a:t>, </a:t>
            </a:r>
            <a:r>
              <a:rPr lang="en-US" altLang="de-DE" dirty="0" err="1" smtClean="0"/>
              <a:t>PaaS</a:t>
            </a:r>
            <a:r>
              <a:rPr lang="en-US" altLang="de-DE" dirty="0" smtClean="0"/>
              <a:t>, …</a:t>
            </a:r>
          </a:p>
          <a:p>
            <a:pPr marL="0" lvl="2"/>
            <a:r>
              <a:rPr lang="en-US" altLang="de-DE" dirty="0" smtClean="0"/>
              <a:t>Virtualization</a:t>
            </a:r>
          </a:p>
          <a:p>
            <a:pPr marL="0" lvl="2"/>
            <a:r>
              <a:rPr lang="en-US" altLang="de-DE" dirty="0" smtClean="0"/>
              <a:t> - TBD (GM)</a:t>
            </a:r>
          </a:p>
          <a:p>
            <a:endParaRPr lang="de-CH" altLang="de-DE" dirty="0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4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123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5263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533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219200"/>
            <a:ext cx="4533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4563" y="219075"/>
            <a:ext cx="2306637" cy="6181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4650" y="219075"/>
            <a:ext cx="6767513" cy="6181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650" y="219075"/>
            <a:ext cx="9209088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219200"/>
            <a:ext cx="45339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219200"/>
            <a:ext cx="45339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2889250" y="6477000"/>
            <a:ext cx="22288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7D630-A114-41FC-B19D-8511A32A85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24942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650" y="219075"/>
            <a:ext cx="92090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9220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Click to edit Master text styles</a:t>
            </a:r>
          </a:p>
          <a:p>
            <a:pPr lvl="1"/>
            <a:r>
              <a:rPr lang="en-US" altLang="de-DE" smtClean="0"/>
              <a:t>Second level</a:t>
            </a:r>
          </a:p>
          <a:p>
            <a:pPr lvl="2"/>
            <a:r>
              <a:rPr lang="en-US" altLang="de-DE" smtClean="0"/>
              <a:t>Third level</a:t>
            </a:r>
          </a:p>
          <a:p>
            <a:pPr lvl="3"/>
            <a:r>
              <a:rPr lang="en-US" altLang="de-DE" smtClean="0"/>
              <a:t>Fourth level</a:t>
            </a:r>
          </a:p>
          <a:p>
            <a:pPr lvl="4"/>
            <a:r>
              <a:rPr lang="en-US" altLang="de-DE" smtClean="0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81000" y="1066800"/>
            <a:ext cx="9220200" cy="76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cs typeface="+mn-cs"/>
            </a:endParaRPr>
          </a:p>
        </p:txBody>
      </p:sp>
      <p:sp>
        <p:nvSpPr>
          <p:cNvPr id="1029" name="Line 10"/>
          <p:cNvSpPr>
            <a:spLocks noChangeShapeType="1"/>
          </p:cNvSpPr>
          <p:nvPr/>
        </p:nvSpPr>
        <p:spPr bwMode="auto">
          <a:xfrm>
            <a:off x="-6350" y="6477000"/>
            <a:ext cx="9912350" cy="0"/>
          </a:xfrm>
          <a:prstGeom prst="line">
            <a:avLst/>
          </a:prstGeom>
          <a:noFill/>
          <a:ln w="12700">
            <a:solidFill>
              <a:srgbClr val="DADAD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0" name="Text Box 14"/>
          <p:cNvSpPr txBox="1">
            <a:spLocks noChangeArrowheads="1"/>
          </p:cNvSpPr>
          <p:nvPr/>
        </p:nvSpPr>
        <p:spPr bwMode="auto">
          <a:xfrm>
            <a:off x="292100" y="6538913"/>
            <a:ext cx="1646238" cy="2603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de-DE" sz="1100" i="1" dirty="0" smtClean="0">
                <a:solidFill>
                  <a:srgbClr val="000000"/>
                </a:solidFill>
                <a:latin typeface="Helvetica Black"/>
              </a:rPr>
              <a:t>© </a:t>
            </a:r>
            <a:r>
              <a:rPr lang="en-US" altLang="de-DE" sz="1100" i="1" dirty="0" smtClean="0">
                <a:solidFill>
                  <a:srgbClr val="000000"/>
                </a:solidFill>
              </a:rPr>
              <a:t>2020</a:t>
            </a:r>
            <a:r>
              <a:rPr lang="en-US" altLang="de-DE" sz="1100" i="1" baseline="0" dirty="0" smtClean="0">
                <a:solidFill>
                  <a:srgbClr val="000000"/>
                </a:solidFill>
              </a:rPr>
              <a:t> </a:t>
            </a:r>
            <a:r>
              <a:rPr lang="en-US" altLang="de-DE" sz="1100" i="1" dirty="0" smtClean="0">
                <a:solidFill>
                  <a:srgbClr val="000000"/>
                </a:solidFill>
              </a:rPr>
              <a:t>UZH, </a:t>
            </a:r>
            <a:r>
              <a:rPr lang="en-US" altLang="de-DE" sz="1100" i="1" dirty="0" err="1" smtClean="0">
                <a:solidFill>
                  <a:srgbClr val="000000"/>
                </a:solidFill>
              </a:rPr>
              <a:t>CSG@IfI</a:t>
            </a:r>
            <a:endParaRPr lang="en-US" altLang="de-DE" sz="1100" i="1" dirty="0" smtClean="0">
              <a:solidFill>
                <a:srgbClr val="000000"/>
              </a:solidFill>
            </a:endParaRPr>
          </a:p>
        </p:txBody>
      </p:sp>
      <p:pic>
        <p:nvPicPr>
          <p:cNvPr id="2055" name="Picture 24" descr="ifi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313863" y="6521450"/>
            <a:ext cx="2921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8"/>
          <p:cNvSpPr>
            <a:spLocks noChangeArrowheads="1"/>
          </p:cNvSpPr>
          <p:nvPr userDrawn="1"/>
        </p:nvSpPr>
        <p:spPr bwMode="auto">
          <a:xfrm>
            <a:off x="4732338" y="6530975"/>
            <a:ext cx="3540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fld id="{C21F1010-28B3-4BE3-887D-2300D9B1905C}" type="slidenum">
              <a:rPr lang="de-CH" altLang="de-DE" sz="1100"/>
              <a:pPr eaLnBrk="1" hangingPunct="1">
                <a:defRPr/>
              </a:pPr>
              <a:t>‹#›</a:t>
            </a:fld>
            <a:endParaRPr lang="de-CH" altLang="de-DE" sz="11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ts val="3600"/>
        </a:lnSpc>
        <a:spcBef>
          <a:spcPct val="10000"/>
        </a:spcBef>
        <a:spcAft>
          <a:spcPct val="0"/>
        </a:spcAft>
        <a:buSzPct val="65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ts val="3200"/>
        </a:lnSpc>
        <a:spcBef>
          <a:spcPct val="5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ts val="26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blog.acolyer.org/2018/02/12/sok-consensus-in-the-age-ofhttps:/blog.acolyer.org/2018/02/12/sok-consensus-in-the-age-of-blockchains/-blockchains/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hyperlink" Target="https://bitcointalk.org/index.php?topic=137.msg1195" TargetMode="External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jpe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hyperlink" Target="https://www.multichain.com/blog/2015/11/avoiding-pointless-blockchain-project/" TargetMode="External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83.png"/><Relationship Id="rId18" Type="http://schemas.openxmlformats.org/officeDocument/2006/relationships/image" Target="../media/image104.png"/><Relationship Id="rId3" Type="http://schemas.openxmlformats.org/officeDocument/2006/relationships/image" Target="../media/image77.png"/><Relationship Id="rId7" Type="http://schemas.openxmlformats.org/officeDocument/2006/relationships/image" Target="../media/image96.emf"/><Relationship Id="rId12" Type="http://schemas.openxmlformats.org/officeDocument/2006/relationships/image" Target="../media/image100.png"/><Relationship Id="rId17" Type="http://schemas.openxmlformats.org/officeDocument/2006/relationships/image" Target="../media/image103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png"/><Relationship Id="rId11" Type="http://schemas.openxmlformats.org/officeDocument/2006/relationships/image" Target="../media/image99.png"/><Relationship Id="rId5" Type="http://schemas.openxmlformats.org/officeDocument/2006/relationships/image" Target="../media/image82.png"/><Relationship Id="rId15" Type="http://schemas.openxmlformats.org/officeDocument/2006/relationships/image" Target="../media/image101.png"/><Relationship Id="rId10" Type="http://schemas.openxmlformats.org/officeDocument/2006/relationships/image" Target="../media/image98.png"/><Relationship Id="rId19" Type="http://schemas.openxmlformats.org/officeDocument/2006/relationships/image" Target="../media/image105.png"/><Relationship Id="rId4" Type="http://schemas.openxmlformats.org/officeDocument/2006/relationships/image" Target="../media/image81.png"/><Relationship Id="rId9" Type="http://schemas.openxmlformats.org/officeDocument/2006/relationships/image" Target="../media/image91.png"/><Relationship Id="rId14" Type="http://schemas.openxmlformats.org/officeDocument/2006/relationships/image" Target="../media/image7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18" Type="http://schemas.openxmlformats.org/officeDocument/2006/relationships/image" Target="../media/image121.jpe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5.jpeg"/><Relationship Id="rId17" Type="http://schemas.openxmlformats.org/officeDocument/2006/relationships/image" Target="../media/image120.jpe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11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9.png"/><Relationship Id="rId11" Type="http://schemas.openxmlformats.org/officeDocument/2006/relationships/image" Target="../media/image114.jpe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10" Type="http://schemas.openxmlformats.org/officeDocument/2006/relationships/image" Target="../media/image113.png"/><Relationship Id="rId4" Type="http://schemas.openxmlformats.org/officeDocument/2006/relationships/image" Target="../media/image107.jpe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5.jpeg"/><Relationship Id="rId4" Type="http://schemas.openxmlformats.org/officeDocument/2006/relationships/image" Target="../media/image124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hyperlink" Target="https://en.bitcoin.it/wiki/Mining_hardware_comparison" TargetMode="External"/><Relationship Id="rId7" Type="http://schemas.openxmlformats.org/officeDocument/2006/relationships/hyperlink" Target="http://blockchain.info/pools" TargetMode="External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youtube.com/watch?v=lEGIZOO-HYY" TargetMode="External"/><Relationship Id="rId5" Type="http://schemas.openxmlformats.org/officeDocument/2006/relationships/hyperlink" Target="http://www.youtube.com/watch?v=eLt8Se3vVNg" TargetMode="External"/><Relationship Id="rId4" Type="http://schemas.openxmlformats.org/officeDocument/2006/relationships/hyperlink" Target="http://www.youtube.com/watch?v=XCzLSRPUuB8" TargetMode="Externa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n6mRqkBz3iWcOlRem_mO09GtSKEKrAsfO7Frgx18pNU/edit" TargetMode="External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indesk.com/information/how-ethereum-works" TargetMode="External"/><Relationship Id="rId2" Type="http://schemas.openxmlformats.org/officeDocument/2006/relationships/hyperlink" Target="https://etherconverter.online/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 descr="uzh_logo_d_pos_gro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725" y="4967288"/>
            <a:ext cx="3292475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6875" y="1311275"/>
            <a:ext cx="9190038" cy="1531938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US" altLang="de-DE" sz="4000" dirty="0" smtClean="0"/>
              <a:t>A Practical Introduction to the Blockchain and DLT World</a:t>
            </a:r>
            <a:endParaRPr lang="en-US" altLang="de-DE" sz="3200" dirty="0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5138" y="2859088"/>
            <a:ext cx="8975725" cy="3275012"/>
          </a:xfrm>
        </p:spPr>
        <p:txBody>
          <a:bodyPr/>
          <a:lstStyle/>
          <a:p>
            <a:pPr>
              <a:lnSpc>
                <a:spcPts val="2000"/>
              </a:lnSpc>
            </a:pPr>
            <a:endParaRPr lang="en-US" altLang="de-DE" sz="2400" b="1" dirty="0" smtClean="0"/>
          </a:p>
          <a:p>
            <a:pPr>
              <a:lnSpc>
                <a:spcPts val="2600"/>
              </a:lnSpc>
            </a:pPr>
            <a:r>
              <a:rPr lang="en-US" altLang="de-DE" sz="2000" b="1" dirty="0" smtClean="0"/>
              <a:t>Burkhard Stiller, Christian Killer, Bruno Rodrigues, Eder Scheid</a:t>
            </a:r>
            <a:br>
              <a:rPr lang="en-US" altLang="de-DE" sz="2000" b="1" dirty="0" smtClean="0"/>
            </a:br>
            <a:endParaRPr lang="en-US" altLang="de-DE" sz="2000" i="1" u="sng" baseline="30000" dirty="0" smtClean="0"/>
          </a:p>
          <a:p>
            <a:pPr>
              <a:lnSpc>
                <a:spcPts val="2000"/>
              </a:lnSpc>
            </a:pPr>
            <a:endParaRPr lang="en-US" altLang="de-DE" sz="1800" b="1" baseline="30000" dirty="0" smtClean="0"/>
          </a:p>
          <a:p>
            <a:pPr>
              <a:lnSpc>
                <a:spcPts val="2000"/>
              </a:lnSpc>
            </a:pPr>
            <a:endParaRPr lang="en-US" altLang="de-DE" sz="1800" b="1" baseline="30000" dirty="0" smtClean="0"/>
          </a:p>
          <a:p>
            <a:pPr>
              <a:lnSpc>
                <a:spcPts val="2000"/>
              </a:lnSpc>
            </a:pPr>
            <a:r>
              <a:rPr lang="en-US" altLang="de-DE" sz="1800" i="1" dirty="0" smtClean="0"/>
              <a:t>Communication Systems Group CSG</a:t>
            </a:r>
          </a:p>
          <a:p>
            <a:pPr>
              <a:lnSpc>
                <a:spcPts val="2000"/>
              </a:lnSpc>
            </a:pPr>
            <a:r>
              <a:rPr lang="en-US" altLang="de-DE" sz="1800" i="1" dirty="0" smtClean="0"/>
              <a:t>Department of Informatics IfI</a:t>
            </a:r>
          </a:p>
          <a:p>
            <a:pPr>
              <a:lnSpc>
                <a:spcPts val="2000"/>
              </a:lnSpc>
            </a:pPr>
            <a:r>
              <a:rPr lang="en-US" altLang="de-DE" sz="1800" i="1" dirty="0" smtClean="0"/>
              <a:t>University of Zürich UZH</a:t>
            </a:r>
          </a:p>
          <a:p>
            <a:pPr>
              <a:lnSpc>
                <a:spcPts val="2000"/>
              </a:lnSpc>
            </a:pPr>
            <a:endParaRPr lang="en-US" altLang="de-DE" sz="1800" i="1" dirty="0" smtClean="0"/>
          </a:p>
          <a:p>
            <a:pPr>
              <a:lnSpc>
                <a:spcPts val="2000"/>
              </a:lnSpc>
            </a:pPr>
            <a:endParaRPr lang="en-US" altLang="de-DE" sz="1800" i="1" dirty="0" smtClean="0"/>
          </a:p>
          <a:p>
            <a:pPr>
              <a:lnSpc>
                <a:spcPts val="2000"/>
              </a:lnSpc>
            </a:pPr>
            <a:endParaRPr lang="en-US" altLang="de-DE" sz="1800" i="1" dirty="0" smtClean="0"/>
          </a:p>
          <a:p>
            <a:pPr>
              <a:lnSpc>
                <a:spcPts val="2000"/>
              </a:lnSpc>
            </a:pPr>
            <a:r>
              <a:rPr lang="en-US" altLang="de-DE" sz="1800" i="1" dirty="0" smtClean="0"/>
              <a:t>[</a:t>
            </a:r>
            <a:r>
              <a:rPr lang="en-US" altLang="de-DE" sz="1800" i="1" dirty="0" err="1" smtClean="0"/>
              <a:t>stiller¦killer¦rodrigues¦scheid</a:t>
            </a:r>
            <a:r>
              <a:rPr lang="en-US" altLang="de-DE" sz="1800" i="1" dirty="0" smtClean="0"/>
              <a:t>]@</a:t>
            </a:r>
            <a:r>
              <a:rPr lang="en-US" altLang="de-DE" sz="1800" i="1" dirty="0" err="1" smtClean="0"/>
              <a:t>ifi.uzh.ch</a:t>
            </a:r>
            <a:endParaRPr lang="en-US" altLang="de-DE" sz="1800" i="1" dirty="0" smtClean="0"/>
          </a:p>
        </p:txBody>
      </p:sp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287338" y="265113"/>
            <a:ext cx="93456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>
              <a:lnSpc>
                <a:spcPts val="2400"/>
              </a:lnSpc>
              <a:buSzPct val="65000"/>
              <a:buFont typeface="Wingdings" pitchFamily="2" charset="2"/>
              <a:buNone/>
            </a:pPr>
            <a:r>
              <a:rPr lang="de-CH" altLang="de-DE" sz="1800" i="1" dirty="0" smtClean="0"/>
              <a:t>NeCS Winter School, Fai della Paganella, Thursday, January 23, 2020</a:t>
            </a:r>
            <a:endParaRPr lang="de-CH" altLang="de-DE" sz="1800" i="1" dirty="0"/>
          </a:p>
        </p:txBody>
      </p:sp>
      <p:pic>
        <p:nvPicPr>
          <p:cNvPr id="3078" name="Picture 7" descr="CSG_logo_fin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1763" y="5099050"/>
            <a:ext cx="1436687" cy="1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3772" y="3860393"/>
            <a:ext cx="9293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With many thanks addressed to T. Bocek, M. Franco, S. </a:t>
            </a:r>
            <a:r>
              <a:rPr lang="en-US" sz="1200" b="1" dirty="0" err="1" smtClean="0"/>
              <a:t>Rafati</a:t>
            </a:r>
            <a:r>
              <a:rPr lang="en-US" sz="1200" b="1" dirty="0" smtClean="0"/>
              <a:t>, and Dr. E. Schiller </a:t>
            </a:r>
            <a:endParaRPr lang="en-US" sz="1200" b="1" baseline="30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 smtClean="0"/>
              <a:t>Outline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5907"/>
            <a:ext cx="9220200" cy="5181600"/>
          </a:xfrm>
        </p:spPr>
        <p:txBody>
          <a:bodyPr/>
          <a:lstStyle/>
          <a:p>
            <a:pPr>
              <a:lnSpc>
                <a:spcPts val="2500"/>
              </a:lnSpc>
              <a:buFont typeface="Wingdings" pitchFamily="2" charset="2"/>
              <a:buNone/>
            </a:pPr>
            <a:endParaRPr lang="de-CH" altLang="de-DE" sz="2000" b="1" dirty="0" smtClean="0"/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  1. Background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  2. Principles of Blockchains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  3. Blockchain Operations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  4. Consensus Mechanisms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  5. Blockchain Eras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  6. Electronic Payment Systems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  7. Bitcoins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  8. Ethereum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  9. Ethereum Wallet – Practical Part I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10. Smart Contract – Practical Part II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11. To Blockchain or not to Blockchain?</a:t>
            </a:r>
          </a:p>
          <a:p>
            <a:pPr>
              <a:lnSpc>
                <a:spcPts val="2500"/>
              </a:lnSpc>
              <a:buNone/>
            </a:pPr>
            <a:r>
              <a:rPr lang="de-CH" altLang="de-DE" sz="2000" dirty="0" smtClean="0"/>
              <a:t>	12. A Critical Review</a:t>
            </a:r>
            <a:endParaRPr lang="de-CH" altLang="de-DE" sz="2400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310633" y="2707467"/>
            <a:ext cx="9361250" cy="405123"/>
            <a:chOff x="289367" y="4398372"/>
            <a:chExt cx="9361250" cy="405123"/>
          </a:xfrm>
        </p:grpSpPr>
        <p:cxnSp>
          <p:nvCxnSpPr>
            <p:cNvPr id="9" name="Straight Connector 8"/>
            <p:cNvCxnSpPr/>
            <p:nvPr/>
          </p:nvCxnSpPr>
          <p:spPr bwMode="auto">
            <a:xfrm flipV="1">
              <a:off x="289367" y="4791920"/>
              <a:ext cx="9317620" cy="11575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/>
            <p:cNvSpPr txBox="1"/>
            <p:nvPr/>
          </p:nvSpPr>
          <p:spPr>
            <a:xfrm>
              <a:off x="7974965" y="4398372"/>
              <a:ext cx="16756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Coffee Break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97440" y="5592707"/>
            <a:ext cx="83471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33CC"/>
                </a:solidFill>
              </a:rPr>
              <a:t>Slides accessible as a PDF for download: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https</a:t>
            </a:r>
            <a:r>
              <a:rPr lang="en-US" dirty="0" smtClean="0">
                <a:solidFill>
                  <a:srgbClr val="3333CC"/>
                </a:solidFill>
              </a:rPr>
              <a:t>://</a:t>
            </a:r>
            <a:r>
              <a:rPr lang="en-US" dirty="0" smtClean="0">
                <a:solidFill>
                  <a:srgbClr val="3333CC"/>
                </a:solidFill>
              </a:rPr>
              <a:t>files.ifi.uzh.ch/stiller/NeCS-WinterSchool-BC-print.pdf</a:t>
            </a:r>
            <a:endParaRPr lang="en-US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1. Background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Systems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Distributed systems face very large numbers of</a:t>
            </a:r>
          </a:p>
          <a:p>
            <a:pPr lvl="1"/>
            <a:r>
              <a:rPr lang="en-US" dirty="0" smtClean="0"/>
              <a:t>Devices, users, applications, …</a:t>
            </a:r>
          </a:p>
          <a:p>
            <a:pPr lvl="1"/>
            <a:r>
              <a:rPr lang="en-US" dirty="0" smtClean="0"/>
              <a:t>which determine </a:t>
            </a:r>
            <a:r>
              <a:rPr lang="en-US" dirty="0" smtClean="0">
                <a:solidFill>
                  <a:schemeClr val="accent2"/>
                </a:solidFill>
              </a:rPr>
              <a:t>scalability challenges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Any “participant” – hardware, software, individual – is operated or operates </a:t>
            </a:r>
            <a:r>
              <a:rPr lang="en-US" dirty="0" smtClean="0">
                <a:solidFill>
                  <a:schemeClr val="accent2"/>
                </a:solidFill>
              </a:rPr>
              <a:t>autonomously and transparently</a:t>
            </a:r>
          </a:p>
          <a:p>
            <a:pPr lvl="1"/>
            <a:r>
              <a:rPr lang="en-US" dirty="0" smtClean="0"/>
              <a:t>There is no central control, no single, real-time, unique state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chemeClr val="accent2"/>
                </a:solidFill>
              </a:rPr>
              <a:t>Failures</a:t>
            </a:r>
            <a:r>
              <a:rPr lang="en-US" dirty="0" smtClean="0"/>
              <a:t> happen in a </a:t>
            </a:r>
            <a:r>
              <a:rPr lang="en-US" dirty="0" smtClean="0">
                <a:solidFill>
                  <a:schemeClr val="accent2"/>
                </a:solidFill>
              </a:rPr>
              <a:t>heterogeneous environment </a:t>
            </a:r>
            <a:r>
              <a:rPr lang="en-US" dirty="0" smtClean="0"/>
              <a:t>and need to be handled (application- or system-specific) such that systems runs </a:t>
            </a:r>
            <a:r>
              <a:rPr lang="en-US" dirty="0" smtClean="0">
                <a:solidFill>
                  <a:schemeClr val="accent2"/>
                </a:solidFill>
              </a:rPr>
              <a:t>securely</a:t>
            </a: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Characteristics of Distributed Systems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en-US" sz="2400" dirty="0" smtClean="0"/>
              <a:t>1. Transparency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Single view of the system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Hide numerous details</a:t>
            </a:r>
          </a:p>
          <a:p>
            <a:pPr>
              <a:lnSpc>
                <a:spcPct val="100000"/>
              </a:lnSpc>
              <a:buNone/>
            </a:pPr>
            <a:r>
              <a:rPr lang="en-US" sz="2400" dirty="0" smtClean="0"/>
              <a:t>2. Heterogeneity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Networks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Computers (HW)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Operating systems (SW)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Programming languages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Developers</a:t>
            </a:r>
          </a:p>
          <a:p>
            <a:pPr>
              <a:lnSpc>
                <a:spcPct val="100000"/>
              </a:lnSpc>
              <a:buNone/>
            </a:pPr>
            <a:r>
              <a:rPr lang="en-US" sz="2400" dirty="0" smtClean="0"/>
              <a:t>3. Failure Handling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Detecting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Masking 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Tolerating 		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Redundancy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Recovery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4177" y="1219200"/>
            <a:ext cx="4641063" cy="5181600"/>
          </a:xfrm>
        </p:spPr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en-US" sz="2400" dirty="0" smtClean="0"/>
              <a:t>4. Openness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Extensibility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Publication of interfaces</a:t>
            </a:r>
            <a:endParaRPr lang="en-US" sz="2400" dirty="0" smtClean="0"/>
          </a:p>
          <a:p>
            <a:pPr>
              <a:lnSpc>
                <a:spcPct val="100000"/>
              </a:lnSpc>
              <a:buNone/>
            </a:pPr>
            <a:r>
              <a:rPr lang="en-US" sz="2400" dirty="0" smtClean="0"/>
              <a:t>5. Scalability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Controlling the cost of resources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Controlling the performance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Preventing resources from running out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Avoiding performance bottlenecks</a:t>
            </a:r>
            <a:endParaRPr lang="en-US" sz="2400" dirty="0" smtClean="0"/>
          </a:p>
          <a:p>
            <a:pPr>
              <a:lnSpc>
                <a:spcPct val="100000"/>
              </a:lnSpc>
              <a:buNone/>
            </a:pPr>
            <a:r>
              <a:rPr lang="en-US" sz="2400" dirty="0" smtClean="0"/>
              <a:t>6. Security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Secrecy, privacy, integrity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Confidentiality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Authentication, authorization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/>
              <a:t>Non-repudiation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Overlay Networks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207843" cy="5181600"/>
          </a:xfrm>
        </p:spPr>
        <p:txBody>
          <a:bodyPr/>
          <a:lstStyle/>
          <a:p>
            <a:r>
              <a:rPr lang="en-US" dirty="0" smtClean="0"/>
              <a:t>ON operates </a:t>
            </a:r>
            <a:r>
              <a:rPr lang="en-US" dirty="0" smtClean="0">
                <a:solidFill>
                  <a:schemeClr val="accent2"/>
                </a:solidFill>
              </a:rPr>
              <a:t>on top of underlay</a:t>
            </a:r>
          </a:p>
          <a:p>
            <a:pPr lvl="1"/>
            <a:r>
              <a:rPr lang="en-US" dirty="0" smtClean="0"/>
              <a:t>Typically the underlay is the Internet (IP-based)</a:t>
            </a:r>
          </a:p>
          <a:p>
            <a:pPr lvl="1"/>
            <a:r>
              <a:rPr lang="en-US" dirty="0" smtClean="0"/>
              <a:t>ON is determined by informal “rules and regulations”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P2P system instantiates a dedicated overlay</a:t>
            </a:r>
          </a:p>
          <a:p>
            <a:pPr lvl="1"/>
            <a:r>
              <a:rPr lang="en-US" dirty="0" smtClean="0"/>
              <a:t>Using its </a:t>
            </a:r>
            <a:r>
              <a:rPr lang="en-US" dirty="0" smtClean="0">
                <a:solidFill>
                  <a:schemeClr val="accent2"/>
                </a:solidFill>
              </a:rPr>
              <a:t>own addressing scheme</a:t>
            </a:r>
          </a:p>
          <a:p>
            <a:pPr lvl="1"/>
            <a:r>
              <a:rPr lang="en-US" dirty="0" smtClean="0"/>
              <a:t>Applying its </a:t>
            </a:r>
            <a:r>
              <a:rPr lang="en-US" dirty="0" smtClean="0">
                <a:solidFill>
                  <a:schemeClr val="accent2"/>
                </a:solidFill>
              </a:rPr>
              <a:t>own high-level communication protocol </a:t>
            </a:r>
            <a:r>
              <a:rPr lang="en-US" dirty="0" smtClean="0"/>
              <a:t>for peers</a:t>
            </a:r>
          </a:p>
          <a:p>
            <a:pPr lvl="1"/>
            <a:r>
              <a:rPr lang="en-US" dirty="0" smtClean="0"/>
              <a:t>“Limited” to participating peers following the overlay rules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Overlay application</a:t>
            </a:r>
          </a:p>
          <a:p>
            <a:pPr lvl="1"/>
            <a:r>
              <a:rPr lang="en-US" dirty="0" smtClean="0"/>
              <a:t>Runs within a given P2P system exploiting its functionality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Functions and Hashes</a:t>
            </a:r>
          </a:p>
        </p:txBody>
      </p:sp>
      <p:sp>
        <p:nvSpPr>
          <p:cNvPr id="64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2588" y="1219200"/>
            <a:ext cx="7822298" cy="51816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Message Digest Code</a:t>
            </a:r>
            <a:r>
              <a:rPr lang="en-US" dirty="0" smtClean="0"/>
              <a:t>, MDC</a:t>
            </a:r>
          </a:p>
          <a:p>
            <a:pPr lvl="2">
              <a:lnSpc>
                <a:spcPts val="2400"/>
              </a:lnSpc>
            </a:pPr>
            <a:r>
              <a:rPr lang="en-US" dirty="0" smtClean="0"/>
              <a:t>Message M (arbitrarily long) </a:t>
            </a:r>
            <a:r>
              <a:rPr lang="en-US" dirty="0" smtClean="0">
                <a:sym typeface="Symbol" pitchFamily="18" charset="2"/>
              </a:rPr>
              <a:t></a:t>
            </a:r>
            <a:r>
              <a:rPr lang="en-US" dirty="0" smtClean="0"/>
              <a:t> Hash H(M)</a:t>
            </a:r>
            <a:br>
              <a:rPr lang="en-US" dirty="0" smtClean="0"/>
            </a:br>
            <a:r>
              <a:rPr lang="en-US" dirty="0" smtClean="0"/>
              <a:t>(hash with a minimum of 128 bit length)</a:t>
            </a:r>
          </a:p>
          <a:p>
            <a:pPr lvl="1"/>
            <a:r>
              <a:rPr lang="en-US" dirty="0" smtClean="0"/>
              <a:t>Note: “One-way” feature of hash function:</a:t>
            </a:r>
          </a:p>
          <a:p>
            <a:pPr lvl="2">
              <a:lnSpc>
                <a:spcPts val="2400"/>
              </a:lnSpc>
            </a:pPr>
            <a:r>
              <a:rPr lang="en-US" dirty="0" smtClean="0"/>
              <a:t>Efficient generation</a:t>
            </a:r>
          </a:p>
          <a:p>
            <a:pPr lvl="2">
              <a:lnSpc>
                <a:spcPts val="2400"/>
              </a:lnSpc>
            </a:pPr>
            <a:r>
              <a:rPr lang="en-US" dirty="0" smtClean="0"/>
              <a:t>Very low collision possibility: M, M‘ with H(M)=H(M‘)</a:t>
            </a:r>
          </a:p>
          <a:p>
            <a:pPr lvl="2">
              <a:lnSpc>
                <a:spcPts val="2400"/>
              </a:lnSpc>
            </a:pPr>
            <a:r>
              <a:rPr lang="en-US" dirty="0" smtClean="0"/>
              <a:t>Examples: (MD5), RIPEMD-160, SHA-256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Message Authentication Code</a:t>
            </a:r>
            <a:r>
              <a:rPr lang="en-US" dirty="0" smtClean="0"/>
              <a:t>, MAC</a:t>
            </a:r>
          </a:p>
          <a:p>
            <a:pPr lvl="2">
              <a:lnSpc>
                <a:spcPts val="2400"/>
              </a:lnSpc>
            </a:pPr>
            <a:r>
              <a:rPr lang="en-US" dirty="0" smtClean="0"/>
              <a:t>Message M, key K </a:t>
            </a:r>
            <a:r>
              <a:rPr lang="en-US" dirty="0" smtClean="0">
                <a:sym typeface="Symbol" pitchFamily="18" charset="2"/>
              </a:rPr>
              <a:t> Hash H(M, K)</a:t>
            </a:r>
            <a:endParaRPr lang="en-US" dirty="0" smtClean="0"/>
          </a:p>
          <a:p>
            <a:pPr lvl="2">
              <a:lnSpc>
                <a:spcPts val="2400"/>
              </a:lnSpc>
            </a:pPr>
            <a:r>
              <a:rPr lang="en-US" dirty="0" smtClean="0"/>
              <a:t>May be constructed out of MDC</a:t>
            </a:r>
          </a:p>
          <a:p>
            <a:pPr lvl="2">
              <a:lnSpc>
                <a:spcPts val="2400"/>
              </a:lnSpc>
            </a:pPr>
            <a:r>
              <a:rPr lang="en-US" dirty="0" smtClean="0"/>
              <a:t>HMAC (RFC 2104), </a:t>
            </a:r>
            <a:r>
              <a:rPr lang="en-US" i="1" dirty="0" smtClean="0"/>
              <a:t>e.g.</a:t>
            </a:r>
            <a:r>
              <a:rPr lang="en-US" dirty="0" smtClean="0"/>
              <a:t>,  HMAC-SH-256</a:t>
            </a:r>
          </a:p>
          <a:p>
            <a:pPr lvl="2">
              <a:lnSpc>
                <a:spcPts val="2400"/>
              </a:lnSpc>
            </a:pPr>
            <a:r>
              <a:rPr lang="en-US" dirty="0" smtClean="0"/>
              <a:t>Cryptographic strength of underlying hash function de-pending on size of its hash output, size, and quality of key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854440" y="1384300"/>
            <a:ext cx="1552575" cy="2359025"/>
            <a:chOff x="4711" y="768"/>
            <a:chExt cx="903" cy="1486"/>
          </a:xfrm>
        </p:grpSpPr>
        <p:graphicFrame>
          <p:nvGraphicFramePr>
            <p:cNvPr id="2052" name="Object 5"/>
            <p:cNvGraphicFramePr>
              <a:graphicFrameLocks noChangeAspect="1"/>
            </p:cNvGraphicFramePr>
            <p:nvPr/>
          </p:nvGraphicFramePr>
          <p:xfrm>
            <a:off x="4711" y="1200"/>
            <a:ext cx="526" cy="768"/>
          </p:xfrm>
          <a:graphic>
            <a:graphicData uri="http://schemas.openxmlformats.org/presentationml/2006/ole">
              <p:oleObj spid="_x0000_s68646" name="Clip" r:id="rId4" imgW="3444875" imgH="5021263" progId="">
                <p:embed/>
              </p:oleObj>
            </a:graphicData>
          </a:graphic>
        </p:graphicFrame>
        <p:graphicFrame>
          <p:nvGraphicFramePr>
            <p:cNvPr id="2053" name="Object 6"/>
            <p:cNvGraphicFramePr>
              <a:graphicFrameLocks noChangeAspect="1"/>
            </p:cNvGraphicFramePr>
            <p:nvPr/>
          </p:nvGraphicFramePr>
          <p:xfrm>
            <a:off x="4735" y="768"/>
            <a:ext cx="480" cy="374"/>
          </p:xfrm>
          <a:graphic>
            <a:graphicData uri="http://schemas.openxmlformats.org/presentationml/2006/ole">
              <p:oleObj spid="_x0000_s68647" name="Clip" r:id="rId5" imgW="2738628" imgH="2133295" progId="">
                <p:embed/>
              </p:oleObj>
            </a:graphicData>
          </a:graphic>
        </p:graphicFrame>
        <p:sp>
          <p:nvSpPr>
            <p:cNvPr id="2077" name="Text Box 7"/>
            <p:cNvSpPr txBox="1">
              <a:spLocks noChangeArrowheads="1"/>
            </p:cNvSpPr>
            <p:nvPr/>
          </p:nvSpPr>
          <p:spPr bwMode="auto">
            <a:xfrm>
              <a:off x="4848" y="816"/>
              <a:ext cx="253" cy="2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488" tIns="44450" rIns="90488" bIns="44450" anchor="ctr">
              <a:spAutoFit/>
            </a:bodyPr>
            <a:lstStyle/>
            <a:p>
              <a:r>
                <a:rPr lang="en-US"/>
                <a:t>M</a:t>
              </a:r>
            </a:p>
          </p:txBody>
        </p:sp>
        <p:sp>
          <p:nvSpPr>
            <p:cNvPr id="2078" name="Text Box 8"/>
            <p:cNvSpPr txBox="1">
              <a:spLocks noChangeArrowheads="1"/>
            </p:cNvSpPr>
            <p:nvPr/>
          </p:nvSpPr>
          <p:spPr bwMode="auto">
            <a:xfrm>
              <a:off x="4724" y="1968"/>
              <a:ext cx="499" cy="2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488" tIns="44450" rIns="90488" bIns="44450" anchor="ctr">
              <a:spAutoFit/>
            </a:bodyPr>
            <a:lstStyle/>
            <a:p>
              <a:r>
                <a:rPr lang="en-US"/>
                <a:t>H(M)</a:t>
              </a:r>
            </a:p>
          </p:txBody>
        </p:sp>
        <p:sp>
          <p:nvSpPr>
            <p:cNvPr id="2079" name="Text Box 9"/>
            <p:cNvSpPr txBox="1">
              <a:spLocks noChangeArrowheads="1"/>
            </p:cNvSpPr>
            <p:nvPr/>
          </p:nvSpPr>
          <p:spPr bwMode="auto">
            <a:xfrm>
              <a:off x="5104" y="1344"/>
              <a:ext cx="510" cy="2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488" tIns="44450" rIns="90488" bIns="44450" anchor="ctr">
              <a:spAutoFit/>
            </a:bodyPr>
            <a:lstStyle/>
            <a:p>
              <a:r>
                <a:rPr lang="en-US"/>
                <a:t>MDC</a:t>
              </a:r>
            </a:p>
          </p:txBody>
        </p:sp>
      </p:grpSp>
      <p:graphicFrame>
        <p:nvGraphicFramePr>
          <p:cNvPr id="648202" name="Object 10"/>
          <p:cNvGraphicFramePr>
            <a:graphicFrameLocks noChangeAspect="1"/>
          </p:cNvGraphicFramePr>
          <p:nvPr/>
        </p:nvGraphicFramePr>
        <p:xfrm>
          <a:off x="8302115" y="4651513"/>
          <a:ext cx="836613" cy="1219200"/>
        </p:xfrm>
        <a:graphic>
          <a:graphicData uri="http://schemas.openxmlformats.org/presentationml/2006/ole">
            <p:oleObj spid="_x0000_s68648" name="Clip" r:id="rId6" imgW="3444875" imgH="5021263" progId="">
              <p:embed/>
            </p:oleObj>
          </a:graphicData>
        </a:graphic>
      </p:graphicFrame>
      <p:graphicFrame>
        <p:nvGraphicFramePr>
          <p:cNvPr id="648203" name="Object 11"/>
          <p:cNvGraphicFramePr>
            <a:graphicFrameLocks noChangeAspect="1"/>
          </p:cNvGraphicFramePr>
          <p:nvPr/>
        </p:nvGraphicFramePr>
        <p:xfrm>
          <a:off x="8341803" y="3965713"/>
          <a:ext cx="762000" cy="593725"/>
        </p:xfrm>
        <a:graphic>
          <a:graphicData uri="http://schemas.openxmlformats.org/presentationml/2006/ole">
            <p:oleObj spid="_x0000_s68649" name="Clip" r:id="rId7" imgW="2738628" imgH="2133295" progId="">
              <p:embed/>
            </p:oleObj>
          </a:graphicData>
        </a:graphic>
      </p:graphicFrame>
      <p:sp>
        <p:nvSpPr>
          <p:cNvPr id="648204" name="Text Box 12"/>
          <p:cNvSpPr txBox="1">
            <a:spLocks noChangeArrowheads="1"/>
          </p:cNvSpPr>
          <p:nvPr/>
        </p:nvSpPr>
        <p:spPr bwMode="auto">
          <a:xfrm>
            <a:off x="8502140" y="4041913"/>
            <a:ext cx="434975" cy="4540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488" tIns="44450" rIns="90488" bIns="44450" anchor="ctr">
            <a:spAutoFit/>
          </a:bodyPr>
          <a:lstStyle/>
          <a:p>
            <a:r>
              <a:rPr lang="en-US"/>
              <a:t>M</a:t>
            </a:r>
          </a:p>
        </p:txBody>
      </p:sp>
      <p:sp>
        <p:nvSpPr>
          <p:cNvPr id="648205" name="Text Box 13"/>
          <p:cNvSpPr txBox="1">
            <a:spLocks noChangeArrowheads="1"/>
          </p:cNvSpPr>
          <p:nvPr/>
        </p:nvSpPr>
        <p:spPr bwMode="auto">
          <a:xfrm>
            <a:off x="8148128" y="5885000"/>
            <a:ext cx="1146175" cy="4540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488" tIns="44450" rIns="90488" bIns="44450" anchor="ctr">
            <a:spAutoFit/>
          </a:bodyPr>
          <a:lstStyle/>
          <a:p>
            <a:r>
              <a:rPr lang="en-US"/>
              <a:t>H(M,K)</a:t>
            </a:r>
          </a:p>
        </p:txBody>
      </p:sp>
      <p:sp>
        <p:nvSpPr>
          <p:cNvPr id="648206" name="Text Box 14"/>
          <p:cNvSpPr txBox="1">
            <a:spLocks noChangeArrowheads="1"/>
          </p:cNvSpPr>
          <p:nvPr/>
        </p:nvSpPr>
        <p:spPr bwMode="auto">
          <a:xfrm>
            <a:off x="8949815" y="4880113"/>
            <a:ext cx="858838" cy="4540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488" tIns="44450" rIns="90488" bIns="44450" anchor="ctr">
            <a:spAutoFit/>
          </a:bodyPr>
          <a:lstStyle/>
          <a:p>
            <a:r>
              <a:rPr lang="en-US"/>
              <a:t>MAC</a:t>
            </a: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7759190" y="4803913"/>
            <a:ext cx="228600" cy="528637"/>
            <a:chOff x="3890" y="2160"/>
            <a:chExt cx="133" cy="333"/>
          </a:xfrm>
        </p:grpSpPr>
        <p:sp>
          <p:nvSpPr>
            <p:cNvPr id="2063" name="Freeform 16"/>
            <p:cNvSpPr>
              <a:spLocks/>
            </p:cNvSpPr>
            <p:nvPr/>
          </p:nvSpPr>
          <p:spPr bwMode="auto">
            <a:xfrm>
              <a:off x="3917" y="2160"/>
              <a:ext cx="106" cy="95"/>
            </a:xfrm>
            <a:custGeom>
              <a:avLst/>
              <a:gdLst>
                <a:gd name="T0" fmla="*/ 256 w 526"/>
                <a:gd name="T1" fmla="*/ 408 h 473"/>
                <a:gd name="T2" fmla="*/ 281 w 526"/>
                <a:gd name="T3" fmla="*/ 430 h 473"/>
                <a:gd name="T4" fmla="*/ 325 w 526"/>
                <a:gd name="T5" fmla="*/ 456 h 473"/>
                <a:gd name="T6" fmla="*/ 382 w 526"/>
                <a:gd name="T7" fmla="*/ 473 h 473"/>
                <a:gd name="T8" fmla="*/ 429 w 526"/>
                <a:gd name="T9" fmla="*/ 473 h 473"/>
                <a:gd name="T10" fmla="*/ 468 w 526"/>
                <a:gd name="T11" fmla="*/ 456 h 473"/>
                <a:gd name="T12" fmla="*/ 504 w 526"/>
                <a:gd name="T13" fmla="*/ 430 h 473"/>
                <a:gd name="T14" fmla="*/ 526 w 526"/>
                <a:gd name="T15" fmla="*/ 402 h 473"/>
                <a:gd name="T16" fmla="*/ 526 w 526"/>
                <a:gd name="T17" fmla="*/ 358 h 473"/>
                <a:gd name="T18" fmla="*/ 522 w 526"/>
                <a:gd name="T19" fmla="*/ 322 h 473"/>
                <a:gd name="T20" fmla="*/ 512 w 526"/>
                <a:gd name="T21" fmla="*/ 291 h 473"/>
                <a:gd name="T22" fmla="*/ 479 w 526"/>
                <a:gd name="T23" fmla="*/ 261 h 473"/>
                <a:gd name="T24" fmla="*/ 451 w 526"/>
                <a:gd name="T25" fmla="*/ 241 h 473"/>
                <a:gd name="T26" fmla="*/ 407 w 526"/>
                <a:gd name="T27" fmla="*/ 231 h 473"/>
                <a:gd name="T28" fmla="*/ 386 w 526"/>
                <a:gd name="T29" fmla="*/ 228 h 473"/>
                <a:gd name="T30" fmla="*/ 425 w 526"/>
                <a:gd name="T31" fmla="*/ 208 h 473"/>
                <a:gd name="T32" fmla="*/ 458 w 526"/>
                <a:gd name="T33" fmla="*/ 166 h 473"/>
                <a:gd name="T34" fmla="*/ 465 w 526"/>
                <a:gd name="T35" fmla="*/ 143 h 473"/>
                <a:gd name="T36" fmla="*/ 465 w 526"/>
                <a:gd name="T37" fmla="*/ 104 h 473"/>
                <a:gd name="T38" fmla="*/ 458 w 526"/>
                <a:gd name="T39" fmla="*/ 75 h 473"/>
                <a:gd name="T40" fmla="*/ 425 w 526"/>
                <a:gd name="T41" fmla="*/ 49 h 473"/>
                <a:gd name="T42" fmla="*/ 397 w 526"/>
                <a:gd name="T43" fmla="*/ 19 h 473"/>
                <a:gd name="T44" fmla="*/ 346 w 526"/>
                <a:gd name="T45" fmla="*/ 10 h 473"/>
                <a:gd name="T46" fmla="*/ 310 w 526"/>
                <a:gd name="T47" fmla="*/ 3 h 473"/>
                <a:gd name="T48" fmla="*/ 278 w 526"/>
                <a:gd name="T49" fmla="*/ 0 h 473"/>
                <a:gd name="T50" fmla="*/ 227 w 526"/>
                <a:gd name="T51" fmla="*/ 22 h 473"/>
                <a:gd name="T52" fmla="*/ 202 w 526"/>
                <a:gd name="T53" fmla="*/ 49 h 473"/>
                <a:gd name="T54" fmla="*/ 188 w 526"/>
                <a:gd name="T55" fmla="*/ 81 h 473"/>
                <a:gd name="T56" fmla="*/ 181 w 526"/>
                <a:gd name="T57" fmla="*/ 121 h 473"/>
                <a:gd name="T58" fmla="*/ 181 w 526"/>
                <a:gd name="T59" fmla="*/ 153 h 473"/>
                <a:gd name="T60" fmla="*/ 199 w 526"/>
                <a:gd name="T61" fmla="*/ 169 h 473"/>
                <a:gd name="T62" fmla="*/ 209 w 526"/>
                <a:gd name="T63" fmla="*/ 189 h 473"/>
                <a:gd name="T64" fmla="*/ 163 w 526"/>
                <a:gd name="T65" fmla="*/ 179 h 473"/>
                <a:gd name="T66" fmla="*/ 109 w 526"/>
                <a:gd name="T67" fmla="*/ 175 h 473"/>
                <a:gd name="T68" fmla="*/ 61 w 526"/>
                <a:gd name="T69" fmla="*/ 199 h 473"/>
                <a:gd name="T70" fmla="*/ 33 w 526"/>
                <a:gd name="T71" fmla="*/ 219 h 473"/>
                <a:gd name="T72" fmla="*/ 12 w 526"/>
                <a:gd name="T73" fmla="*/ 244 h 473"/>
                <a:gd name="T74" fmla="*/ 4 w 526"/>
                <a:gd name="T75" fmla="*/ 264 h 473"/>
                <a:gd name="T76" fmla="*/ 0 w 526"/>
                <a:gd name="T77" fmla="*/ 294 h 473"/>
                <a:gd name="T78" fmla="*/ 4 w 526"/>
                <a:gd name="T79" fmla="*/ 322 h 473"/>
                <a:gd name="T80" fmla="*/ 15 w 526"/>
                <a:gd name="T81" fmla="*/ 355 h 473"/>
                <a:gd name="T82" fmla="*/ 40 w 526"/>
                <a:gd name="T83" fmla="*/ 381 h 473"/>
                <a:gd name="T84" fmla="*/ 69 w 526"/>
                <a:gd name="T85" fmla="*/ 397 h 473"/>
                <a:gd name="T86" fmla="*/ 119 w 526"/>
                <a:gd name="T87" fmla="*/ 411 h 473"/>
                <a:gd name="T88" fmla="*/ 145 w 526"/>
                <a:gd name="T89" fmla="*/ 417 h 473"/>
                <a:gd name="T90" fmla="*/ 177 w 526"/>
                <a:gd name="T91" fmla="*/ 414 h 473"/>
                <a:gd name="T92" fmla="*/ 199 w 526"/>
                <a:gd name="T93" fmla="*/ 408 h 473"/>
                <a:gd name="T94" fmla="*/ 213 w 526"/>
                <a:gd name="T95" fmla="*/ 405 h 473"/>
                <a:gd name="T96" fmla="*/ 256 w 526"/>
                <a:gd name="T97" fmla="*/ 408 h 4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26"/>
                <a:gd name="T148" fmla="*/ 0 h 473"/>
                <a:gd name="T149" fmla="*/ 526 w 526"/>
                <a:gd name="T150" fmla="*/ 473 h 4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26" h="473">
                  <a:moveTo>
                    <a:pt x="256" y="408"/>
                  </a:moveTo>
                  <a:lnTo>
                    <a:pt x="281" y="430"/>
                  </a:lnTo>
                  <a:lnTo>
                    <a:pt x="325" y="456"/>
                  </a:lnTo>
                  <a:lnTo>
                    <a:pt x="382" y="473"/>
                  </a:lnTo>
                  <a:lnTo>
                    <a:pt x="429" y="473"/>
                  </a:lnTo>
                  <a:lnTo>
                    <a:pt x="468" y="456"/>
                  </a:lnTo>
                  <a:lnTo>
                    <a:pt x="504" y="430"/>
                  </a:lnTo>
                  <a:lnTo>
                    <a:pt x="526" y="402"/>
                  </a:lnTo>
                  <a:lnTo>
                    <a:pt x="526" y="358"/>
                  </a:lnTo>
                  <a:lnTo>
                    <a:pt x="522" y="322"/>
                  </a:lnTo>
                  <a:lnTo>
                    <a:pt x="512" y="291"/>
                  </a:lnTo>
                  <a:lnTo>
                    <a:pt x="479" y="261"/>
                  </a:lnTo>
                  <a:lnTo>
                    <a:pt x="451" y="241"/>
                  </a:lnTo>
                  <a:lnTo>
                    <a:pt x="407" y="231"/>
                  </a:lnTo>
                  <a:lnTo>
                    <a:pt x="386" y="228"/>
                  </a:lnTo>
                  <a:lnTo>
                    <a:pt x="425" y="208"/>
                  </a:lnTo>
                  <a:lnTo>
                    <a:pt x="458" y="166"/>
                  </a:lnTo>
                  <a:lnTo>
                    <a:pt x="465" y="143"/>
                  </a:lnTo>
                  <a:lnTo>
                    <a:pt x="465" y="104"/>
                  </a:lnTo>
                  <a:lnTo>
                    <a:pt x="458" y="75"/>
                  </a:lnTo>
                  <a:lnTo>
                    <a:pt x="425" y="49"/>
                  </a:lnTo>
                  <a:lnTo>
                    <a:pt x="397" y="19"/>
                  </a:lnTo>
                  <a:lnTo>
                    <a:pt x="346" y="10"/>
                  </a:lnTo>
                  <a:lnTo>
                    <a:pt x="310" y="3"/>
                  </a:lnTo>
                  <a:lnTo>
                    <a:pt x="278" y="0"/>
                  </a:lnTo>
                  <a:lnTo>
                    <a:pt x="227" y="22"/>
                  </a:lnTo>
                  <a:lnTo>
                    <a:pt x="202" y="49"/>
                  </a:lnTo>
                  <a:lnTo>
                    <a:pt x="188" y="81"/>
                  </a:lnTo>
                  <a:lnTo>
                    <a:pt x="181" y="121"/>
                  </a:lnTo>
                  <a:lnTo>
                    <a:pt x="181" y="153"/>
                  </a:lnTo>
                  <a:lnTo>
                    <a:pt x="199" y="169"/>
                  </a:lnTo>
                  <a:lnTo>
                    <a:pt x="209" y="189"/>
                  </a:lnTo>
                  <a:lnTo>
                    <a:pt x="163" y="179"/>
                  </a:lnTo>
                  <a:lnTo>
                    <a:pt x="109" y="175"/>
                  </a:lnTo>
                  <a:lnTo>
                    <a:pt x="61" y="199"/>
                  </a:lnTo>
                  <a:lnTo>
                    <a:pt x="33" y="219"/>
                  </a:lnTo>
                  <a:lnTo>
                    <a:pt x="12" y="244"/>
                  </a:lnTo>
                  <a:lnTo>
                    <a:pt x="4" y="264"/>
                  </a:lnTo>
                  <a:lnTo>
                    <a:pt x="0" y="294"/>
                  </a:lnTo>
                  <a:lnTo>
                    <a:pt x="4" y="322"/>
                  </a:lnTo>
                  <a:lnTo>
                    <a:pt x="15" y="355"/>
                  </a:lnTo>
                  <a:lnTo>
                    <a:pt x="40" y="381"/>
                  </a:lnTo>
                  <a:lnTo>
                    <a:pt x="69" y="397"/>
                  </a:lnTo>
                  <a:lnTo>
                    <a:pt x="119" y="411"/>
                  </a:lnTo>
                  <a:lnTo>
                    <a:pt x="145" y="417"/>
                  </a:lnTo>
                  <a:lnTo>
                    <a:pt x="177" y="414"/>
                  </a:lnTo>
                  <a:lnTo>
                    <a:pt x="199" y="408"/>
                  </a:lnTo>
                  <a:lnTo>
                    <a:pt x="213" y="405"/>
                  </a:lnTo>
                  <a:lnTo>
                    <a:pt x="256" y="408"/>
                  </a:lnTo>
                  <a:close/>
                </a:path>
              </a:pathLst>
            </a:custGeom>
            <a:solidFill>
              <a:srgbClr val="CC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Freeform 17"/>
            <p:cNvSpPr>
              <a:spLocks/>
            </p:cNvSpPr>
            <p:nvPr/>
          </p:nvSpPr>
          <p:spPr bwMode="auto">
            <a:xfrm>
              <a:off x="3913" y="2162"/>
              <a:ext cx="105" cy="94"/>
            </a:xfrm>
            <a:custGeom>
              <a:avLst/>
              <a:gdLst>
                <a:gd name="T0" fmla="*/ 255 w 525"/>
                <a:gd name="T1" fmla="*/ 408 h 470"/>
                <a:gd name="T2" fmla="*/ 283 w 525"/>
                <a:gd name="T3" fmla="*/ 427 h 470"/>
                <a:gd name="T4" fmla="*/ 323 w 525"/>
                <a:gd name="T5" fmla="*/ 454 h 470"/>
                <a:gd name="T6" fmla="*/ 380 w 525"/>
                <a:gd name="T7" fmla="*/ 470 h 470"/>
                <a:gd name="T8" fmla="*/ 431 w 525"/>
                <a:gd name="T9" fmla="*/ 470 h 470"/>
                <a:gd name="T10" fmla="*/ 467 w 525"/>
                <a:gd name="T11" fmla="*/ 457 h 470"/>
                <a:gd name="T12" fmla="*/ 506 w 525"/>
                <a:gd name="T13" fmla="*/ 427 h 470"/>
                <a:gd name="T14" fmla="*/ 525 w 525"/>
                <a:gd name="T15" fmla="*/ 399 h 470"/>
                <a:gd name="T16" fmla="*/ 525 w 525"/>
                <a:gd name="T17" fmla="*/ 359 h 470"/>
                <a:gd name="T18" fmla="*/ 525 w 525"/>
                <a:gd name="T19" fmla="*/ 320 h 470"/>
                <a:gd name="T20" fmla="*/ 510 w 525"/>
                <a:gd name="T21" fmla="*/ 287 h 470"/>
                <a:gd name="T22" fmla="*/ 478 w 525"/>
                <a:gd name="T23" fmla="*/ 261 h 470"/>
                <a:gd name="T24" fmla="*/ 449 w 525"/>
                <a:gd name="T25" fmla="*/ 238 h 470"/>
                <a:gd name="T26" fmla="*/ 406 w 525"/>
                <a:gd name="T27" fmla="*/ 232 h 470"/>
                <a:gd name="T28" fmla="*/ 388 w 525"/>
                <a:gd name="T29" fmla="*/ 226 h 470"/>
                <a:gd name="T30" fmla="*/ 424 w 525"/>
                <a:gd name="T31" fmla="*/ 209 h 470"/>
                <a:gd name="T32" fmla="*/ 460 w 525"/>
                <a:gd name="T33" fmla="*/ 163 h 470"/>
                <a:gd name="T34" fmla="*/ 464 w 525"/>
                <a:gd name="T35" fmla="*/ 143 h 470"/>
                <a:gd name="T36" fmla="*/ 464 w 525"/>
                <a:gd name="T37" fmla="*/ 101 h 470"/>
                <a:gd name="T38" fmla="*/ 457 w 525"/>
                <a:gd name="T39" fmla="*/ 76 h 470"/>
                <a:gd name="T40" fmla="*/ 424 w 525"/>
                <a:gd name="T41" fmla="*/ 46 h 470"/>
                <a:gd name="T42" fmla="*/ 395 w 525"/>
                <a:gd name="T43" fmla="*/ 20 h 470"/>
                <a:gd name="T44" fmla="*/ 344 w 525"/>
                <a:gd name="T45" fmla="*/ 7 h 470"/>
                <a:gd name="T46" fmla="*/ 313 w 525"/>
                <a:gd name="T47" fmla="*/ 0 h 470"/>
                <a:gd name="T48" fmla="*/ 277 w 525"/>
                <a:gd name="T49" fmla="*/ 0 h 470"/>
                <a:gd name="T50" fmla="*/ 226 w 525"/>
                <a:gd name="T51" fmla="*/ 23 h 470"/>
                <a:gd name="T52" fmla="*/ 201 w 525"/>
                <a:gd name="T53" fmla="*/ 46 h 470"/>
                <a:gd name="T54" fmla="*/ 190 w 525"/>
                <a:gd name="T55" fmla="*/ 82 h 470"/>
                <a:gd name="T56" fmla="*/ 179 w 525"/>
                <a:gd name="T57" fmla="*/ 118 h 470"/>
                <a:gd name="T58" fmla="*/ 179 w 525"/>
                <a:gd name="T59" fmla="*/ 154 h 470"/>
                <a:gd name="T60" fmla="*/ 197 w 525"/>
                <a:gd name="T61" fmla="*/ 166 h 470"/>
                <a:gd name="T62" fmla="*/ 208 w 525"/>
                <a:gd name="T63" fmla="*/ 190 h 470"/>
                <a:gd name="T64" fmla="*/ 161 w 525"/>
                <a:gd name="T65" fmla="*/ 179 h 470"/>
                <a:gd name="T66" fmla="*/ 108 w 525"/>
                <a:gd name="T67" fmla="*/ 176 h 470"/>
                <a:gd name="T68" fmla="*/ 60 w 525"/>
                <a:gd name="T69" fmla="*/ 196 h 470"/>
                <a:gd name="T70" fmla="*/ 31 w 525"/>
                <a:gd name="T71" fmla="*/ 215 h 470"/>
                <a:gd name="T72" fmla="*/ 10 w 525"/>
                <a:gd name="T73" fmla="*/ 241 h 470"/>
                <a:gd name="T74" fmla="*/ 6 w 525"/>
                <a:gd name="T75" fmla="*/ 265 h 470"/>
                <a:gd name="T76" fmla="*/ 0 w 525"/>
                <a:gd name="T77" fmla="*/ 294 h 470"/>
                <a:gd name="T78" fmla="*/ 3 w 525"/>
                <a:gd name="T79" fmla="*/ 320 h 470"/>
                <a:gd name="T80" fmla="*/ 13 w 525"/>
                <a:gd name="T81" fmla="*/ 352 h 470"/>
                <a:gd name="T82" fmla="*/ 39 w 525"/>
                <a:gd name="T83" fmla="*/ 379 h 470"/>
                <a:gd name="T84" fmla="*/ 67 w 525"/>
                <a:gd name="T85" fmla="*/ 395 h 470"/>
                <a:gd name="T86" fmla="*/ 121 w 525"/>
                <a:gd name="T87" fmla="*/ 411 h 470"/>
                <a:gd name="T88" fmla="*/ 143 w 525"/>
                <a:gd name="T89" fmla="*/ 418 h 470"/>
                <a:gd name="T90" fmla="*/ 175 w 525"/>
                <a:gd name="T91" fmla="*/ 415 h 470"/>
                <a:gd name="T92" fmla="*/ 201 w 525"/>
                <a:gd name="T93" fmla="*/ 405 h 470"/>
                <a:gd name="T94" fmla="*/ 211 w 525"/>
                <a:gd name="T95" fmla="*/ 402 h 470"/>
                <a:gd name="T96" fmla="*/ 255 w 525"/>
                <a:gd name="T97" fmla="*/ 408 h 47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25"/>
                <a:gd name="T148" fmla="*/ 0 h 470"/>
                <a:gd name="T149" fmla="*/ 525 w 525"/>
                <a:gd name="T150" fmla="*/ 470 h 47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25" h="470">
                  <a:moveTo>
                    <a:pt x="255" y="408"/>
                  </a:moveTo>
                  <a:lnTo>
                    <a:pt x="283" y="427"/>
                  </a:lnTo>
                  <a:lnTo>
                    <a:pt x="323" y="454"/>
                  </a:lnTo>
                  <a:lnTo>
                    <a:pt x="380" y="470"/>
                  </a:lnTo>
                  <a:lnTo>
                    <a:pt x="431" y="470"/>
                  </a:lnTo>
                  <a:lnTo>
                    <a:pt x="467" y="457"/>
                  </a:lnTo>
                  <a:lnTo>
                    <a:pt x="506" y="427"/>
                  </a:lnTo>
                  <a:lnTo>
                    <a:pt x="525" y="399"/>
                  </a:lnTo>
                  <a:lnTo>
                    <a:pt x="525" y="359"/>
                  </a:lnTo>
                  <a:lnTo>
                    <a:pt x="525" y="320"/>
                  </a:lnTo>
                  <a:lnTo>
                    <a:pt x="510" y="287"/>
                  </a:lnTo>
                  <a:lnTo>
                    <a:pt x="478" y="261"/>
                  </a:lnTo>
                  <a:lnTo>
                    <a:pt x="449" y="238"/>
                  </a:lnTo>
                  <a:lnTo>
                    <a:pt x="406" y="232"/>
                  </a:lnTo>
                  <a:lnTo>
                    <a:pt x="388" y="226"/>
                  </a:lnTo>
                  <a:lnTo>
                    <a:pt x="424" y="209"/>
                  </a:lnTo>
                  <a:lnTo>
                    <a:pt x="460" y="163"/>
                  </a:lnTo>
                  <a:lnTo>
                    <a:pt x="464" y="143"/>
                  </a:lnTo>
                  <a:lnTo>
                    <a:pt x="464" y="101"/>
                  </a:lnTo>
                  <a:lnTo>
                    <a:pt x="457" y="76"/>
                  </a:lnTo>
                  <a:lnTo>
                    <a:pt x="424" y="46"/>
                  </a:lnTo>
                  <a:lnTo>
                    <a:pt x="395" y="20"/>
                  </a:lnTo>
                  <a:lnTo>
                    <a:pt x="344" y="7"/>
                  </a:lnTo>
                  <a:lnTo>
                    <a:pt x="313" y="0"/>
                  </a:lnTo>
                  <a:lnTo>
                    <a:pt x="277" y="0"/>
                  </a:lnTo>
                  <a:lnTo>
                    <a:pt x="226" y="23"/>
                  </a:lnTo>
                  <a:lnTo>
                    <a:pt x="201" y="46"/>
                  </a:lnTo>
                  <a:lnTo>
                    <a:pt x="190" y="82"/>
                  </a:lnTo>
                  <a:lnTo>
                    <a:pt x="179" y="118"/>
                  </a:lnTo>
                  <a:lnTo>
                    <a:pt x="179" y="154"/>
                  </a:lnTo>
                  <a:lnTo>
                    <a:pt x="197" y="166"/>
                  </a:lnTo>
                  <a:lnTo>
                    <a:pt x="208" y="190"/>
                  </a:lnTo>
                  <a:lnTo>
                    <a:pt x="161" y="179"/>
                  </a:lnTo>
                  <a:lnTo>
                    <a:pt x="108" y="176"/>
                  </a:lnTo>
                  <a:lnTo>
                    <a:pt x="60" y="196"/>
                  </a:lnTo>
                  <a:lnTo>
                    <a:pt x="31" y="215"/>
                  </a:lnTo>
                  <a:lnTo>
                    <a:pt x="10" y="241"/>
                  </a:lnTo>
                  <a:lnTo>
                    <a:pt x="6" y="265"/>
                  </a:lnTo>
                  <a:lnTo>
                    <a:pt x="0" y="294"/>
                  </a:lnTo>
                  <a:lnTo>
                    <a:pt x="3" y="320"/>
                  </a:lnTo>
                  <a:lnTo>
                    <a:pt x="13" y="352"/>
                  </a:lnTo>
                  <a:lnTo>
                    <a:pt x="39" y="379"/>
                  </a:lnTo>
                  <a:lnTo>
                    <a:pt x="67" y="395"/>
                  </a:lnTo>
                  <a:lnTo>
                    <a:pt x="121" y="411"/>
                  </a:lnTo>
                  <a:lnTo>
                    <a:pt x="143" y="418"/>
                  </a:lnTo>
                  <a:lnTo>
                    <a:pt x="175" y="415"/>
                  </a:lnTo>
                  <a:lnTo>
                    <a:pt x="201" y="405"/>
                  </a:lnTo>
                  <a:lnTo>
                    <a:pt x="211" y="402"/>
                  </a:lnTo>
                  <a:lnTo>
                    <a:pt x="255" y="408"/>
                  </a:lnTo>
                  <a:close/>
                </a:path>
              </a:pathLst>
            </a:custGeom>
            <a:solidFill>
              <a:srgbClr val="FFCC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5" name="Freeform 18"/>
            <p:cNvSpPr>
              <a:spLocks/>
            </p:cNvSpPr>
            <p:nvPr/>
          </p:nvSpPr>
          <p:spPr bwMode="auto">
            <a:xfrm>
              <a:off x="3890" y="2229"/>
              <a:ext cx="78" cy="264"/>
            </a:xfrm>
            <a:custGeom>
              <a:avLst/>
              <a:gdLst>
                <a:gd name="T0" fmla="*/ 359 w 390"/>
                <a:gd name="T1" fmla="*/ 2 h 1318"/>
                <a:gd name="T2" fmla="*/ 352 w 390"/>
                <a:gd name="T3" fmla="*/ 0 h 1318"/>
                <a:gd name="T4" fmla="*/ 345 w 390"/>
                <a:gd name="T5" fmla="*/ 0 h 1318"/>
                <a:gd name="T6" fmla="*/ 339 w 390"/>
                <a:gd name="T7" fmla="*/ 2 h 1318"/>
                <a:gd name="T8" fmla="*/ 333 w 390"/>
                <a:gd name="T9" fmla="*/ 5 h 1318"/>
                <a:gd name="T10" fmla="*/ 326 w 390"/>
                <a:gd name="T11" fmla="*/ 9 h 1318"/>
                <a:gd name="T12" fmla="*/ 321 w 390"/>
                <a:gd name="T13" fmla="*/ 13 h 1318"/>
                <a:gd name="T14" fmla="*/ 316 w 390"/>
                <a:gd name="T15" fmla="*/ 18 h 1318"/>
                <a:gd name="T16" fmla="*/ 313 w 390"/>
                <a:gd name="T17" fmla="*/ 24 h 1318"/>
                <a:gd name="T18" fmla="*/ 310 w 390"/>
                <a:gd name="T19" fmla="*/ 31 h 1318"/>
                <a:gd name="T20" fmla="*/ 2 w 390"/>
                <a:gd name="T21" fmla="*/ 1268 h 1318"/>
                <a:gd name="T22" fmla="*/ 2 w 390"/>
                <a:gd name="T23" fmla="*/ 1275 h 1318"/>
                <a:gd name="T24" fmla="*/ 0 w 390"/>
                <a:gd name="T25" fmla="*/ 1282 h 1318"/>
                <a:gd name="T26" fmla="*/ 3 w 390"/>
                <a:gd name="T27" fmla="*/ 1289 h 1318"/>
                <a:gd name="T28" fmla="*/ 5 w 390"/>
                <a:gd name="T29" fmla="*/ 1294 h 1318"/>
                <a:gd name="T30" fmla="*/ 9 w 390"/>
                <a:gd name="T31" fmla="*/ 1301 h 1318"/>
                <a:gd name="T32" fmla="*/ 13 w 390"/>
                <a:gd name="T33" fmla="*/ 1306 h 1318"/>
                <a:gd name="T34" fmla="*/ 18 w 390"/>
                <a:gd name="T35" fmla="*/ 1311 h 1318"/>
                <a:gd name="T36" fmla="*/ 24 w 390"/>
                <a:gd name="T37" fmla="*/ 1314 h 1318"/>
                <a:gd name="T38" fmla="*/ 31 w 390"/>
                <a:gd name="T39" fmla="*/ 1317 h 1318"/>
                <a:gd name="T40" fmla="*/ 31 w 390"/>
                <a:gd name="T41" fmla="*/ 1317 h 1318"/>
                <a:gd name="T42" fmla="*/ 39 w 390"/>
                <a:gd name="T43" fmla="*/ 1318 h 1318"/>
                <a:gd name="T44" fmla="*/ 45 w 390"/>
                <a:gd name="T45" fmla="*/ 1318 h 1318"/>
                <a:gd name="T46" fmla="*/ 52 w 390"/>
                <a:gd name="T47" fmla="*/ 1317 h 1318"/>
                <a:gd name="T48" fmla="*/ 58 w 390"/>
                <a:gd name="T49" fmla="*/ 1314 h 1318"/>
                <a:gd name="T50" fmla="*/ 64 w 390"/>
                <a:gd name="T51" fmla="*/ 1309 h 1318"/>
                <a:gd name="T52" fmla="*/ 70 w 390"/>
                <a:gd name="T53" fmla="*/ 1305 h 1318"/>
                <a:gd name="T54" fmla="*/ 74 w 390"/>
                <a:gd name="T55" fmla="*/ 1300 h 1318"/>
                <a:gd name="T56" fmla="*/ 77 w 390"/>
                <a:gd name="T57" fmla="*/ 1294 h 1318"/>
                <a:gd name="T58" fmla="*/ 80 w 390"/>
                <a:gd name="T59" fmla="*/ 1287 h 1318"/>
                <a:gd name="T60" fmla="*/ 389 w 390"/>
                <a:gd name="T61" fmla="*/ 50 h 1318"/>
                <a:gd name="T62" fmla="*/ 390 w 390"/>
                <a:gd name="T63" fmla="*/ 43 h 1318"/>
                <a:gd name="T64" fmla="*/ 390 w 390"/>
                <a:gd name="T65" fmla="*/ 36 h 1318"/>
                <a:gd name="T66" fmla="*/ 389 w 390"/>
                <a:gd name="T67" fmla="*/ 30 h 1318"/>
                <a:gd name="T68" fmla="*/ 385 w 390"/>
                <a:gd name="T69" fmla="*/ 24 h 1318"/>
                <a:gd name="T70" fmla="*/ 381 w 390"/>
                <a:gd name="T71" fmla="*/ 17 h 1318"/>
                <a:gd name="T72" fmla="*/ 378 w 390"/>
                <a:gd name="T73" fmla="*/ 12 h 1318"/>
                <a:gd name="T74" fmla="*/ 372 w 390"/>
                <a:gd name="T75" fmla="*/ 7 h 1318"/>
                <a:gd name="T76" fmla="*/ 366 w 390"/>
                <a:gd name="T77" fmla="*/ 5 h 1318"/>
                <a:gd name="T78" fmla="*/ 359 w 390"/>
                <a:gd name="T79" fmla="*/ 2 h 131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90"/>
                <a:gd name="T121" fmla="*/ 0 h 1318"/>
                <a:gd name="T122" fmla="*/ 390 w 390"/>
                <a:gd name="T123" fmla="*/ 1318 h 131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90" h="1318">
                  <a:moveTo>
                    <a:pt x="359" y="2"/>
                  </a:moveTo>
                  <a:lnTo>
                    <a:pt x="352" y="0"/>
                  </a:lnTo>
                  <a:lnTo>
                    <a:pt x="345" y="0"/>
                  </a:lnTo>
                  <a:lnTo>
                    <a:pt x="339" y="2"/>
                  </a:lnTo>
                  <a:lnTo>
                    <a:pt x="333" y="5"/>
                  </a:lnTo>
                  <a:lnTo>
                    <a:pt x="326" y="9"/>
                  </a:lnTo>
                  <a:lnTo>
                    <a:pt x="321" y="13"/>
                  </a:lnTo>
                  <a:lnTo>
                    <a:pt x="316" y="18"/>
                  </a:lnTo>
                  <a:lnTo>
                    <a:pt x="313" y="24"/>
                  </a:lnTo>
                  <a:lnTo>
                    <a:pt x="310" y="31"/>
                  </a:lnTo>
                  <a:lnTo>
                    <a:pt x="2" y="1268"/>
                  </a:lnTo>
                  <a:lnTo>
                    <a:pt x="2" y="1275"/>
                  </a:lnTo>
                  <a:lnTo>
                    <a:pt x="0" y="1282"/>
                  </a:lnTo>
                  <a:lnTo>
                    <a:pt x="3" y="1289"/>
                  </a:lnTo>
                  <a:lnTo>
                    <a:pt x="5" y="1294"/>
                  </a:lnTo>
                  <a:lnTo>
                    <a:pt x="9" y="1301"/>
                  </a:lnTo>
                  <a:lnTo>
                    <a:pt x="13" y="1306"/>
                  </a:lnTo>
                  <a:lnTo>
                    <a:pt x="18" y="1311"/>
                  </a:lnTo>
                  <a:lnTo>
                    <a:pt x="24" y="1314"/>
                  </a:lnTo>
                  <a:lnTo>
                    <a:pt x="31" y="1317"/>
                  </a:lnTo>
                  <a:lnTo>
                    <a:pt x="39" y="1318"/>
                  </a:lnTo>
                  <a:lnTo>
                    <a:pt x="45" y="1318"/>
                  </a:lnTo>
                  <a:lnTo>
                    <a:pt x="52" y="1317"/>
                  </a:lnTo>
                  <a:lnTo>
                    <a:pt x="58" y="1314"/>
                  </a:lnTo>
                  <a:lnTo>
                    <a:pt x="64" y="1309"/>
                  </a:lnTo>
                  <a:lnTo>
                    <a:pt x="70" y="1305"/>
                  </a:lnTo>
                  <a:lnTo>
                    <a:pt x="74" y="1300"/>
                  </a:lnTo>
                  <a:lnTo>
                    <a:pt x="77" y="1294"/>
                  </a:lnTo>
                  <a:lnTo>
                    <a:pt x="80" y="1287"/>
                  </a:lnTo>
                  <a:lnTo>
                    <a:pt x="389" y="50"/>
                  </a:lnTo>
                  <a:lnTo>
                    <a:pt x="390" y="43"/>
                  </a:lnTo>
                  <a:lnTo>
                    <a:pt x="390" y="36"/>
                  </a:lnTo>
                  <a:lnTo>
                    <a:pt x="389" y="30"/>
                  </a:lnTo>
                  <a:lnTo>
                    <a:pt x="385" y="24"/>
                  </a:lnTo>
                  <a:lnTo>
                    <a:pt x="381" y="17"/>
                  </a:lnTo>
                  <a:lnTo>
                    <a:pt x="378" y="12"/>
                  </a:lnTo>
                  <a:lnTo>
                    <a:pt x="372" y="7"/>
                  </a:lnTo>
                  <a:lnTo>
                    <a:pt x="366" y="5"/>
                  </a:lnTo>
                  <a:lnTo>
                    <a:pt x="359" y="2"/>
                  </a:lnTo>
                  <a:close/>
                </a:path>
              </a:pathLst>
            </a:custGeom>
            <a:solidFill>
              <a:srgbClr val="FFCC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6" name="Freeform 19"/>
            <p:cNvSpPr>
              <a:spLocks/>
            </p:cNvSpPr>
            <p:nvPr/>
          </p:nvSpPr>
          <p:spPr bwMode="auto">
            <a:xfrm>
              <a:off x="3965" y="2176"/>
              <a:ext cx="23" cy="20"/>
            </a:xfrm>
            <a:custGeom>
              <a:avLst/>
              <a:gdLst>
                <a:gd name="T0" fmla="*/ 115 w 116"/>
                <a:gd name="T1" fmla="*/ 65 h 100"/>
                <a:gd name="T2" fmla="*/ 116 w 116"/>
                <a:gd name="T3" fmla="*/ 56 h 100"/>
                <a:gd name="T4" fmla="*/ 116 w 116"/>
                <a:gd name="T5" fmla="*/ 47 h 100"/>
                <a:gd name="T6" fmla="*/ 113 w 116"/>
                <a:gd name="T7" fmla="*/ 38 h 100"/>
                <a:gd name="T8" fmla="*/ 110 w 116"/>
                <a:gd name="T9" fmla="*/ 30 h 100"/>
                <a:gd name="T10" fmla="*/ 105 w 116"/>
                <a:gd name="T11" fmla="*/ 23 h 100"/>
                <a:gd name="T12" fmla="*/ 97 w 116"/>
                <a:gd name="T13" fmla="*/ 15 h 100"/>
                <a:gd name="T14" fmla="*/ 89 w 116"/>
                <a:gd name="T15" fmla="*/ 10 h 100"/>
                <a:gd name="T16" fmla="*/ 80 w 116"/>
                <a:gd name="T17" fmla="*/ 6 h 100"/>
                <a:gd name="T18" fmla="*/ 70 w 116"/>
                <a:gd name="T19" fmla="*/ 1 h 100"/>
                <a:gd name="T20" fmla="*/ 59 w 116"/>
                <a:gd name="T21" fmla="*/ 0 h 100"/>
                <a:gd name="T22" fmla="*/ 50 w 116"/>
                <a:gd name="T23" fmla="*/ 0 h 100"/>
                <a:gd name="T24" fmla="*/ 40 w 116"/>
                <a:gd name="T25" fmla="*/ 0 h 100"/>
                <a:gd name="T26" fmla="*/ 31 w 116"/>
                <a:gd name="T27" fmla="*/ 4 h 100"/>
                <a:gd name="T28" fmla="*/ 22 w 116"/>
                <a:gd name="T29" fmla="*/ 8 h 100"/>
                <a:gd name="T30" fmla="*/ 15 w 116"/>
                <a:gd name="T31" fmla="*/ 14 h 100"/>
                <a:gd name="T32" fmla="*/ 7 w 116"/>
                <a:gd name="T33" fmla="*/ 20 h 100"/>
                <a:gd name="T34" fmla="*/ 4 w 116"/>
                <a:gd name="T35" fmla="*/ 28 h 100"/>
                <a:gd name="T36" fmla="*/ 1 w 116"/>
                <a:gd name="T37" fmla="*/ 35 h 100"/>
                <a:gd name="T38" fmla="*/ 0 w 116"/>
                <a:gd name="T39" fmla="*/ 44 h 100"/>
                <a:gd name="T40" fmla="*/ 0 w 116"/>
                <a:gd name="T41" fmla="*/ 53 h 100"/>
                <a:gd name="T42" fmla="*/ 3 w 116"/>
                <a:gd name="T43" fmla="*/ 62 h 100"/>
                <a:gd name="T44" fmla="*/ 6 w 116"/>
                <a:gd name="T45" fmla="*/ 70 h 100"/>
                <a:gd name="T46" fmla="*/ 12 w 116"/>
                <a:gd name="T47" fmla="*/ 78 h 100"/>
                <a:gd name="T48" fmla="*/ 19 w 116"/>
                <a:gd name="T49" fmla="*/ 85 h 100"/>
                <a:gd name="T50" fmla="*/ 27 w 116"/>
                <a:gd name="T51" fmla="*/ 90 h 100"/>
                <a:gd name="T52" fmla="*/ 36 w 116"/>
                <a:gd name="T53" fmla="*/ 94 h 100"/>
                <a:gd name="T54" fmla="*/ 47 w 116"/>
                <a:gd name="T55" fmla="*/ 99 h 100"/>
                <a:gd name="T56" fmla="*/ 57 w 116"/>
                <a:gd name="T57" fmla="*/ 100 h 100"/>
                <a:gd name="T58" fmla="*/ 67 w 116"/>
                <a:gd name="T59" fmla="*/ 100 h 100"/>
                <a:gd name="T60" fmla="*/ 76 w 116"/>
                <a:gd name="T61" fmla="*/ 100 h 100"/>
                <a:gd name="T62" fmla="*/ 86 w 116"/>
                <a:gd name="T63" fmla="*/ 97 h 100"/>
                <a:gd name="T64" fmla="*/ 94 w 116"/>
                <a:gd name="T65" fmla="*/ 92 h 100"/>
                <a:gd name="T66" fmla="*/ 102 w 116"/>
                <a:gd name="T67" fmla="*/ 86 h 100"/>
                <a:gd name="T68" fmla="*/ 109 w 116"/>
                <a:gd name="T69" fmla="*/ 80 h 100"/>
                <a:gd name="T70" fmla="*/ 112 w 116"/>
                <a:gd name="T71" fmla="*/ 72 h 100"/>
                <a:gd name="T72" fmla="*/ 115 w 116"/>
                <a:gd name="T73" fmla="*/ 65 h 10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"/>
                <a:gd name="T112" fmla="*/ 0 h 100"/>
                <a:gd name="T113" fmla="*/ 116 w 116"/>
                <a:gd name="T114" fmla="*/ 100 h 10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" h="100">
                  <a:moveTo>
                    <a:pt x="115" y="65"/>
                  </a:moveTo>
                  <a:lnTo>
                    <a:pt x="116" y="56"/>
                  </a:lnTo>
                  <a:lnTo>
                    <a:pt x="116" y="47"/>
                  </a:lnTo>
                  <a:lnTo>
                    <a:pt x="113" y="38"/>
                  </a:lnTo>
                  <a:lnTo>
                    <a:pt x="110" y="30"/>
                  </a:lnTo>
                  <a:lnTo>
                    <a:pt x="105" y="23"/>
                  </a:lnTo>
                  <a:lnTo>
                    <a:pt x="97" y="15"/>
                  </a:lnTo>
                  <a:lnTo>
                    <a:pt x="89" y="10"/>
                  </a:lnTo>
                  <a:lnTo>
                    <a:pt x="80" y="6"/>
                  </a:lnTo>
                  <a:lnTo>
                    <a:pt x="70" y="1"/>
                  </a:lnTo>
                  <a:lnTo>
                    <a:pt x="59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31" y="4"/>
                  </a:lnTo>
                  <a:lnTo>
                    <a:pt x="22" y="8"/>
                  </a:lnTo>
                  <a:lnTo>
                    <a:pt x="15" y="14"/>
                  </a:lnTo>
                  <a:lnTo>
                    <a:pt x="7" y="20"/>
                  </a:lnTo>
                  <a:lnTo>
                    <a:pt x="4" y="28"/>
                  </a:lnTo>
                  <a:lnTo>
                    <a:pt x="1" y="35"/>
                  </a:lnTo>
                  <a:lnTo>
                    <a:pt x="0" y="44"/>
                  </a:lnTo>
                  <a:lnTo>
                    <a:pt x="0" y="53"/>
                  </a:lnTo>
                  <a:lnTo>
                    <a:pt x="3" y="62"/>
                  </a:lnTo>
                  <a:lnTo>
                    <a:pt x="6" y="70"/>
                  </a:lnTo>
                  <a:lnTo>
                    <a:pt x="12" y="78"/>
                  </a:lnTo>
                  <a:lnTo>
                    <a:pt x="19" y="85"/>
                  </a:lnTo>
                  <a:lnTo>
                    <a:pt x="27" y="90"/>
                  </a:lnTo>
                  <a:lnTo>
                    <a:pt x="36" y="94"/>
                  </a:lnTo>
                  <a:lnTo>
                    <a:pt x="47" y="99"/>
                  </a:lnTo>
                  <a:lnTo>
                    <a:pt x="57" y="100"/>
                  </a:lnTo>
                  <a:lnTo>
                    <a:pt x="67" y="100"/>
                  </a:lnTo>
                  <a:lnTo>
                    <a:pt x="76" y="100"/>
                  </a:lnTo>
                  <a:lnTo>
                    <a:pt x="86" y="97"/>
                  </a:lnTo>
                  <a:lnTo>
                    <a:pt x="94" y="92"/>
                  </a:lnTo>
                  <a:lnTo>
                    <a:pt x="102" y="86"/>
                  </a:lnTo>
                  <a:lnTo>
                    <a:pt x="109" y="80"/>
                  </a:lnTo>
                  <a:lnTo>
                    <a:pt x="112" y="72"/>
                  </a:lnTo>
                  <a:lnTo>
                    <a:pt x="115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3907" y="2365"/>
              <a:ext cx="61" cy="112"/>
              <a:chOff x="3907" y="2365"/>
              <a:chExt cx="61" cy="112"/>
            </a:xfrm>
          </p:grpSpPr>
          <p:sp>
            <p:nvSpPr>
              <p:cNvPr id="2073" name="Freeform 21"/>
              <p:cNvSpPr>
                <a:spLocks/>
              </p:cNvSpPr>
              <p:nvPr/>
            </p:nvSpPr>
            <p:spPr bwMode="auto">
              <a:xfrm>
                <a:off x="3907" y="2452"/>
                <a:ext cx="37" cy="25"/>
              </a:xfrm>
              <a:custGeom>
                <a:avLst/>
                <a:gdLst>
                  <a:gd name="T0" fmla="*/ 22 w 187"/>
                  <a:gd name="T1" fmla="*/ 0 h 127"/>
                  <a:gd name="T2" fmla="*/ 0 w 187"/>
                  <a:gd name="T3" fmla="*/ 85 h 127"/>
                  <a:gd name="T4" fmla="*/ 165 w 187"/>
                  <a:gd name="T5" fmla="*/ 127 h 127"/>
                  <a:gd name="T6" fmla="*/ 187 w 187"/>
                  <a:gd name="T7" fmla="*/ 41 h 127"/>
                  <a:gd name="T8" fmla="*/ 22 w 187"/>
                  <a:gd name="T9" fmla="*/ 0 h 1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7"/>
                  <a:gd name="T16" fmla="*/ 0 h 127"/>
                  <a:gd name="T17" fmla="*/ 187 w 187"/>
                  <a:gd name="T18" fmla="*/ 127 h 1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7" h="127">
                    <a:moveTo>
                      <a:pt x="22" y="0"/>
                    </a:moveTo>
                    <a:lnTo>
                      <a:pt x="0" y="85"/>
                    </a:lnTo>
                    <a:lnTo>
                      <a:pt x="165" y="127"/>
                    </a:lnTo>
                    <a:lnTo>
                      <a:pt x="187" y="4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CC9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" name="Freeform 22"/>
              <p:cNvSpPr>
                <a:spLocks/>
              </p:cNvSpPr>
              <p:nvPr/>
            </p:nvSpPr>
            <p:spPr bwMode="auto">
              <a:xfrm>
                <a:off x="3917" y="2416"/>
                <a:ext cx="29" cy="25"/>
              </a:xfrm>
              <a:custGeom>
                <a:avLst/>
                <a:gdLst>
                  <a:gd name="T0" fmla="*/ 24 w 144"/>
                  <a:gd name="T1" fmla="*/ 0 h 128"/>
                  <a:gd name="T2" fmla="*/ 0 w 144"/>
                  <a:gd name="T3" fmla="*/ 98 h 128"/>
                  <a:gd name="T4" fmla="*/ 119 w 144"/>
                  <a:gd name="T5" fmla="*/ 128 h 128"/>
                  <a:gd name="T6" fmla="*/ 144 w 144"/>
                  <a:gd name="T7" fmla="*/ 30 h 128"/>
                  <a:gd name="T8" fmla="*/ 24 w 144"/>
                  <a:gd name="T9" fmla="*/ 0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128"/>
                  <a:gd name="T17" fmla="*/ 144 w 144"/>
                  <a:gd name="T18" fmla="*/ 128 h 1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128">
                    <a:moveTo>
                      <a:pt x="24" y="0"/>
                    </a:moveTo>
                    <a:lnTo>
                      <a:pt x="0" y="98"/>
                    </a:lnTo>
                    <a:lnTo>
                      <a:pt x="119" y="128"/>
                    </a:lnTo>
                    <a:lnTo>
                      <a:pt x="144" y="3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CC9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" name="Freeform 23"/>
              <p:cNvSpPr>
                <a:spLocks/>
              </p:cNvSpPr>
              <p:nvPr/>
            </p:nvSpPr>
            <p:spPr bwMode="auto">
              <a:xfrm>
                <a:off x="3926" y="2382"/>
                <a:ext cx="42" cy="28"/>
              </a:xfrm>
              <a:custGeom>
                <a:avLst/>
                <a:gdLst>
                  <a:gd name="T0" fmla="*/ 24 w 210"/>
                  <a:gd name="T1" fmla="*/ 0 h 141"/>
                  <a:gd name="T2" fmla="*/ 0 w 210"/>
                  <a:gd name="T3" fmla="*/ 94 h 141"/>
                  <a:gd name="T4" fmla="*/ 187 w 210"/>
                  <a:gd name="T5" fmla="*/ 141 h 141"/>
                  <a:gd name="T6" fmla="*/ 210 w 210"/>
                  <a:gd name="T7" fmla="*/ 47 h 141"/>
                  <a:gd name="T8" fmla="*/ 24 w 210"/>
                  <a:gd name="T9" fmla="*/ 0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0"/>
                  <a:gd name="T16" fmla="*/ 0 h 141"/>
                  <a:gd name="T17" fmla="*/ 210 w 210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0" h="141">
                    <a:moveTo>
                      <a:pt x="24" y="0"/>
                    </a:moveTo>
                    <a:lnTo>
                      <a:pt x="0" y="94"/>
                    </a:lnTo>
                    <a:lnTo>
                      <a:pt x="187" y="141"/>
                    </a:lnTo>
                    <a:lnTo>
                      <a:pt x="210" y="4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CC9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6" name="Freeform 24"/>
              <p:cNvSpPr>
                <a:spLocks/>
              </p:cNvSpPr>
              <p:nvPr/>
            </p:nvSpPr>
            <p:spPr bwMode="auto">
              <a:xfrm>
                <a:off x="3931" y="2365"/>
                <a:ext cx="26" cy="24"/>
              </a:xfrm>
              <a:custGeom>
                <a:avLst/>
                <a:gdLst>
                  <a:gd name="T0" fmla="*/ 23 w 131"/>
                  <a:gd name="T1" fmla="*/ 0 h 119"/>
                  <a:gd name="T2" fmla="*/ 0 w 131"/>
                  <a:gd name="T3" fmla="*/ 93 h 119"/>
                  <a:gd name="T4" fmla="*/ 108 w 131"/>
                  <a:gd name="T5" fmla="*/ 119 h 119"/>
                  <a:gd name="T6" fmla="*/ 131 w 131"/>
                  <a:gd name="T7" fmla="*/ 26 h 119"/>
                  <a:gd name="T8" fmla="*/ 23 w 131"/>
                  <a:gd name="T9" fmla="*/ 0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19"/>
                  <a:gd name="T17" fmla="*/ 131 w 131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19">
                    <a:moveTo>
                      <a:pt x="23" y="0"/>
                    </a:moveTo>
                    <a:lnTo>
                      <a:pt x="0" y="93"/>
                    </a:lnTo>
                    <a:lnTo>
                      <a:pt x="108" y="119"/>
                    </a:lnTo>
                    <a:lnTo>
                      <a:pt x="131" y="2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C9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3901" y="2368"/>
              <a:ext cx="62" cy="113"/>
              <a:chOff x="3901" y="2368"/>
              <a:chExt cx="62" cy="113"/>
            </a:xfrm>
          </p:grpSpPr>
          <p:sp>
            <p:nvSpPr>
              <p:cNvPr id="2069" name="Freeform 26"/>
              <p:cNvSpPr>
                <a:spLocks/>
              </p:cNvSpPr>
              <p:nvPr/>
            </p:nvSpPr>
            <p:spPr bwMode="auto">
              <a:xfrm>
                <a:off x="3901" y="2454"/>
                <a:ext cx="38" cy="27"/>
              </a:xfrm>
              <a:custGeom>
                <a:avLst/>
                <a:gdLst>
                  <a:gd name="T0" fmla="*/ 22 w 191"/>
                  <a:gd name="T1" fmla="*/ 0 h 134"/>
                  <a:gd name="T2" fmla="*/ 0 w 191"/>
                  <a:gd name="T3" fmla="*/ 91 h 134"/>
                  <a:gd name="T4" fmla="*/ 169 w 191"/>
                  <a:gd name="T5" fmla="*/ 134 h 134"/>
                  <a:gd name="T6" fmla="*/ 191 w 191"/>
                  <a:gd name="T7" fmla="*/ 43 h 134"/>
                  <a:gd name="T8" fmla="*/ 22 w 191"/>
                  <a:gd name="T9" fmla="*/ 0 h 1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34"/>
                  <a:gd name="T17" fmla="*/ 191 w 191"/>
                  <a:gd name="T18" fmla="*/ 134 h 1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34">
                    <a:moveTo>
                      <a:pt x="22" y="0"/>
                    </a:moveTo>
                    <a:lnTo>
                      <a:pt x="0" y="91"/>
                    </a:lnTo>
                    <a:lnTo>
                      <a:pt x="169" y="134"/>
                    </a:lnTo>
                    <a:lnTo>
                      <a:pt x="191" y="4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CC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0" name="Freeform 27"/>
              <p:cNvSpPr>
                <a:spLocks/>
              </p:cNvSpPr>
              <p:nvPr/>
            </p:nvSpPr>
            <p:spPr bwMode="auto">
              <a:xfrm>
                <a:off x="3912" y="2419"/>
                <a:ext cx="28" cy="24"/>
              </a:xfrm>
              <a:custGeom>
                <a:avLst/>
                <a:gdLst>
                  <a:gd name="T0" fmla="*/ 23 w 140"/>
                  <a:gd name="T1" fmla="*/ 0 h 123"/>
                  <a:gd name="T2" fmla="*/ 0 w 140"/>
                  <a:gd name="T3" fmla="*/ 93 h 123"/>
                  <a:gd name="T4" fmla="*/ 117 w 140"/>
                  <a:gd name="T5" fmla="*/ 123 h 123"/>
                  <a:gd name="T6" fmla="*/ 140 w 140"/>
                  <a:gd name="T7" fmla="*/ 29 h 123"/>
                  <a:gd name="T8" fmla="*/ 23 w 140"/>
                  <a:gd name="T9" fmla="*/ 0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0"/>
                  <a:gd name="T16" fmla="*/ 0 h 123"/>
                  <a:gd name="T17" fmla="*/ 140 w 140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0" h="123">
                    <a:moveTo>
                      <a:pt x="23" y="0"/>
                    </a:moveTo>
                    <a:lnTo>
                      <a:pt x="0" y="93"/>
                    </a:lnTo>
                    <a:lnTo>
                      <a:pt x="117" y="123"/>
                    </a:lnTo>
                    <a:lnTo>
                      <a:pt x="140" y="29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CC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" name="Freeform 28"/>
              <p:cNvSpPr>
                <a:spLocks/>
              </p:cNvSpPr>
              <p:nvPr/>
            </p:nvSpPr>
            <p:spPr bwMode="auto">
              <a:xfrm>
                <a:off x="3922" y="2386"/>
                <a:ext cx="41" cy="26"/>
              </a:xfrm>
              <a:custGeom>
                <a:avLst/>
                <a:gdLst>
                  <a:gd name="T0" fmla="*/ 22 w 205"/>
                  <a:gd name="T1" fmla="*/ 0 h 132"/>
                  <a:gd name="T2" fmla="*/ 0 w 205"/>
                  <a:gd name="T3" fmla="*/ 86 h 132"/>
                  <a:gd name="T4" fmla="*/ 184 w 205"/>
                  <a:gd name="T5" fmla="*/ 132 h 132"/>
                  <a:gd name="T6" fmla="*/ 205 w 205"/>
                  <a:gd name="T7" fmla="*/ 46 h 132"/>
                  <a:gd name="T8" fmla="*/ 22 w 205"/>
                  <a:gd name="T9" fmla="*/ 0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5"/>
                  <a:gd name="T16" fmla="*/ 0 h 132"/>
                  <a:gd name="T17" fmla="*/ 205 w 205"/>
                  <a:gd name="T18" fmla="*/ 132 h 1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5" h="132">
                    <a:moveTo>
                      <a:pt x="22" y="0"/>
                    </a:moveTo>
                    <a:lnTo>
                      <a:pt x="0" y="86"/>
                    </a:lnTo>
                    <a:lnTo>
                      <a:pt x="184" y="132"/>
                    </a:lnTo>
                    <a:lnTo>
                      <a:pt x="205" y="46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CC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2" name="Freeform 29"/>
              <p:cNvSpPr>
                <a:spLocks/>
              </p:cNvSpPr>
              <p:nvPr/>
            </p:nvSpPr>
            <p:spPr bwMode="auto">
              <a:xfrm>
                <a:off x="3925" y="2368"/>
                <a:ext cx="28" cy="24"/>
              </a:xfrm>
              <a:custGeom>
                <a:avLst/>
                <a:gdLst>
                  <a:gd name="T0" fmla="*/ 22 w 138"/>
                  <a:gd name="T1" fmla="*/ 0 h 117"/>
                  <a:gd name="T2" fmla="*/ 0 w 138"/>
                  <a:gd name="T3" fmla="*/ 88 h 117"/>
                  <a:gd name="T4" fmla="*/ 115 w 138"/>
                  <a:gd name="T5" fmla="*/ 117 h 117"/>
                  <a:gd name="T6" fmla="*/ 138 w 138"/>
                  <a:gd name="T7" fmla="*/ 28 h 117"/>
                  <a:gd name="T8" fmla="*/ 22 w 138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8"/>
                  <a:gd name="T16" fmla="*/ 0 h 117"/>
                  <a:gd name="T17" fmla="*/ 138 w 138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8" h="117">
                    <a:moveTo>
                      <a:pt x="22" y="0"/>
                    </a:moveTo>
                    <a:lnTo>
                      <a:pt x="0" y="88"/>
                    </a:lnTo>
                    <a:lnTo>
                      <a:pt x="115" y="117"/>
                    </a:lnTo>
                    <a:lnTo>
                      <a:pt x="138" y="28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CC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48222" name="Text Box 30"/>
          <p:cNvSpPr txBox="1">
            <a:spLocks noChangeArrowheads="1"/>
          </p:cNvSpPr>
          <p:nvPr/>
        </p:nvSpPr>
        <p:spPr bwMode="auto">
          <a:xfrm>
            <a:off x="7692515" y="4422913"/>
            <a:ext cx="384175" cy="4540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90488" tIns="44450" rIns="90488" bIns="44450" anchor="ctr">
            <a:spAutoFit/>
          </a:bodyPr>
          <a:lstStyle/>
          <a:p>
            <a:r>
              <a:rPr lang="en-US"/>
              <a:t>K</a:t>
            </a:r>
          </a:p>
        </p:txBody>
      </p:sp>
      <p:sp>
        <p:nvSpPr>
          <p:cNvPr id="648223" name="Line 31"/>
          <p:cNvSpPr>
            <a:spLocks noChangeShapeType="1"/>
          </p:cNvSpPr>
          <p:nvPr/>
        </p:nvSpPr>
        <p:spPr bwMode="auto">
          <a:xfrm>
            <a:off x="7924290" y="5032513"/>
            <a:ext cx="577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70395" y="6227177"/>
            <a:ext cx="8388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HMAC: Hash-based MAC, RIPEMD: RACE Integrity Primitives Evaluation Message Digest, SHA: Secure Hash Algorithm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195" grpId="0" build="p"/>
      <p:bldP spid="648204" grpId="0"/>
      <p:bldP spid="648205" grpId="0"/>
      <p:bldP spid="648206" grpId="0"/>
      <p:bldP spid="648222" grpId="0"/>
      <p:bldP spid="6482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Merkle</a:t>
            </a:r>
            <a:r>
              <a:rPr lang="en-US" dirty="0" smtClean="0"/>
              <a:t>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Merkle</a:t>
            </a:r>
            <a:r>
              <a:rPr lang="en-US" dirty="0" smtClean="0"/>
              <a:t> (or hash) tree</a:t>
            </a:r>
          </a:p>
          <a:p>
            <a:pPr lvl="1"/>
            <a:r>
              <a:rPr lang="en-US" dirty="0" smtClean="0"/>
              <a:t>Every leaf node is labeled with the hash of a data block and</a:t>
            </a:r>
          </a:p>
          <a:p>
            <a:pPr lvl="1"/>
            <a:r>
              <a:rPr lang="en-US" dirty="0" smtClean="0"/>
              <a:t>Every non-leaf node is labeled with the cryptographic hash of the labels of its child nodes. </a:t>
            </a:r>
          </a:p>
          <a:p>
            <a:pPr lvl="1"/>
            <a:r>
              <a:rPr lang="en-US" dirty="0" smtClean="0"/>
              <a:t>Top of a tree there is a</a:t>
            </a:r>
            <a:r>
              <a:rPr lang="en-US" dirty="0" smtClean="0">
                <a:solidFill>
                  <a:schemeClr val="accent2"/>
                </a:solidFill>
              </a:rPr>
              <a:t> root hash</a:t>
            </a:r>
          </a:p>
          <a:p>
            <a:r>
              <a:rPr lang="en-US" dirty="0" smtClean="0"/>
              <a:t>Characteristics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Efficient and secure verification 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content of large data</a:t>
            </a:r>
          </a:p>
          <a:p>
            <a:pPr lvl="1"/>
            <a:r>
              <a:rPr lang="en-US" dirty="0" smtClean="0"/>
              <a:t>For binary hash trees:</a:t>
            </a:r>
            <a:br>
              <a:rPr lang="en-US" dirty="0" smtClean="0"/>
            </a:br>
            <a:r>
              <a:rPr lang="en-US" dirty="0" smtClean="0"/>
              <a:t>computing hashes is proportional to the </a:t>
            </a:r>
            <a:br>
              <a:rPr lang="en-US" dirty="0" smtClean="0"/>
            </a:br>
            <a:r>
              <a:rPr lang="en-US" dirty="0" smtClean="0"/>
              <a:t>logarithm of the number of leaf nodes of the tree</a:t>
            </a:r>
          </a:p>
          <a:p>
            <a:pPr lvl="1"/>
            <a:r>
              <a:rPr lang="en-US" dirty="0" smtClean="0"/>
              <a:t>Usually </a:t>
            </a:r>
            <a:r>
              <a:rPr lang="en-US" dirty="0" smtClean="0">
                <a:solidFill>
                  <a:schemeClr val="accent2"/>
                </a:solidFill>
              </a:rPr>
              <a:t>cryptographic hash functions </a:t>
            </a:r>
            <a:r>
              <a:rPr lang="en-US" dirty="0" smtClean="0"/>
              <a:t>used (</a:t>
            </a:r>
            <a:r>
              <a:rPr lang="en-US" i="1" dirty="0" smtClean="0"/>
              <a:t>e.g.</a:t>
            </a:r>
            <a:r>
              <a:rPr lang="en-US" dirty="0" smtClean="0"/>
              <a:t>, SHA-256)</a:t>
            </a:r>
          </a:p>
        </p:txBody>
      </p:sp>
      <p:pic>
        <p:nvPicPr>
          <p:cNvPr id="286722" name="Picture 2" descr="https://upload.wikimedia.org/wikipedia/commons/thumb/9/95/Hash_Tree.svg/1280px-Hash_Tree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6493" y="2419103"/>
            <a:ext cx="4583575" cy="29134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84522" y="6261902"/>
            <a:ext cx="4818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https://en.wikipedia.org/wiki/Merkle_tree#/media/File:Hash_Tree.svg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Nonce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Arbitrary number that can be used just once in a cryptographic communication </a:t>
            </a:r>
          </a:p>
          <a:p>
            <a:pPr lvl="2"/>
            <a:r>
              <a:rPr lang="en-US" dirty="0" smtClean="0"/>
              <a:t>Often a random or pseudo-random number issued in an authentication protocol to ensure that old communications cannot be reused in replay attacks</a:t>
            </a:r>
          </a:p>
          <a:p>
            <a:pPr lvl="1"/>
            <a:r>
              <a:rPr lang="en-US" dirty="0" smtClean="0"/>
              <a:t>A nonce may also include a timestamp to ensure exact timeliness</a:t>
            </a:r>
          </a:p>
          <a:p>
            <a:pPr lvl="2"/>
            <a:r>
              <a:rPr lang="en-US" dirty="0" smtClean="0"/>
              <a:t>Prerequisite: clock synchronization between organizations</a:t>
            </a:r>
          </a:p>
          <a:p>
            <a:pPr lvl="1"/>
            <a:r>
              <a:rPr lang="en-US" dirty="0" smtClean="0"/>
              <a:t>Example:</a:t>
            </a: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Salt</a:t>
            </a:r>
            <a:r>
              <a:rPr lang="en-US" dirty="0" smtClean="0"/>
              <a:t>: random data that is used as an additional input to a one-way function hashing data (password or passphrase)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Type “Linked List”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Linear collection of </a:t>
            </a:r>
            <a:r>
              <a:rPr lang="en-US" dirty="0" smtClean="0">
                <a:solidFill>
                  <a:srgbClr val="3333CC"/>
                </a:solidFill>
              </a:rPr>
              <a:t>data elements (records)</a:t>
            </a:r>
          </a:p>
          <a:p>
            <a:pPr lvl="1"/>
            <a:r>
              <a:rPr lang="en-US" dirty="0" smtClean="0"/>
              <a:t>Linear order of records is given</a:t>
            </a:r>
            <a:br>
              <a:rPr lang="en-US" dirty="0" smtClean="0"/>
            </a:br>
            <a:r>
              <a:rPr lang="en-US" dirty="0" smtClean="0"/>
              <a:t>by pointers to the next record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Data structure as a group of nodes </a:t>
            </a:r>
            <a:br>
              <a:rPr lang="en-US" dirty="0" smtClean="0"/>
            </a:br>
            <a:r>
              <a:rPr lang="en-US" dirty="0" smtClean="0"/>
              <a:t>represents an </a:t>
            </a:r>
            <a:r>
              <a:rPr lang="en-US" dirty="0" smtClean="0">
                <a:solidFill>
                  <a:srgbClr val="3333CC"/>
                </a:solidFill>
              </a:rPr>
              <a:t>implicit sequence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Example: </a:t>
            </a:r>
            <a:r>
              <a:rPr lang="en-US" dirty="0" smtClean="0">
                <a:solidFill>
                  <a:srgbClr val="3333CC"/>
                </a:solidFill>
              </a:rPr>
              <a:t>backward linked list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Data structure as a group of nodes </a:t>
            </a:r>
            <a:br>
              <a:rPr lang="en-US" dirty="0" smtClean="0"/>
            </a:br>
            <a:r>
              <a:rPr lang="en-US" dirty="0" smtClean="0"/>
              <a:t>represents an </a:t>
            </a:r>
            <a:r>
              <a:rPr lang="en-US" dirty="0" smtClean="0">
                <a:solidFill>
                  <a:srgbClr val="3333CC"/>
                </a:solidFill>
              </a:rPr>
              <a:t>explicit sequence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due to record identifiers added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7285763" y="4341534"/>
            <a:ext cx="811659" cy="1284270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8332014" y="4154887"/>
            <a:ext cx="811659" cy="1284270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6225812" y="4524756"/>
            <a:ext cx="811659" cy="1284270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" name="Group 59"/>
          <p:cNvGrpSpPr/>
          <p:nvPr/>
        </p:nvGrpSpPr>
        <p:grpSpPr>
          <a:xfrm>
            <a:off x="6164001" y="4235454"/>
            <a:ext cx="3061247" cy="573881"/>
            <a:chOff x="6164001" y="4235454"/>
            <a:chExt cx="3061247" cy="573881"/>
          </a:xfrm>
        </p:grpSpPr>
        <p:sp>
          <p:nvSpPr>
            <p:cNvPr id="19" name="TextBox 18"/>
            <p:cNvSpPr txBox="1"/>
            <p:nvPr/>
          </p:nvSpPr>
          <p:spPr>
            <a:xfrm>
              <a:off x="8282361" y="4235454"/>
              <a:ext cx="9428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/>
                <a:t>Record 4713</a:t>
              </a:r>
              <a:endParaRPr lang="en-US" sz="10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230801" y="4410714"/>
              <a:ext cx="9428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/>
                <a:t>Record 4712</a:t>
              </a:r>
              <a:endParaRPr lang="en-US" sz="10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64001" y="4563114"/>
              <a:ext cx="9428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/>
                <a:t>Record 4711</a:t>
              </a:r>
              <a:endParaRPr lang="en-US" sz="1000" b="1" dirty="0"/>
            </a:p>
          </p:txBody>
        </p:sp>
      </p:grpSp>
      <p:grpSp>
        <p:nvGrpSpPr>
          <p:cNvPr id="5" name="Group 62"/>
          <p:cNvGrpSpPr/>
          <p:nvPr/>
        </p:nvGrpSpPr>
        <p:grpSpPr>
          <a:xfrm>
            <a:off x="5991235" y="4471674"/>
            <a:ext cx="2883562" cy="550724"/>
            <a:chOff x="5991235" y="4471674"/>
            <a:chExt cx="2883562" cy="550724"/>
          </a:xfrm>
        </p:grpSpPr>
        <p:grpSp>
          <p:nvGrpSpPr>
            <p:cNvPr id="6" name="Group 60"/>
            <p:cNvGrpSpPr/>
            <p:nvPr/>
          </p:nvGrpSpPr>
          <p:grpSpPr>
            <a:xfrm>
              <a:off x="5991235" y="4574422"/>
              <a:ext cx="2331093" cy="352736"/>
              <a:chOff x="5991235" y="4574422"/>
              <a:chExt cx="2331093" cy="352736"/>
            </a:xfrm>
          </p:grpSpPr>
          <p:cxnSp>
            <p:nvCxnSpPr>
              <p:cNvPr id="16" name="Straight Arrow Connector 15"/>
              <p:cNvCxnSpPr/>
              <p:nvPr/>
            </p:nvCxnSpPr>
            <p:spPr bwMode="auto">
              <a:xfrm flipH="1">
                <a:off x="5991235" y="4916884"/>
                <a:ext cx="226031" cy="10274"/>
              </a:xfrm>
              <a:prstGeom prst="straightConnector1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7" name="Straight Arrow Connector 16"/>
              <p:cNvCxnSpPr/>
              <p:nvPr/>
            </p:nvCxnSpPr>
            <p:spPr bwMode="auto">
              <a:xfrm flipH="1">
                <a:off x="7042439" y="4730242"/>
                <a:ext cx="226031" cy="10274"/>
              </a:xfrm>
              <a:prstGeom prst="straightConnector1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8" name="Straight Arrow Connector 17"/>
              <p:cNvCxnSpPr/>
              <p:nvPr/>
            </p:nvCxnSpPr>
            <p:spPr bwMode="auto">
              <a:xfrm flipH="1">
                <a:off x="8096297" y="4574422"/>
                <a:ext cx="226031" cy="10274"/>
              </a:xfrm>
              <a:prstGeom prst="straightConnector1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22" name="TextBox 21"/>
            <p:cNvSpPr txBox="1"/>
            <p:nvPr/>
          </p:nvSpPr>
          <p:spPr>
            <a:xfrm>
              <a:off x="6175479" y="4806954"/>
              <a:ext cx="5733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1" dirty="0" smtClean="0"/>
                <a:t>Pointer</a:t>
              </a:r>
              <a:endParaRPr lang="en-US" sz="8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242279" y="4624074"/>
              <a:ext cx="5733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1" dirty="0" smtClean="0"/>
                <a:t>Pointer</a:t>
              </a:r>
              <a:endParaRPr lang="en-US" sz="8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01459" y="4471674"/>
              <a:ext cx="5733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1" dirty="0" smtClean="0"/>
                <a:t>Pointer</a:t>
              </a:r>
              <a:endParaRPr lang="en-US" sz="800" b="1" dirty="0"/>
            </a:p>
          </p:txBody>
        </p:sp>
      </p:grpSp>
      <p:grpSp>
        <p:nvGrpSpPr>
          <p:cNvPr id="7" name="Group 26"/>
          <p:cNvGrpSpPr/>
          <p:nvPr/>
        </p:nvGrpSpPr>
        <p:grpSpPr>
          <a:xfrm>
            <a:off x="6322097" y="5081274"/>
            <a:ext cx="617220" cy="609600"/>
            <a:chOff x="4389120" y="5486400"/>
            <a:chExt cx="617220" cy="6096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4389120" y="5486400"/>
              <a:ext cx="617220" cy="609600"/>
            </a:xfrm>
            <a:prstGeom prst="rect">
              <a:avLst/>
            </a:prstGeom>
            <a:solidFill>
              <a:srgbClr val="00CCFF"/>
            </a:solidFill>
            <a:ln w="9525" cap="flat" cmpd="sng" algn="ctr">
              <a:solidFill>
                <a:srgbClr val="00CC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410142" y="5676900"/>
              <a:ext cx="5733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1" dirty="0" smtClean="0"/>
                <a:t>Content</a:t>
              </a:r>
              <a:endParaRPr lang="en-US" sz="800" b="1" dirty="0"/>
            </a:p>
          </p:txBody>
        </p:sp>
      </p:grpSp>
      <p:grpSp>
        <p:nvGrpSpPr>
          <p:cNvPr id="8" name="Group 27"/>
          <p:cNvGrpSpPr/>
          <p:nvPr/>
        </p:nvGrpSpPr>
        <p:grpSpPr>
          <a:xfrm>
            <a:off x="7381277" y="4883154"/>
            <a:ext cx="617220" cy="609600"/>
            <a:chOff x="4389120" y="5486400"/>
            <a:chExt cx="617220" cy="609600"/>
          </a:xfrm>
        </p:grpSpPr>
        <p:sp>
          <p:nvSpPr>
            <p:cNvPr id="29" name="Rectangle 28"/>
            <p:cNvSpPr/>
            <p:nvPr/>
          </p:nvSpPr>
          <p:spPr bwMode="auto">
            <a:xfrm>
              <a:off x="4389120" y="5486400"/>
              <a:ext cx="617220" cy="609600"/>
            </a:xfrm>
            <a:prstGeom prst="rect">
              <a:avLst/>
            </a:prstGeom>
            <a:solidFill>
              <a:srgbClr val="00CCFF"/>
            </a:solidFill>
            <a:ln w="9525" cap="flat" cmpd="sng" algn="ctr">
              <a:solidFill>
                <a:srgbClr val="00CC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410142" y="5676900"/>
              <a:ext cx="5733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1" dirty="0" smtClean="0"/>
                <a:t>Content</a:t>
              </a:r>
              <a:endParaRPr lang="en-US" sz="800" b="1" dirty="0"/>
            </a:p>
          </p:txBody>
        </p:sp>
      </p:grpSp>
      <p:grpSp>
        <p:nvGrpSpPr>
          <p:cNvPr id="9" name="Group 30"/>
          <p:cNvGrpSpPr/>
          <p:nvPr/>
        </p:nvGrpSpPr>
        <p:grpSpPr>
          <a:xfrm>
            <a:off x="8425217" y="4715514"/>
            <a:ext cx="617220" cy="609600"/>
            <a:chOff x="4389120" y="5486400"/>
            <a:chExt cx="617220" cy="609600"/>
          </a:xfrm>
        </p:grpSpPr>
        <p:sp>
          <p:nvSpPr>
            <p:cNvPr id="32" name="Rectangle 31"/>
            <p:cNvSpPr/>
            <p:nvPr/>
          </p:nvSpPr>
          <p:spPr bwMode="auto">
            <a:xfrm>
              <a:off x="4389120" y="5486400"/>
              <a:ext cx="617220" cy="609600"/>
            </a:xfrm>
            <a:prstGeom prst="rect">
              <a:avLst/>
            </a:prstGeom>
            <a:solidFill>
              <a:srgbClr val="00CCFF"/>
            </a:solidFill>
            <a:ln w="9525" cap="flat" cmpd="sng" algn="ctr">
              <a:solidFill>
                <a:srgbClr val="00CC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10142" y="5676900"/>
              <a:ext cx="5733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1" dirty="0" smtClean="0"/>
                <a:t>Content</a:t>
              </a:r>
              <a:endParaRPr lang="en-US" sz="800" b="1" dirty="0"/>
            </a:p>
          </p:txBody>
        </p:sp>
      </p:grpSp>
      <p:grpSp>
        <p:nvGrpSpPr>
          <p:cNvPr id="10" name="Group 56"/>
          <p:cNvGrpSpPr/>
          <p:nvPr/>
        </p:nvGrpSpPr>
        <p:grpSpPr>
          <a:xfrm>
            <a:off x="5993158" y="1830318"/>
            <a:ext cx="3152438" cy="1654139"/>
            <a:chOff x="1108642" y="4492495"/>
            <a:chExt cx="3152438" cy="1654139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2403170" y="4679142"/>
              <a:ext cx="811659" cy="1284270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3449421" y="4492495"/>
              <a:ext cx="811659" cy="1284270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1343219" y="4862364"/>
              <a:ext cx="811659" cy="1284270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 flipH="1">
              <a:off x="1108642" y="5254492"/>
              <a:ext cx="226031" cy="10274"/>
            </a:xfrm>
            <a:prstGeom prst="straightConnector1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40" name="Straight Arrow Connector 39"/>
            <p:cNvCxnSpPr/>
            <p:nvPr/>
          </p:nvCxnSpPr>
          <p:spPr bwMode="auto">
            <a:xfrm flipH="1">
              <a:off x="2159846" y="5067850"/>
              <a:ext cx="226031" cy="10274"/>
            </a:xfrm>
            <a:prstGeom prst="straightConnector1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41" name="Straight Arrow Connector 40"/>
            <p:cNvCxnSpPr/>
            <p:nvPr/>
          </p:nvCxnSpPr>
          <p:spPr bwMode="auto">
            <a:xfrm flipH="1">
              <a:off x="3213704" y="4912030"/>
              <a:ext cx="226031" cy="10274"/>
            </a:xfrm>
            <a:prstGeom prst="straightConnector1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45" name="TextBox 44"/>
            <p:cNvSpPr txBox="1"/>
            <p:nvPr/>
          </p:nvSpPr>
          <p:spPr>
            <a:xfrm>
              <a:off x="1292886" y="5144562"/>
              <a:ext cx="5733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1" dirty="0" smtClean="0"/>
                <a:t>Pointer</a:t>
              </a:r>
              <a:endParaRPr lang="en-US" sz="800" b="1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359686" y="4961682"/>
              <a:ext cx="5733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1" dirty="0" smtClean="0"/>
                <a:t>Pointer</a:t>
              </a:r>
              <a:endParaRPr lang="en-US" sz="8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418866" y="4809282"/>
              <a:ext cx="5733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1" dirty="0" smtClean="0"/>
                <a:t>Pointer</a:t>
              </a:r>
              <a:endParaRPr lang="en-US" sz="800" b="1" dirty="0"/>
            </a:p>
          </p:txBody>
        </p:sp>
        <p:grpSp>
          <p:nvGrpSpPr>
            <p:cNvPr id="11" name="Group 26"/>
            <p:cNvGrpSpPr/>
            <p:nvPr/>
          </p:nvGrpSpPr>
          <p:grpSpPr>
            <a:xfrm>
              <a:off x="1439504" y="5418882"/>
              <a:ext cx="617220" cy="609600"/>
              <a:chOff x="4389120" y="5486400"/>
              <a:chExt cx="617220" cy="609600"/>
            </a:xfrm>
          </p:grpSpPr>
          <p:sp>
            <p:nvSpPr>
              <p:cNvPr id="55" name="Rectangle 25"/>
              <p:cNvSpPr/>
              <p:nvPr/>
            </p:nvSpPr>
            <p:spPr bwMode="auto">
              <a:xfrm>
                <a:off x="4389120" y="5486400"/>
                <a:ext cx="617220" cy="609600"/>
              </a:xfrm>
              <a:prstGeom prst="rect">
                <a:avLst/>
              </a:prstGeom>
              <a:solidFill>
                <a:srgbClr val="00CCFF"/>
              </a:solidFill>
              <a:ln w="9525" cap="flat" cmpd="sng" algn="ctr">
                <a:solidFill>
                  <a:srgbClr val="00CC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6" name="TextBox 24"/>
              <p:cNvSpPr txBox="1"/>
              <p:nvPr/>
            </p:nvSpPr>
            <p:spPr>
              <a:xfrm>
                <a:off x="4410142" y="5676900"/>
                <a:ext cx="57333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1" dirty="0" smtClean="0"/>
                  <a:t>Content</a:t>
                </a:r>
                <a:endParaRPr lang="en-US" sz="800" b="1" dirty="0"/>
              </a:p>
            </p:txBody>
          </p:sp>
        </p:grpSp>
        <p:grpSp>
          <p:nvGrpSpPr>
            <p:cNvPr id="15" name="Group 27"/>
            <p:cNvGrpSpPr/>
            <p:nvPr/>
          </p:nvGrpSpPr>
          <p:grpSpPr>
            <a:xfrm>
              <a:off x="2498684" y="5220762"/>
              <a:ext cx="617220" cy="609600"/>
              <a:chOff x="4389120" y="5486400"/>
              <a:chExt cx="617220" cy="609600"/>
            </a:xfrm>
          </p:grpSpPr>
          <p:sp>
            <p:nvSpPr>
              <p:cNvPr id="53" name="Rectangle 52"/>
              <p:cNvSpPr/>
              <p:nvPr/>
            </p:nvSpPr>
            <p:spPr bwMode="auto">
              <a:xfrm>
                <a:off x="4389120" y="5486400"/>
                <a:ext cx="617220" cy="609600"/>
              </a:xfrm>
              <a:prstGeom prst="rect">
                <a:avLst/>
              </a:prstGeom>
              <a:solidFill>
                <a:srgbClr val="00CCFF"/>
              </a:solidFill>
              <a:ln w="9525" cap="flat" cmpd="sng" algn="ctr">
                <a:solidFill>
                  <a:srgbClr val="00CC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4410142" y="5676900"/>
                <a:ext cx="57333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1" dirty="0" smtClean="0"/>
                  <a:t>Content</a:t>
                </a:r>
                <a:endParaRPr lang="en-US" sz="800" b="1" dirty="0"/>
              </a:p>
            </p:txBody>
          </p:sp>
        </p:grpSp>
        <p:grpSp>
          <p:nvGrpSpPr>
            <p:cNvPr id="27" name="Group 30"/>
            <p:cNvGrpSpPr/>
            <p:nvPr/>
          </p:nvGrpSpPr>
          <p:grpSpPr>
            <a:xfrm>
              <a:off x="3542624" y="5053122"/>
              <a:ext cx="617220" cy="609600"/>
              <a:chOff x="4389120" y="5486400"/>
              <a:chExt cx="617220" cy="609600"/>
            </a:xfrm>
          </p:grpSpPr>
          <p:sp>
            <p:nvSpPr>
              <p:cNvPr id="51" name="Rectangle 50"/>
              <p:cNvSpPr/>
              <p:nvPr/>
            </p:nvSpPr>
            <p:spPr bwMode="auto">
              <a:xfrm>
                <a:off x="4389120" y="5486400"/>
                <a:ext cx="617220" cy="609600"/>
              </a:xfrm>
              <a:prstGeom prst="rect">
                <a:avLst/>
              </a:prstGeom>
              <a:solidFill>
                <a:srgbClr val="00CCFF"/>
              </a:solidFill>
              <a:ln w="9525" cap="flat" cmpd="sng" algn="ctr">
                <a:solidFill>
                  <a:srgbClr val="00CC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410142" y="5676900"/>
                <a:ext cx="57333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1" dirty="0" smtClean="0"/>
                  <a:t>Content</a:t>
                </a:r>
                <a:endParaRPr lang="en-US" sz="800" b="1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364884" cy="5181600"/>
          </a:xfrm>
        </p:spPr>
        <p:txBody>
          <a:bodyPr/>
          <a:lstStyle/>
          <a:p>
            <a:r>
              <a:rPr lang="en-US" dirty="0" smtClean="0"/>
              <a:t>Databases (DB)</a:t>
            </a:r>
          </a:p>
          <a:p>
            <a:pPr lvl="1"/>
            <a:r>
              <a:rPr lang="en-US" dirty="0" smtClean="0"/>
              <a:t>Access control for users and the “</a:t>
            </a:r>
            <a:r>
              <a:rPr lang="en-US" dirty="0" err="1" smtClean="0"/>
              <a:t>SysAdmin</a:t>
            </a:r>
            <a:r>
              <a:rPr lang="en-US" dirty="0" smtClean="0"/>
              <a:t>” (trusted root)</a:t>
            </a:r>
          </a:p>
          <a:p>
            <a:pPr lvl="2"/>
            <a:r>
              <a:rPr lang="en-US" dirty="0" smtClean="0"/>
              <a:t>Centralized, physical, and trusted servers are maintained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Potentially central point of failure, loss, or misuse</a:t>
            </a:r>
          </a:p>
          <a:p>
            <a:pPr lvl="1"/>
            <a:r>
              <a:rPr lang="en-US" dirty="0" smtClean="0"/>
              <a:t>Exchange of records between clients/database via commands</a:t>
            </a:r>
          </a:p>
          <a:p>
            <a:pPr lvl="2"/>
            <a:r>
              <a:rPr lang="en-US" dirty="0" smtClean="0"/>
              <a:t>SQL statement s include: INSERT, SELECT, UPDATE, DELETE, …</a:t>
            </a:r>
          </a:p>
          <a:p>
            <a:pPr lvl="1"/>
            <a:r>
              <a:rPr lang="en-US" dirty="0" smtClean="0"/>
              <a:t>Databases typically maintain the ACID principle on transactions</a:t>
            </a:r>
          </a:p>
          <a:p>
            <a:pPr lvl="2"/>
            <a:r>
              <a:rPr lang="en-US" dirty="0" smtClean="0"/>
              <a:t>Atomicity, Consistency, Isolation, Durability (ACID)</a:t>
            </a:r>
          </a:p>
          <a:p>
            <a:pPr lvl="2"/>
            <a:r>
              <a:rPr lang="en-US" dirty="0" smtClean="0"/>
              <a:t>However, records updated are updated and records deleted are deleted </a:t>
            </a:r>
            <a:r>
              <a:rPr lang="en-US" altLang="de-DE" dirty="0" smtClean="0"/>
              <a:t>→ N</a:t>
            </a:r>
            <a:r>
              <a:rPr lang="en-US" dirty="0" smtClean="0"/>
              <a:t>o storage of any history (standard case)</a:t>
            </a:r>
          </a:p>
          <a:p>
            <a:r>
              <a:rPr lang="en-US" dirty="0" smtClean="0"/>
              <a:t>Distributed DBs</a:t>
            </a:r>
          </a:p>
          <a:p>
            <a:pPr lvl="1"/>
            <a:r>
              <a:rPr lang="en-US" dirty="0" smtClean="0"/>
              <a:t>Every copy runs on a trusted node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10" name="Picture 14" descr="Image result for network ic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08397" y="5790387"/>
            <a:ext cx="741231" cy="682625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57093" y="2324714"/>
            <a:ext cx="7429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3403" y="5729573"/>
            <a:ext cx="7429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5908" y="5662054"/>
            <a:ext cx="7429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2. Principles of Blockchains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Digitization of Society</a:t>
            </a:r>
            <a:endParaRPr lang="en-US" dirty="0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6831965" y="1219835"/>
            <a:ext cx="2478088" cy="2141240"/>
            <a:chOff x="6064299" y="333850"/>
            <a:chExt cx="3079701" cy="2882279"/>
          </a:xfrm>
        </p:grpSpPr>
        <p:pic>
          <p:nvPicPr>
            <p:cNvPr id="804869" name="Picture 6" descr="070228-F-9999C-001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64299" y="333850"/>
              <a:ext cx="3079701" cy="2309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4870" name="TextBox 11"/>
            <p:cNvSpPr txBox="1">
              <a:spLocks noChangeArrowheads="1"/>
            </p:cNvSpPr>
            <p:nvPr/>
          </p:nvSpPr>
          <p:spPr bwMode="auto">
            <a:xfrm>
              <a:off x="6850899" y="2594691"/>
              <a:ext cx="1908897" cy="621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457200" eaLnBrk="1" hangingPunct="1"/>
              <a:r>
                <a:rPr lang="en-US" dirty="0" smtClean="0">
                  <a:ea typeface="MS PGothic" pitchFamily="34" charset="-128"/>
                  <a:cs typeface="Arial" pitchFamily="34" charset="0"/>
                </a:rPr>
                <a:t>Money?   </a:t>
              </a:r>
              <a:endParaRPr lang="en-US" dirty="0">
                <a:ea typeface="MS PGothic" pitchFamily="34" charset="-128"/>
                <a:cs typeface="Arial" pitchFamily="34" charset="0"/>
              </a:endParaRPr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7489190" y="4463098"/>
            <a:ext cx="1717675" cy="1258887"/>
            <a:chOff x="6713690" y="4683712"/>
            <a:chExt cx="2360132" cy="1872918"/>
          </a:xfrm>
        </p:grpSpPr>
        <p:pic>
          <p:nvPicPr>
            <p:cNvPr id="804872" name="Picture 13" descr="Digicash_Logo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58300" y="4683712"/>
              <a:ext cx="1845268" cy="642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04873" name="Picture 15" descr="03fig01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13690" y="5478036"/>
              <a:ext cx="1415753" cy="916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04874" name="Picture 16" descr="lindendollar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22986" y="5705794"/>
              <a:ext cx="850836" cy="850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340798" y="1170623"/>
            <a:ext cx="2686050" cy="4846637"/>
            <a:chOff x="3081392" y="452438"/>
            <a:chExt cx="3040063" cy="5942012"/>
          </a:xfrm>
        </p:grpSpPr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3081392" y="452438"/>
              <a:ext cx="3040063" cy="2715425"/>
              <a:chOff x="0" y="452949"/>
              <a:chExt cx="3039272" cy="2714164"/>
            </a:xfrm>
          </p:grpSpPr>
          <p:pic>
            <p:nvPicPr>
              <p:cNvPr id="804877" name="Picture 5" descr="TelegramStop-DeliveredTelegram-Envelope.jpg"/>
              <p:cNvPicPr>
                <a:picLocks noChangeAspect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0" y="452949"/>
                <a:ext cx="3039272" cy="2148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04878" name="TextBox 9"/>
              <p:cNvSpPr txBox="1">
                <a:spLocks noChangeArrowheads="1"/>
              </p:cNvSpPr>
              <p:nvPr/>
            </p:nvSpPr>
            <p:spPr bwMode="auto">
              <a:xfrm>
                <a:off x="606753" y="2601371"/>
                <a:ext cx="1643159" cy="565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457200" eaLnBrk="1" hangingPunct="1"/>
                <a:r>
                  <a:rPr lang="en-US" dirty="0" smtClean="0">
                    <a:ea typeface="MS PGothic" pitchFamily="34" charset="-128"/>
                    <a:cs typeface="Arial" pitchFamily="34" charset="0"/>
                  </a:rPr>
                  <a:t>Telegram</a:t>
                </a:r>
                <a:endParaRPr lang="en-US" dirty="0"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6" name="Group 29"/>
            <p:cNvGrpSpPr>
              <a:grpSpLocks/>
            </p:cNvGrpSpPr>
            <p:nvPr/>
          </p:nvGrpSpPr>
          <p:grpSpPr bwMode="auto">
            <a:xfrm>
              <a:off x="3770367" y="3335338"/>
              <a:ext cx="1590675" cy="3059112"/>
              <a:chOff x="688652" y="3335522"/>
              <a:chExt cx="1591689" cy="3058821"/>
            </a:xfrm>
          </p:grpSpPr>
          <p:pic>
            <p:nvPicPr>
              <p:cNvPr id="804880" name="Picture 17" descr="gmail-logo-2013.png"/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688652" y="4802654"/>
                <a:ext cx="1591689" cy="15916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1" name="Straight Arrow Connector 20"/>
              <p:cNvCxnSpPr/>
              <p:nvPr/>
            </p:nvCxnSpPr>
            <p:spPr>
              <a:xfrm>
                <a:off x="1435738" y="3335072"/>
                <a:ext cx="0" cy="111511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4552853" y="1151573"/>
            <a:ext cx="2095500" cy="4847161"/>
            <a:chOff x="333273" y="333375"/>
            <a:chExt cx="2420937" cy="6065830"/>
          </a:xfrm>
        </p:grpSpPr>
        <p:grpSp>
          <p:nvGrpSpPr>
            <p:cNvPr id="8" name="Group 27"/>
            <p:cNvGrpSpPr>
              <a:grpSpLocks/>
            </p:cNvGrpSpPr>
            <p:nvPr/>
          </p:nvGrpSpPr>
          <p:grpSpPr bwMode="auto">
            <a:xfrm>
              <a:off x="333273" y="333375"/>
              <a:ext cx="2420937" cy="2845706"/>
              <a:chOff x="3560863" y="333850"/>
              <a:chExt cx="2421387" cy="2844480"/>
            </a:xfrm>
          </p:grpSpPr>
          <p:pic>
            <p:nvPicPr>
              <p:cNvPr id="804884" name="Picture 8" descr="452_6_white.jpg"/>
              <p:cNvPicPr>
                <a:picLocks noChangeAspect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560863" y="333850"/>
                <a:ext cx="2421387" cy="2421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04885" name="TextBox 10"/>
              <p:cNvSpPr txBox="1">
                <a:spLocks noChangeArrowheads="1"/>
              </p:cNvSpPr>
              <p:nvPr/>
            </p:nvSpPr>
            <p:spPr bwMode="auto">
              <a:xfrm>
                <a:off x="3592048" y="2600843"/>
                <a:ext cx="2332413" cy="5774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457200" eaLnBrk="1" hangingPunct="1"/>
                <a:r>
                  <a:rPr lang="en-US" dirty="0" smtClean="0">
                    <a:ea typeface="MS PGothic" pitchFamily="34" charset="-128"/>
                  </a:rPr>
                  <a:t>Encyclopedia</a:t>
                </a:r>
                <a:endParaRPr lang="en-US" dirty="0"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" name="Group 30"/>
            <p:cNvGrpSpPr>
              <a:grpSpLocks/>
            </p:cNvGrpSpPr>
            <p:nvPr/>
          </p:nvGrpSpPr>
          <p:grpSpPr bwMode="auto">
            <a:xfrm>
              <a:off x="903185" y="3335167"/>
              <a:ext cx="1273175" cy="3064038"/>
              <a:chOff x="4130603" y="3335353"/>
              <a:chExt cx="1273936" cy="3063946"/>
            </a:xfrm>
          </p:grpSpPr>
          <p:pic>
            <p:nvPicPr>
              <p:cNvPr id="804887" name="Picture 18" descr="Wikipedia_logo.png"/>
              <p:cNvPicPr>
                <a:picLocks noChangeAspect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130603" y="5125362"/>
                <a:ext cx="1273936" cy="12739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3" name="Straight Arrow Connector 22"/>
              <p:cNvCxnSpPr/>
              <p:nvPr/>
            </p:nvCxnSpPr>
            <p:spPr>
              <a:xfrm>
                <a:off x="4769708" y="3335353"/>
                <a:ext cx="0" cy="11164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4" name="Straight Arrow Connector 23"/>
          <p:cNvCxnSpPr/>
          <p:nvPr/>
        </p:nvCxnSpPr>
        <p:spPr>
          <a:xfrm>
            <a:off x="8135303" y="3462973"/>
            <a:ext cx="14287" cy="8397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1"/>
          <p:cNvGrpSpPr>
            <a:grpSpLocks/>
          </p:cNvGrpSpPr>
          <p:nvPr/>
        </p:nvGrpSpPr>
        <p:grpSpPr bwMode="auto">
          <a:xfrm>
            <a:off x="7559040" y="4493260"/>
            <a:ext cx="1647825" cy="1314450"/>
            <a:chOff x="6808788" y="4683125"/>
            <a:chExt cx="2265362" cy="1958975"/>
          </a:xfrm>
        </p:grpSpPr>
        <p:grpSp>
          <p:nvGrpSpPr>
            <p:cNvPr id="11" name="Group 36"/>
            <p:cNvGrpSpPr>
              <a:grpSpLocks/>
            </p:cNvGrpSpPr>
            <p:nvPr/>
          </p:nvGrpSpPr>
          <p:grpSpPr bwMode="auto">
            <a:xfrm>
              <a:off x="6808788" y="5407025"/>
              <a:ext cx="1217612" cy="1077913"/>
              <a:chOff x="5757685" y="3410173"/>
              <a:chExt cx="1198889" cy="1198889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5774876" y="3410249"/>
                <a:ext cx="1164688" cy="1199938"/>
              </a:xfrm>
              <a:prstGeom prst="line">
                <a:avLst/>
              </a:prstGeom>
              <a:ln w="762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rot="16200000">
                <a:off x="5773040" y="3410682"/>
                <a:ext cx="1168361" cy="1199070"/>
              </a:xfrm>
              <a:prstGeom prst="line">
                <a:avLst/>
              </a:prstGeom>
              <a:ln w="762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37"/>
            <p:cNvGrpSpPr>
              <a:grpSpLocks/>
            </p:cNvGrpSpPr>
            <p:nvPr/>
          </p:nvGrpSpPr>
          <p:grpSpPr bwMode="auto">
            <a:xfrm>
              <a:off x="7334250" y="4683125"/>
              <a:ext cx="1198563" cy="677863"/>
              <a:chOff x="5757685" y="3410173"/>
              <a:chExt cx="1198889" cy="1198889"/>
            </a:xfrm>
          </p:grpSpPr>
          <p:cxnSp>
            <p:nvCxnSpPr>
              <p:cNvPr id="39" name="Straight Connector 38"/>
              <p:cNvCxnSpPr/>
              <p:nvPr/>
            </p:nvCxnSpPr>
            <p:spPr>
              <a:xfrm>
                <a:off x="5773470" y="3410173"/>
                <a:ext cx="1167918" cy="1200932"/>
              </a:xfrm>
              <a:prstGeom prst="line">
                <a:avLst/>
              </a:prstGeom>
              <a:ln w="762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rot="16200000">
                <a:off x="5773701" y="3411399"/>
                <a:ext cx="1167456" cy="1198479"/>
              </a:xfrm>
              <a:prstGeom prst="line">
                <a:avLst/>
              </a:prstGeom>
              <a:ln w="762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40"/>
            <p:cNvGrpSpPr>
              <a:grpSpLocks/>
            </p:cNvGrpSpPr>
            <p:nvPr/>
          </p:nvGrpSpPr>
          <p:grpSpPr bwMode="auto">
            <a:xfrm>
              <a:off x="8224838" y="5670550"/>
              <a:ext cx="849312" cy="971550"/>
              <a:chOff x="5757685" y="3410173"/>
              <a:chExt cx="1198889" cy="1198889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5773579" y="3409138"/>
                <a:ext cx="1167593" cy="1199924"/>
              </a:xfrm>
              <a:prstGeom prst="line">
                <a:avLst/>
              </a:prstGeom>
              <a:ln w="762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rot="16200000">
                <a:off x="5772010" y="3409900"/>
                <a:ext cx="1170731" cy="1198398"/>
              </a:xfrm>
              <a:prstGeom prst="line">
                <a:avLst/>
              </a:prstGeom>
              <a:ln w="7620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43"/>
          <p:cNvGrpSpPr>
            <a:grpSpLocks/>
          </p:cNvGrpSpPr>
          <p:nvPr/>
        </p:nvGrpSpPr>
        <p:grpSpPr bwMode="auto">
          <a:xfrm>
            <a:off x="7549121" y="4752022"/>
            <a:ext cx="1263487" cy="1279221"/>
            <a:chOff x="2411521" y="3584359"/>
            <a:chExt cx="1736759" cy="1905388"/>
          </a:xfrm>
        </p:grpSpPr>
        <p:pic>
          <p:nvPicPr>
            <p:cNvPr id="804901" name="Picture 24" descr="bitcoin-logo-plain.pn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638235" y="3584359"/>
              <a:ext cx="1218302" cy="1218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4902" name="TextBox 25"/>
            <p:cNvSpPr txBox="1">
              <a:spLocks noChangeArrowheads="1"/>
            </p:cNvSpPr>
            <p:nvPr/>
          </p:nvSpPr>
          <p:spPr bwMode="auto">
            <a:xfrm>
              <a:off x="2411521" y="4802102"/>
              <a:ext cx="1736759" cy="687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457200" eaLnBrk="1" hangingPunct="1"/>
              <a:r>
                <a:rPr lang="en-US" dirty="0" err="1" smtClean="0">
                  <a:ea typeface="MS PGothic" pitchFamily="34" charset="-128"/>
                  <a:cs typeface="Arial" pitchFamily="34" charset="0"/>
                </a:rPr>
                <a:t>Bitcoins</a:t>
              </a:r>
              <a:endParaRPr lang="en-US" dirty="0">
                <a:ea typeface="MS PGothic" pitchFamily="34" charset="-128"/>
                <a:cs typeface="Arial" pitchFamily="34" charset="0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 rot="16200000">
            <a:off x="130503" y="1805047"/>
            <a:ext cx="1043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i="1" dirty="0" smtClean="0"/>
              <a:t>Physical</a:t>
            </a:r>
          </a:p>
          <a:p>
            <a:r>
              <a:rPr lang="en-US" sz="1800" i="1" dirty="0" smtClean="0"/>
              <a:t>Objects</a:t>
            </a:r>
            <a:endParaRPr lang="en-US" sz="1800" i="1" dirty="0"/>
          </a:p>
        </p:txBody>
      </p:sp>
      <p:sp>
        <p:nvSpPr>
          <p:cNvPr id="41" name="TextBox 40"/>
          <p:cNvSpPr txBox="1"/>
          <p:nvPr/>
        </p:nvSpPr>
        <p:spPr>
          <a:xfrm rot="16200000">
            <a:off x="-276050" y="4620637"/>
            <a:ext cx="1864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i="1" dirty="0" smtClean="0"/>
              <a:t>Digitized</a:t>
            </a:r>
          </a:p>
          <a:p>
            <a:r>
              <a:rPr lang="en-US" sz="1800" i="1" dirty="0" smtClean="0"/>
              <a:t>Representations</a:t>
            </a:r>
            <a:endParaRPr lang="en-US" sz="1800" i="1" dirty="0"/>
          </a:p>
        </p:txBody>
      </p:sp>
      <p:sp>
        <p:nvSpPr>
          <p:cNvPr id="44" name="TextBox 43"/>
          <p:cNvSpPr txBox="1"/>
          <p:nvPr/>
        </p:nvSpPr>
        <p:spPr>
          <a:xfrm>
            <a:off x="1136935" y="6000750"/>
            <a:ext cx="8397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3333CC"/>
                </a:solidFill>
              </a:rPr>
              <a:t>Systems operated as </a:t>
            </a:r>
            <a:r>
              <a:rPr lang="en-US" i="1" dirty="0" smtClean="0">
                <a:solidFill>
                  <a:srgbClr val="009900"/>
                </a:solidFill>
              </a:rPr>
              <a:t>decentralized</a:t>
            </a:r>
            <a:r>
              <a:rPr lang="en-US" i="1" dirty="0" smtClean="0">
                <a:solidFill>
                  <a:srgbClr val="3333CC"/>
                </a:solidFill>
              </a:rPr>
              <a:t> and </a:t>
            </a:r>
            <a:r>
              <a:rPr lang="en-US" i="1" dirty="0" smtClean="0">
                <a:solidFill>
                  <a:srgbClr val="009900"/>
                </a:solidFill>
              </a:rPr>
              <a:t>distributed</a:t>
            </a:r>
            <a:r>
              <a:rPr lang="en-US" i="1" dirty="0" smtClean="0">
                <a:solidFill>
                  <a:srgbClr val="3333CC"/>
                </a:solidFill>
              </a:rPr>
              <a:t> </a:t>
            </a:r>
            <a:r>
              <a:rPr lang="en-US" i="1" dirty="0">
                <a:solidFill>
                  <a:srgbClr val="3333CC"/>
                </a:solidFill>
              </a:rPr>
              <a:t>s</a:t>
            </a:r>
            <a:r>
              <a:rPr lang="en-US" i="1" dirty="0" smtClean="0">
                <a:solidFill>
                  <a:srgbClr val="3333CC"/>
                </a:solidFill>
              </a:rPr>
              <a:t>ystems!</a:t>
            </a:r>
            <a:endParaRPr lang="en-US" i="1" dirty="0">
              <a:solidFill>
                <a:srgbClr val="3333CC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399753" y="2920372"/>
            <a:ext cx="1449436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smtClean="0">
                <a:ea typeface="MS PGothic" pitchFamily="34" charset="-128"/>
                <a:cs typeface="Arial" pitchFamily="34" charset="0"/>
              </a:rPr>
              <a:t>  Money  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485272" y="4537276"/>
            <a:ext cx="950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Since 2001</a:t>
            </a:r>
            <a:endParaRPr lang="en-US" sz="1200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2464843" y="4539207"/>
            <a:ext cx="1879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Since mid 70’s, RFC 524</a:t>
            </a:r>
            <a:endParaRPr lang="en-US" sz="1200" i="1" dirty="0"/>
          </a:p>
        </p:txBody>
      </p:sp>
      <p:sp>
        <p:nvSpPr>
          <p:cNvPr id="48" name="TextBox 47"/>
          <p:cNvSpPr txBox="1"/>
          <p:nvPr/>
        </p:nvSpPr>
        <p:spPr>
          <a:xfrm>
            <a:off x="2744109" y="3395207"/>
            <a:ext cx="1625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Ended Dec 29, 2017 </a:t>
            </a:r>
          </a:p>
          <a:p>
            <a:pPr algn="l"/>
            <a:r>
              <a:rPr lang="en-US" sz="1200" i="1" dirty="0" smtClean="0"/>
              <a:t>in Belgium</a:t>
            </a:r>
            <a:endParaRPr lang="en-US" sz="1200" i="1" dirty="0"/>
          </a:p>
        </p:txBody>
      </p:sp>
      <p:sp>
        <p:nvSpPr>
          <p:cNvPr id="49" name="TextBox 48"/>
          <p:cNvSpPr txBox="1"/>
          <p:nvPr/>
        </p:nvSpPr>
        <p:spPr>
          <a:xfrm>
            <a:off x="8751271" y="4851722"/>
            <a:ext cx="950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Since 2009</a:t>
            </a:r>
            <a:endParaRPr lang="en-US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 animBg="1"/>
      <p:bldP spid="46" grpId="0"/>
      <p:bldP spid="47" grpId="0"/>
      <p:bldP spid="48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1020" y="219075"/>
            <a:ext cx="10079620" cy="685800"/>
          </a:xfrm>
        </p:spPr>
        <p:txBody>
          <a:bodyPr/>
          <a:lstStyle/>
          <a:p>
            <a:r>
              <a:rPr lang="en-US" dirty="0" smtClean="0"/>
              <a:t>Key Idea: “Replacing” (Central) 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390" y="1245113"/>
            <a:ext cx="9225024" cy="5372100"/>
          </a:xfrm>
        </p:spPr>
        <p:txBody>
          <a:bodyPr/>
          <a:lstStyle/>
          <a:p>
            <a:r>
              <a:rPr lang="en-US" dirty="0" smtClean="0"/>
              <a:t>Distributed Ledgers </a:t>
            </a:r>
            <a:r>
              <a:rPr lang="en-US" dirty="0" smtClean="0">
                <a:solidFill>
                  <a:srgbClr val="3333CC"/>
                </a:solidFill>
              </a:rPr>
              <a:t>replace</a:t>
            </a:r>
            <a:r>
              <a:rPr lang="en-US" dirty="0" smtClean="0"/>
              <a:t> clients’ access-protected writes to an authoritative database via validation rules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3333CC"/>
                </a:solidFill>
              </a:rPr>
              <a:t>by</a:t>
            </a:r>
            <a:r>
              <a:rPr lang="en-US" dirty="0" smtClean="0"/>
              <a:t> a distributed consensus of decentralized validators</a:t>
            </a:r>
          </a:p>
          <a:p>
            <a:pPr lvl="1"/>
            <a:r>
              <a:rPr lang="en-US" dirty="0" smtClean="0"/>
              <a:t>where the database’s state depends on majority agreement of update validity (consensus)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8223027" y="5997485"/>
            <a:ext cx="137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/>
              <a:t>Based on Terence Spies: </a:t>
            </a:r>
          </a:p>
          <a:p>
            <a:pPr algn="ctr"/>
            <a:r>
              <a:rPr lang="en-US" sz="800" dirty="0" smtClean="0"/>
              <a:t>Blockchain Mechanics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1778981" y="5603502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Client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703980" y="3645123"/>
            <a:ext cx="1789603" cy="162437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" name="Rectangle 5"/>
          <p:cNvSpPr/>
          <p:nvPr/>
        </p:nvSpPr>
        <p:spPr>
          <a:xfrm>
            <a:off x="1886997" y="5699068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Client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95014" y="5794633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Client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03029" y="5890199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Client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95014" y="4498807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Validation Rules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/>
          <p:cNvCxnSpPr>
            <a:stCxn id="7" idx="0"/>
            <a:endCxn id="5" idx="2"/>
          </p:cNvCxnSpPr>
          <p:nvPr/>
        </p:nvCxnSpPr>
        <p:spPr>
          <a:xfrm flipV="1">
            <a:off x="2598782" y="5269501"/>
            <a:ext cx="0" cy="52513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loud 11"/>
          <p:cNvSpPr/>
          <p:nvPr/>
        </p:nvSpPr>
        <p:spPr>
          <a:xfrm>
            <a:off x="4875415" y="3275634"/>
            <a:ext cx="2474490" cy="1277422"/>
          </a:xfrm>
          <a:prstGeom prst="cloud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Rectangle 12"/>
          <p:cNvSpPr/>
          <p:nvPr/>
        </p:nvSpPr>
        <p:spPr>
          <a:xfrm>
            <a:off x="5307160" y="5590933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Client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15176" y="5686499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Client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523191" y="5782064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Client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31208" y="5877630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Client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8" name="Straight Arrow Connector 17"/>
          <p:cNvCxnSpPr>
            <a:stCxn id="15" idx="0"/>
            <a:endCxn id="21" idx="2"/>
          </p:cNvCxnSpPr>
          <p:nvPr/>
        </p:nvCxnSpPr>
        <p:spPr>
          <a:xfrm flipV="1">
            <a:off x="6126960" y="5222181"/>
            <a:ext cx="711784" cy="55988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811408" y="4669293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Validator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68647" y="4779687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Validator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34977" y="4669293"/>
            <a:ext cx="1207536" cy="5528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Validator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6" name="Notched Right Arrow 25"/>
          <p:cNvSpPr/>
          <p:nvPr/>
        </p:nvSpPr>
        <p:spPr bwMode="auto">
          <a:xfrm>
            <a:off x="3826989" y="4441246"/>
            <a:ext cx="700584" cy="276711"/>
          </a:xfrm>
          <a:prstGeom prst="notchedRightArrow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4237" y="3741561"/>
            <a:ext cx="677862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Rectangle 26"/>
          <p:cNvSpPr/>
          <p:nvPr/>
        </p:nvSpPr>
        <p:spPr>
          <a:xfrm>
            <a:off x="2618945" y="3834775"/>
            <a:ext cx="6864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Data-</a:t>
            </a:r>
          </a:p>
          <a:p>
            <a:r>
              <a:rPr lang="en-US" sz="1600" dirty="0" smtClean="0">
                <a:solidFill>
                  <a:srgbClr val="000000"/>
                </a:solidFill>
              </a:rPr>
              <a:t>base</a:t>
            </a:r>
            <a:endParaRPr lang="en-US" sz="1600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6293" y="3465984"/>
            <a:ext cx="677862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Rectangle 28"/>
          <p:cNvSpPr/>
          <p:nvPr/>
        </p:nvSpPr>
        <p:spPr>
          <a:xfrm>
            <a:off x="6517641" y="3582058"/>
            <a:ext cx="6864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Data-</a:t>
            </a:r>
          </a:p>
          <a:p>
            <a:r>
              <a:rPr lang="en-US" sz="1600" dirty="0" smtClean="0">
                <a:solidFill>
                  <a:srgbClr val="000000"/>
                </a:solidFill>
              </a:rPr>
              <a:t>base</a:t>
            </a:r>
            <a:endParaRPr lang="en-US" sz="1600" dirty="0"/>
          </a:p>
        </p:txBody>
      </p:sp>
      <p:cxnSp>
        <p:nvCxnSpPr>
          <p:cNvPr id="22" name="Straight Arrow Connector 21"/>
          <p:cNvCxnSpPr>
            <a:stCxn id="21" idx="0"/>
          </p:cNvCxnSpPr>
          <p:nvPr/>
        </p:nvCxnSpPr>
        <p:spPr>
          <a:xfrm flipH="1" flipV="1">
            <a:off x="6022785" y="4137179"/>
            <a:ext cx="815960" cy="53211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5311001" y="4137179"/>
            <a:ext cx="711784" cy="53211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ight Brace 31"/>
          <p:cNvSpPr/>
          <p:nvPr/>
        </p:nvSpPr>
        <p:spPr bwMode="auto">
          <a:xfrm>
            <a:off x="7511924" y="3252475"/>
            <a:ext cx="381964" cy="2106592"/>
          </a:xfrm>
          <a:prstGeom prst="righ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ctangle 32"/>
          <p:cNvSpPr/>
          <p:nvPr/>
        </p:nvSpPr>
        <p:spPr>
          <a:xfrm rot="16200000">
            <a:off x="7662293" y="3985512"/>
            <a:ext cx="14798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dirty="0" smtClean="0"/>
              <a:t>Distributed</a:t>
            </a:r>
          </a:p>
          <a:p>
            <a:pPr algn="ctr"/>
            <a:r>
              <a:rPr lang="en-US" sz="1800" dirty="0" smtClean="0"/>
              <a:t>Ledger (DL) </a:t>
            </a:r>
            <a:endParaRPr lang="en-US" sz="1800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5843" y="3618384"/>
            <a:ext cx="677862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2533" y="3770784"/>
            <a:ext cx="677862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6" grpId="0" animBg="1"/>
      <p:bldP spid="29" grpId="0"/>
      <p:bldP spid="32" grpId="0" animBg="1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256" y="219075"/>
            <a:ext cx="9531350" cy="685800"/>
          </a:xfrm>
        </p:spPr>
        <p:txBody>
          <a:bodyPr/>
          <a:lstStyle/>
          <a:p>
            <a:r>
              <a:rPr lang="en-US" altLang="de-DE" dirty="0" smtClean="0"/>
              <a:t>DL/BC Types and Terminology – Simplified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Private permissioned</a:t>
            </a:r>
          </a:p>
          <a:p>
            <a:pPr lvl="2"/>
            <a:r>
              <a:rPr lang="en-US" dirty="0" smtClean="0"/>
              <a:t>Read/write/consensus restricted to authorized nodes (pre-defined stakeholders)</a:t>
            </a:r>
          </a:p>
          <a:p>
            <a:pPr lvl="1"/>
            <a:r>
              <a:rPr lang="en-US" dirty="0" smtClean="0">
                <a:solidFill>
                  <a:srgbClr val="009900"/>
                </a:solidFill>
              </a:rPr>
              <a:t>“Enterprise-grade” DL</a:t>
            </a:r>
          </a:p>
          <a:p>
            <a:pPr lvl="3"/>
            <a:endParaRPr lang="en-US" dirty="0" smtClean="0">
              <a:solidFill>
                <a:srgbClr val="009900"/>
              </a:solidFill>
            </a:endParaRPr>
          </a:p>
          <a:p>
            <a:r>
              <a:rPr lang="en-US" dirty="0" smtClean="0">
                <a:solidFill>
                  <a:schemeClr val="accent2"/>
                </a:solidFill>
              </a:rPr>
              <a:t>Private permissionless</a:t>
            </a:r>
          </a:p>
          <a:p>
            <a:pPr lvl="2"/>
            <a:r>
              <a:rPr lang="en-US" dirty="0" smtClean="0"/>
              <a:t>Write/consensus restricted to authorized nodes (pre-defined stakeholders)</a:t>
            </a:r>
          </a:p>
          <a:p>
            <a:pPr lvl="2"/>
            <a:r>
              <a:rPr lang="en-US" dirty="0" smtClean="0"/>
              <a:t>Read partially open</a:t>
            </a:r>
          </a:p>
          <a:p>
            <a:pPr lvl="1"/>
            <a:r>
              <a:rPr lang="en-US" dirty="0" smtClean="0">
                <a:solidFill>
                  <a:srgbClr val="009900"/>
                </a:solidFill>
              </a:rPr>
              <a:t>“Consortium-grade” DL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0" y="1219200"/>
            <a:ext cx="4838700" cy="51816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Public permissioned</a:t>
            </a:r>
          </a:p>
          <a:p>
            <a:pPr lvl="2"/>
            <a:r>
              <a:rPr lang="en-US" dirty="0" smtClean="0"/>
              <a:t>Write/consensus restricted to authorized nodes (pre-defined stakeholders)</a:t>
            </a:r>
          </a:p>
          <a:p>
            <a:pPr lvl="2"/>
            <a:r>
              <a:rPr lang="en-US" dirty="0" smtClean="0"/>
              <a:t>Read open to everyone</a:t>
            </a:r>
          </a:p>
          <a:p>
            <a:pPr lvl="1"/>
            <a:r>
              <a:rPr lang="en-US" dirty="0" smtClean="0">
                <a:solidFill>
                  <a:srgbClr val="009900"/>
                </a:solidFill>
              </a:rPr>
              <a:t>“Controlled collaborative” DL</a:t>
            </a:r>
          </a:p>
          <a:p>
            <a:pPr lvl="3"/>
            <a:endParaRPr lang="en-US" dirty="0" smtClean="0">
              <a:solidFill>
                <a:srgbClr val="009900"/>
              </a:solidFill>
            </a:endParaRPr>
          </a:p>
          <a:p>
            <a:r>
              <a:rPr lang="en-US" dirty="0" smtClean="0">
                <a:solidFill>
                  <a:schemeClr val="accent2"/>
                </a:solidFill>
              </a:rPr>
              <a:t>Public permissionless</a:t>
            </a:r>
          </a:p>
          <a:p>
            <a:pPr lvl="2"/>
            <a:r>
              <a:rPr lang="en-US" dirty="0" smtClean="0"/>
              <a:t>Read/write/consensus open </a:t>
            </a:r>
            <a:br>
              <a:rPr lang="en-US" dirty="0" smtClean="0"/>
            </a:br>
            <a:r>
              <a:rPr lang="en-US" dirty="0" smtClean="0"/>
              <a:t>to everyone</a:t>
            </a:r>
          </a:p>
          <a:p>
            <a:pPr lvl="2"/>
            <a:r>
              <a:rPr lang="en-US" dirty="0" smtClean="0"/>
              <a:t>No restrictions and full transparency</a:t>
            </a:r>
          </a:p>
          <a:p>
            <a:pPr lvl="1"/>
            <a:r>
              <a:rPr lang="en-US" dirty="0" smtClean="0">
                <a:solidFill>
                  <a:srgbClr val="009900"/>
                </a:solidFill>
              </a:rPr>
              <a:t>“Public” BC, </a:t>
            </a:r>
            <a:r>
              <a:rPr lang="en-US" b="1" dirty="0" smtClean="0">
                <a:solidFill>
                  <a:srgbClr val="009900"/>
                </a:solidFill>
              </a:rPr>
              <a:t>the</a:t>
            </a:r>
            <a:r>
              <a:rPr lang="en-US" dirty="0" smtClean="0">
                <a:solidFill>
                  <a:srgbClr val="009900"/>
                </a:solidFill>
              </a:rPr>
              <a:t> BC</a:t>
            </a:r>
          </a:p>
          <a:p>
            <a:pPr lvl="1"/>
            <a:endParaRPr lang="en-US" dirty="0"/>
          </a:p>
        </p:txBody>
      </p:sp>
      <p:pic>
        <p:nvPicPr>
          <p:cNvPr id="5" name="Picture 10" descr="Image result for closed ic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4177" y="1261749"/>
            <a:ext cx="583004" cy="583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 rot="19774519">
            <a:off x="3794833" y="3096637"/>
            <a:ext cx="23326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3300"/>
                </a:solidFill>
              </a:rPr>
              <a:t>No</a:t>
            </a:r>
            <a:r>
              <a:rPr lang="en-US" sz="1400" b="1" dirty="0" smtClean="0">
                <a:solidFill>
                  <a:srgbClr val="3333CC"/>
                </a:solidFill>
              </a:rPr>
              <a:t> real blockchains:</a:t>
            </a:r>
          </a:p>
          <a:p>
            <a:pPr algn="ctr"/>
            <a:r>
              <a:rPr lang="en-US" sz="1400" b="1" dirty="0" smtClean="0">
                <a:solidFill>
                  <a:srgbClr val="3333CC"/>
                </a:solidFill>
              </a:rPr>
              <a:t>“restricted” stakeholders</a:t>
            </a:r>
          </a:p>
          <a:p>
            <a:pPr algn="ctr"/>
            <a:r>
              <a:rPr lang="en-US" sz="1400" b="1" dirty="0" smtClean="0">
                <a:solidFill>
                  <a:srgbClr val="3333CC"/>
                </a:solidFill>
              </a:rPr>
              <a:t>capabilities!</a:t>
            </a:r>
            <a:endParaRPr lang="en-US" sz="1400" b="1" dirty="0">
              <a:solidFill>
                <a:srgbClr val="3333CC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56201" y="3803667"/>
            <a:ext cx="619426" cy="6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 rot="19162648">
            <a:off x="8293947" y="5695852"/>
            <a:ext cx="1704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3333CC"/>
                </a:solidFill>
              </a:rPr>
              <a:t>The </a:t>
            </a:r>
            <a:r>
              <a:rPr lang="en-US" sz="1400" b="1" dirty="0" smtClean="0">
                <a:solidFill>
                  <a:srgbClr val="FF3300"/>
                </a:solidFill>
              </a:rPr>
              <a:t>real</a:t>
            </a:r>
            <a:r>
              <a:rPr lang="en-US" sz="1400" b="1" dirty="0" smtClean="0">
                <a:solidFill>
                  <a:srgbClr val="3333CC"/>
                </a:solidFill>
              </a:rPr>
              <a:t> and </a:t>
            </a:r>
            <a:r>
              <a:rPr lang="en-US" sz="1400" b="1" dirty="0" smtClean="0">
                <a:solidFill>
                  <a:srgbClr val="FF3300"/>
                </a:solidFill>
              </a:rPr>
              <a:t>only</a:t>
            </a:r>
            <a:r>
              <a:rPr lang="en-US" sz="1400" b="1" dirty="0" smtClean="0">
                <a:solidFill>
                  <a:srgbClr val="3333CC"/>
                </a:solidFill>
              </a:rPr>
              <a:t> </a:t>
            </a:r>
            <a:br>
              <a:rPr lang="en-US" sz="1400" b="1" dirty="0" smtClean="0">
                <a:solidFill>
                  <a:srgbClr val="3333CC"/>
                </a:solidFill>
              </a:rPr>
            </a:br>
            <a:r>
              <a:rPr lang="en-US" sz="1400" b="1" dirty="0" smtClean="0">
                <a:solidFill>
                  <a:srgbClr val="3333CC"/>
                </a:solidFill>
              </a:rPr>
              <a:t>blockchain (BC)!</a:t>
            </a:r>
            <a:endParaRPr lang="en-US" sz="1400" b="1" dirty="0">
              <a:solidFill>
                <a:srgbClr val="3333CC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214225" y="5178074"/>
            <a:ext cx="832279" cy="660853"/>
            <a:chOff x="4171693" y="5178074"/>
            <a:chExt cx="832279" cy="660853"/>
          </a:xfrm>
        </p:grpSpPr>
        <p:pic>
          <p:nvPicPr>
            <p:cNvPr id="9" name="Picture 10" descr="Image result for closed ico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05191" y="5178074"/>
              <a:ext cx="583004" cy="583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 rot="20673390">
              <a:off x="4171693" y="5592706"/>
              <a:ext cx="83227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/>
                <a:t>For X to Y!</a:t>
              </a:r>
              <a:endParaRPr lang="en-US" sz="10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836522" y="1003024"/>
            <a:ext cx="845103" cy="660853"/>
            <a:chOff x="4165282" y="5178074"/>
            <a:chExt cx="845103" cy="660853"/>
          </a:xfrm>
        </p:grpSpPr>
        <p:pic>
          <p:nvPicPr>
            <p:cNvPr id="13" name="Picture 10" descr="Image result for closed ico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05191" y="5178074"/>
              <a:ext cx="583004" cy="583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 rot="20673390">
              <a:off x="4165282" y="5592706"/>
              <a:ext cx="8451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/>
                <a:t>For writers</a:t>
              </a:r>
              <a:endParaRPr lang="en-US" sz="1000" b="1" dirty="0"/>
            </a:p>
          </p:txBody>
        </p:sp>
      </p:grpSp>
      <p:sp>
        <p:nvSpPr>
          <p:cNvPr id="15" name="Oval 14"/>
          <p:cNvSpPr/>
          <p:nvPr/>
        </p:nvSpPr>
        <p:spPr bwMode="auto">
          <a:xfrm>
            <a:off x="4459270" y="1981708"/>
            <a:ext cx="1233377" cy="914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DL        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0268" y="2268789"/>
            <a:ext cx="505267" cy="3693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accent2"/>
                </a:solidFill>
              </a:rPr>
              <a:t>BC</a:t>
            </a: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135527" y="3795824"/>
            <a:ext cx="4678326" cy="2583712"/>
          </a:xfrm>
          <a:prstGeom prst="rect">
            <a:avLst/>
          </a:prstGeom>
          <a:noFill/>
          <a:ln w="6350" cap="flat" cmpd="sng" algn="ctr">
            <a:solidFill>
              <a:srgbClr val="FF33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  <p:bldP spid="8" grpId="0"/>
      <p:bldP spid="15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1580" y="2848580"/>
            <a:ext cx="99853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dirty="0" smtClean="0"/>
              <a:t>[Distributed Ledgers (DL) or] </a:t>
            </a:r>
            <a:r>
              <a:rPr lang="en-US" dirty="0" smtClean="0">
                <a:solidFill>
                  <a:schemeClr val="accent2"/>
                </a:solidFill>
              </a:rPr>
              <a:t>Blockchains</a:t>
            </a:r>
            <a:r>
              <a:rPr lang="en-US" dirty="0" smtClean="0"/>
              <a:t> (BC)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Digital records </a:t>
            </a:r>
            <a:r>
              <a:rPr lang="en-US" dirty="0" smtClean="0"/>
              <a:t>of </a:t>
            </a:r>
            <a:r>
              <a:rPr lang="en-US" dirty="0" smtClean="0">
                <a:solidFill>
                  <a:srgbClr val="3333CC"/>
                </a:solidFill>
              </a:rPr>
              <a:t>who-owns-what w/o a central storage</a:t>
            </a:r>
          </a:p>
          <a:p>
            <a:pPr lvl="3"/>
            <a:endParaRPr lang="en-US" dirty="0" smtClean="0"/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Consensus Mechanism (CM) </a:t>
            </a:r>
            <a:r>
              <a:rPr lang="en-US" dirty="0" smtClean="0"/>
              <a:t>ensures that each node‘s copy </a:t>
            </a:r>
            <a:br>
              <a:rPr lang="en-US" dirty="0" smtClean="0"/>
            </a:br>
            <a:r>
              <a:rPr lang="en-US" dirty="0" smtClean="0"/>
              <a:t>of the ledger is identical to every other node’s copy</a:t>
            </a:r>
          </a:p>
          <a:p>
            <a:pPr lvl="3"/>
            <a:endParaRPr lang="en-US" dirty="0" smtClean="0">
              <a:solidFill>
                <a:srgbClr val="3333CC"/>
              </a:solidFill>
            </a:endParaRP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Write access</a:t>
            </a:r>
            <a:r>
              <a:rPr lang="en-US" dirty="0" smtClean="0"/>
              <a:t> to BCs by miners or validators (with data </a:t>
            </a:r>
            <a:br>
              <a:rPr lang="en-US" dirty="0" smtClean="0"/>
            </a:br>
            <a:r>
              <a:rPr lang="en-US" dirty="0" smtClean="0"/>
              <a:t>from any asset owner) for transactions via CM and cryptographic signatures, </a:t>
            </a:r>
            <a:r>
              <a:rPr lang="en-US" dirty="0" smtClean="0">
                <a:solidFill>
                  <a:schemeClr val="accent2"/>
                </a:solidFill>
              </a:rPr>
              <a:t>read access</a:t>
            </a:r>
            <a:r>
              <a:rPr lang="en-US" dirty="0" smtClean="0"/>
              <a:t> at no “costs”</a:t>
            </a:r>
          </a:p>
          <a:p>
            <a:pPr lvl="3"/>
            <a:endParaRPr lang="en-US" dirty="0" smtClean="0">
              <a:solidFill>
                <a:sysClr val="windowText" lastClr="000000"/>
              </a:solidFill>
            </a:endParaRPr>
          </a:p>
          <a:p>
            <a:r>
              <a:rPr lang="en-US" dirty="0" smtClean="0">
                <a:solidFill>
                  <a:sysClr val="windowText" lastClr="000000"/>
                </a:solidFill>
              </a:rPr>
              <a:t>Key</a:t>
            </a:r>
            <a:r>
              <a:rPr lang="en-US" dirty="0" smtClean="0">
                <a:solidFill>
                  <a:srgbClr val="3333CC"/>
                </a:solidFill>
              </a:rPr>
              <a:t> advantages</a:t>
            </a:r>
            <a:r>
              <a:rPr lang="en-US" dirty="0" smtClean="0"/>
              <a:t> of (public) BCs</a:t>
            </a:r>
          </a:p>
          <a:p>
            <a:pPr lvl="1"/>
            <a:r>
              <a:rPr lang="en-US" dirty="0" smtClean="0"/>
              <a:t>Immutable, traceable, and preventing “double spending”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8852482" y="5170147"/>
            <a:ext cx="78418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 altLang="de-DE" sz="8000" dirty="0">
                <a:solidFill>
                  <a:srgbClr val="009900"/>
                </a:solidFill>
              </a:rPr>
              <a:t>+</a:t>
            </a: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2969" y="1285009"/>
            <a:ext cx="9064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337824" y="1126273"/>
            <a:ext cx="10246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“Private” BC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34507" y="1122557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“Public” BC</a:t>
            </a:r>
            <a:endParaRPr lang="en-US" sz="1200" dirty="0">
              <a:solidFill>
                <a:schemeClr val="accent2"/>
              </a:solidFill>
            </a:endParaRPr>
          </a:p>
        </p:txBody>
      </p:sp>
      <p:pic>
        <p:nvPicPr>
          <p:cNvPr id="12" name="Picture 13" descr="Stub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53009" y="4107555"/>
            <a:ext cx="704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“Who-owns-what”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2"/>
                </a:solidFill>
              </a:rPr>
              <a:t>digital asset </a:t>
            </a:r>
            <a:r>
              <a:rPr lang="en-US" dirty="0" smtClean="0"/>
              <a:t>is determined by an electronic representation, such as a source file, which inherently bears the </a:t>
            </a:r>
            <a:r>
              <a:rPr lang="en-US" dirty="0" smtClean="0">
                <a:solidFill>
                  <a:schemeClr val="accent2"/>
                </a:solidFill>
              </a:rPr>
              <a:t>right of use </a:t>
            </a:r>
            <a:r>
              <a:rPr lang="en-US" dirty="0" smtClean="0"/>
              <a:t>of this source.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2"/>
                </a:solidFill>
              </a:rPr>
              <a:t>token</a:t>
            </a:r>
            <a:r>
              <a:rPr lang="en-US" dirty="0" smtClean="0"/>
              <a:t> (</a:t>
            </a:r>
            <a:r>
              <a:rPr lang="en-US" dirty="0" smtClean="0">
                <a:solidFill>
                  <a:schemeClr val="accent2"/>
                </a:solidFill>
              </a:rPr>
              <a:t>digital token</a:t>
            </a:r>
            <a:r>
              <a:rPr lang="en-US" dirty="0" smtClean="0"/>
              <a:t>) can be a digital asset, issued by a stakeholder, which gives the holder the right to participate within the network of stakeholders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It may allow for “payments” inside that network 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2"/>
                </a:solidFill>
              </a:rPr>
              <a:t>coin</a:t>
            </a:r>
            <a:r>
              <a:rPr lang="en-US" dirty="0" smtClean="0"/>
              <a:t> (</a:t>
            </a:r>
            <a:r>
              <a:rPr lang="en-US" dirty="0" smtClean="0">
                <a:solidFill>
                  <a:schemeClr val="accent2"/>
                </a:solidFill>
              </a:rPr>
              <a:t>digital coin</a:t>
            </a:r>
            <a:r>
              <a:rPr lang="en-US" dirty="0" smtClean="0"/>
              <a:t>) is a digital representation of value, specifically designed to represent digital “money” within a network of stakeholders, typically the BC, and beyond </a:t>
            </a:r>
          </a:p>
          <a:p>
            <a:pPr lvl="1">
              <a:lnSpc>
                <a:spcPts val="2600"/>
              </a:lnSpc>
            </a:pPr>
            <a:r>
              <a:rPr lang="en-US" dirty="0" smtClean="0"/>
              <a:t>Counterfeiting and double-spending prevented by cryptography</a:t>
            </a:r>
          </a:p>
          <a:p>
            <a:pPr lvl="1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8015" y="6121494"/>
            <a:ext cx="8428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sym typeface="Wingdings"/>
              </a:rPr>
              <a:t> </a:t>
            </a:r>
            <a:r>
              <a:rPr lang="en-US" sz="2000" dirty="0" smtClean="0">
                <a:solidFill>
                  <a:schemeClr val="accent2"/>
                </a:solidFill>
              </a:rPr>
              <a:t>One can buy a token with a coin, but generally not a coin with a token.</a:t>
            </a:r>
            <a:endParaRPr lang="en-US" sz="2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300882" cy="51816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Utility tokens </a:t>
            </a:r>
            <a:r>
              <a:rPr lang="en-US" dirty="0" smtClean="0"/>
              <a:t>provide access digitally to an application or service by means of a blockchain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Asset tokens </a:t>
            </a:r>
            <a:r>
              <a:rPr lang="en-US" dirty="0" smtClean="0"/>
              <a:t>represent assets such as (a) a debt or (b) an equity claim on the issuer</a:t>
            </a:r>
          </a:p>
          <a:p>
            <a:pPr lvl="1"/>
            <a:r>
              <a:rPr lang="en-US" i="1" dirty="0" smtClean="0"/>
              <a:t>E.g.</a:t>
            </a:r>
            <a:r>
              <a:rPr lang="en-US" dirty="0" smtClean="0"/>
              <a:t>, they promise a share in future company earnings or future capital flows – analog to equities, bonds, or derivatives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Payment tokens </a:t>
            </a:r>
            <a:r>
              <a:rPr lang="en-US" dirty="0" smtClean="0"/>
              <a:t>are used (a) as a means of payment for acquiring goods or services or (b) as a means of money or value transfer</a:t>
            </a:r>
          </a:p>
          <a:p>
            <a:pPr lvl="1"/>
            <a:r>
              <a:rPr lang="en-US" dirty="0" smtClean="0"/>
              <a:t>Synonymous to “cryptocurrencies” (thus, a dedicated “coin”)</a:t>
            </a:r>
          </a:p>
          <a:p>
            <a:pPr lvl="2"/>
            <a:r>
              <a:rPr lang="en-US" dirty="0" smtClean="0"/>
              <a:t>Note: Cryptocurrencies give rise to no claims on their issuer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29887" y="6196406"/>
            <a:ext cx="30780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Finma</a:t>
            </a:r>
            <a:r>
              <a:rPr lang="en-US" sz="1200" dirty="0" smtClean="0"/>
              <a:t> Guidelines for ICOs, February 2018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3. Blockchain Operations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8707" y="2172277"/>
            <a:ext cx="1531938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43154" y="4292036"/>
            <a:ext cx="1173162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Ingredients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 key cryptography and hashes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Asymmetric</a:t>
            </a:r>
            <a:r>
              <a:rPr lang="en-US" dirty="0" smtClean="0"/>
              <a:t> approach for arbitrary users</a:t>
            </a:r>
          </a:p>
          <a:p>
            <a:pPr lvl="2"/>
            <a:r>
              <a:rPr lang="en-US" dirty="0" smtClean="0"/>
              <a:t>Ensures validation and authentication (in turn authorization)</a:t>
            </a:r>
          </a:p>
          <a:p>
            <a:r>
              <a:rPr lang="en-US" dirty="0" smtClean="0"/>
              <a:t>Internet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Networked </a:t>
            </a:r>
            <a:r>
              <a:rPr lang="en-US" dirty="0" smtClean="0"/>
              <a:t>infrastructure for everyone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Distributed system </a:t>
            </a:r>
            <a:r>
              <a:rPr lang="en-US" dirty="0" smtClean="0"/>
              <a:t>with arbitrary users and devices (nodes)</a:t>
            </a:r>
          </a:p>
          <a:p>
            <a:pPr lvl="2"/>
            <a:r>
              <a:rPr lang="en-US" dirty="0" smtClean="0"/>
              <a:t>Peer-to-peer (overlay network) communication paradigms: </a:t>
            </a:r>
            <a:r>
              <a:rPr lang="en-US" dirty="0" smtClean="0">
                <a:solidFill>
                  <a:schemeClr val="accent2"/>
                </a:solidFill>
              </a:rPr>
              <a:t>protocol</a:t>
            </a:r>
          </a:p>
          <a:p>
            <a:pPr lvl="2"/>
            <a:r>
              <a:rPr lang="en-US" dirty="0" smtClean="0"/>
              <a:t>Storage capabilities for “any”-sized data volumes</a:t>
            </a:r>
          </a:p>
          <a:p>
            <a:r>
              <a:rPr lang="en-US" dirty="0" smtClean="0"/>
              <a:t>Incentives</a:t>
            </a:r>
          </a:p>
          <a:p>
            <a:pPr lvl="1"/>
            <a:r>
              <a:rPr lang="en-US" dirty="0" smtClean="0"/>
              <a:t>Supporting </a:t>
            </a:r>
            <a:r>
              <a:rPr lang="en-US" dirty="0" smtClean="0">
                <a:solidFill>
                  <a:srgbClr val="3333CC"/>
                </a:solidFill>
              </a:rPr>
              <a:t>rewards</a:t>
            </a:r>
            <a:r>
              <a:rPr lang="en-US" dirty="0" smtClean="0"/>
              <a:t> for participants’ tasks performed within an overlay network by a “protocol” enabling communications </a:t>
            </a:r>
          </a:p>
          <a:p>
            <a:pPr lvl="2"/>
            <a:r>
              <a:rPr lang="en-US" dirty="0" smtClean="0"/>
              <a:t>Ensures </a:t>
            </a:r>
            <a:r>
              <a:rPr lang="en-US" dirty="0" smtClean="0">
                <a:solidFill>
                  <a:srgbClr val="3333CC"/>
                </a:solidFill>
              </a:rPr>
              <a:t>participation</a:t>
            </a:r>
            <a:r>
              <a:rPr lang="en-US" dirty="0" smtClean="0"/>
              <a:t> of anyone (potentially non-trusted stakeholders)</a:t>
            </a:r>
            <a:endParaRPr lang="en-US" dirty="0" smtClean="0">
              <a:solidFill>
                <a:srgbClr val="3333CC"/>
              </a:solidFill>
            </a:endParaRPr>
          </a:p>
        </p:txBody>
      </p:sp>
      <p:sp>
        <p:nvSpPr>
          <p:cNvPr id="3074" name="AutoShape 2" descr="Image result for ICON key"/>
          <p:cNvSpPr>
            <a:spLocks noChangeAspect="1" noChangeArrowheads="1"/>
          </p:cNvSpPr>
          <p:nvPr/>
        </p:nvSpPr>
        <p:spPr bwMode="auto">
          <a:xfrm>
            <a:off x="168540" y="-1165225"/>
            <a:ext cx="2641600" cy="24384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6" name="AutoShape 4" descr="Image result for ICON key"/>
          <p:cNvSpPr>
            <a:spLocks noChangeAspect="1" noChangeArrowheads="1"/>
          </p:cNvSpPr>
          <p:nvPr/>
        </p:nvSpPr>
        <p:spPr bwMode="auto">
          <a:xfrm>
            <a:off x="168540" y="-1165225"/>
            <a:ext cx="2641600" cy="24384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8" name="AutoShape 6" descr="Key silhouette security tool interface symbol of password free icon"/>
          <p:cNvSpPr>
            <a:spLocks noChangeAspect="1" noChangeArrowheads="1"/>
          </p:cNvSpPr>
          <p:nvPr/>
        </p:nvSpPr>
        <p:spPr bwMode="auto">
          <a:xfrm>
            <a:off x="168540" y="-1020763"/>
            <a:ext cx="2311400" cy="2133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0" name="AutoShape 8" descr="Key silhouette security tool interface symbol of password free icon"/>
          <p:cNvSpPr>
            <a:spLocks noChangeAspect="1" noChangeArrowheads="1"/>
          </p:cNvSpPr>
          <p:nvPr/>
        </p:nvSpPr>
        <p:spPr bwMode="auto">
          <a:xfrm>
            <a:off x="168540" y="-1020763"/>
            <a:ext cx="2311400" cy="2133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2" name="Picture 2" descr="Key Pai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7135278" y="1176061"/>
            <a:ext cx="886832" cy="107031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altLang="de-DE" dirty="0" smtClean="0">
                <a:solidFill>
                  <a:srgbClr val="3333CC"/>
                </a:solidFill>
              </a:rPr>
              <a:t>Transactions</a:t>
            </a:r>
            <a:r>
              <a:rPr lang="en-US" altLang="de-DE" dirty="0" smtClean="0"/>
              <a:t> (content) collected in </a:t>
            </a:r>
            <a:r>
              <a:rPr lang="en-US" altLang="de-DE" dirty="0" smtClean="0">
                <a:solidFill>
                  <a:srgbClr val="3333CC"/>
                </a:solidFill>
              </a:rPr>
              <a:t>blocks</a:t>
            </a:r>
          </a:p>
          <a:p>
            <a:pPr lvl="1"/>
            <a:r>
              <a:rPr lang="en-US" altLang="de-DE" dirty="0" smtClean="0"/>
              <a:t>New blocks created regularly</a:t>
            </a:r>
          </a:p>
          <a:p>
            <a:r>
              <a:rPr lang="en-US" altLang="de-DE" dirty="0" smtClean="0"/>
              <a:t>A </a:t>
            </a:r>
            <a:r>
              <a:rPr lang="en-US" altLang="de-DE" dirty="0" smtClean="0">
                <a:solidFill>
                  <a:sysClr val="windowText" lastClr="000000"/>
                </a:solidFill>
              </a:rPr>
              <a:t>block</a:t>
            </a:r>
            <a:r>
              <a:rPr lang="en-US" altLang="de-DE" dirty="0" smtClean="0"/>
              <a:t> contains a </a:t>
            </a:r>
            <a:r>
              <a:rPr lang="en-US" altLang="de-DE" dirty="0" smtClean="0">
                <a:solidFill>
                  <a:srgbClr val="3333CC"/>
                </a:solidFill>
              </a:rPr>
              <a:t>hash of </a:t>
            </a:r>
            <a:r>
              <a:rPr lang="en-US" altLang="de-DE" dirty="0" smtClean="0"/>
              <a:t>and a </a:t>
            </a:r>
            <a:br>
              <a:rPr lang="en-US" altLang="de-DE" dirty="0" smtClean="0"/>
            </a:br>
            <a:r>
              <a:rPr lang="en-US" altLang="de-DE" dirty="0" smtClean="0">
                <a:solidFill>
                  <a:srgbClr val="3333CC"/>
                </a:solidFill>
              </a:rPr>
              <a:t>pointer to the previous block </a:t>
            </a:r>
            <a:r>
              <a:rPr lang="en-US" altLang="de-DE" dirty="0" smtClean="0">
                <a:solidFill>
                  <a:sysClr val="windowText" lastClr="000000"/>
                </a:solidFill>
              </a:rPr>
              <a:t>…</a:t>
            </a:r>
          </a:p>
          <a:p>
            <a:r>
              <a:rPr lang="en-US" altLang="de-DE" dirty="0" smtClean="0">
                <a:solidFill>
                  <a:schemeClr val="accent2"/>
                </a:solidFill>
              </a:rPr>
              <a:t>Consensus</a:t>
            </a:r>
            <a:r>
              <a:rPr lang="en-US" altLang="de-DE" dirty="0" smtClean="0"/>
              <a:t> mechanism required to determine</a:t>
            </a:r>
            <a:br>
              <a:rPr lang="en-US" altLang="de-DE" dirty="0" smtClean="0"/>
            </a:br>
            <a:r>
              <a:rPr lang="en-US" altLang="de-DE" dirty="0" smtClean="0"/>
              <a:t>the block to be integrated into this blockchain</a:t>
            </a:r>
          </a:p>
          <a:p>
            <a:pPr lvl="1"/>
            <a:r>
              <a:rPr lang="en-US" altLang="de-DE" dirty="0" smtClean="0"/>
              <a:t>Public blocks contain, </a:t>
            </a:r>
            <a:r>
              <a:rPr lang="en-US" altLang="de-DE" i="1" dirty="0" smtClean="0"/>
              <a:t>e.g.</a:t>
            </a:r>
            <a:r>
              <a:rPr lang="en-US" altLang="de-DE" dirty="0" smtClean="0"/>
              <a:t>, </a:t>
            </a:r>
            <a:r>
              <a:rPr lang="en-US" altLang="de-DE" dirty="0" smtClean="0">
                <a:solidFill>
                  <a:schemeClr val="accent2"/>
                </a:solidFill>
              </a:rPr>
              <a:t>solved</a:t>
            </a:r>
            <a:r>
              <a:rPr lang="en-US" altLang="de-DE" dirty="0" smtClean="0"/>
              <a:t> </a:t>
            </a:r>
            <a:r>
              <a:rPr lang="en-US" altLang="de-DE" dirty="0" smtClean="0">
                <a:solidFill>
                  <a:schemeClr val="accent2"/>
                </a:solidFill>
              </a:rPr>
              <a:t>crypto puzzles (PoW)</a:t>
            </a:r>
          </a:p>
          <a:p>
            <a:pPr lvl="2"/>
            <a:r>
              <a:rPr lang="en-US" altLang="de-DE" i="1" dirty="0" smtClean="0"/>
              <a:t>E.g.</a:t>
            </a:r>
            <a:r>
              <a:rPr lang="en-US" altLang="de-DE" dirty="0" smtClean="0"/>
              <a:t>, a form of partial hash collisions (SHA-256)</a:t>
            </a:r>
          </a:p>
          <a:p>
            <a:r>
              <a:rPr lang="en-US" altLang="de-DE" dirty="0" smtClean="0">
                <a:solidFill>
                  <a:srgbClr val="3333CC"/>
                </a:solidFill>
              </a:rPr>
              <a:t>Creation of valid blocks </a:t>
            </a:r>
            <a:r>
              <a:rPr lang="en-US" altLang="de-DE" dirty="0" smtClean="0"/>
              <a:t>performed by anyone (incentive)</a:t>
            </a:r>
          </a:p>
          <a:p>
            <a:pPr lvl="1"/>
            <a:r>
              <a:rPr lang="en-US" altLang="de-DE" dirty="0" smtClean="0"/>
              <a:t>Solving crypto puzzles </a:t>
            </a:r>
            <a:r>
              <a:rPr lang="en-US" altLang="de-DE" dirty="0" smtClean="0">
                <a:cs typeface="Arial" pitchFamily="34" charset="0"/>
              </a:rPr>
              <a:t>≡</a:t>
            </a:r>
            <a:r>
              <a:rPr lang="en-US" altLang="de-DE" dirty="0" smtClean="0"/>
              <a:t> confirmation of blocks </a:t>
            </a:r>
            <a:r>
              <a:rPr lang="en-US" altLang="de-DE" dirty="0" smtClean="0">
                <a:cs typeface="Arial" pitchFamily="34" charset="0"/>
              </a:rPr>
              <a:t>≡</a:t>
            </a:r>
            <a:r>
              <a:rPr lang="en-US" altLang="de-DE" dirty="0" smtClean="0"/>
              <a:t> Mining</a:t>
            </a:r>
          </a:p>
          <a:p>
            <a:pPr lvl="1"/>
            <a:r>
              <a:rPr lang="en-US" altLang="de-DE" dirty="0" smtClean="0"/>
              <a:t>Computational expensive → </a:t>
            </a:r>
            <a:r>
              <a:rPr lang="de-DE" altLang="de-DE" dirty="0" smtClean="0"/>
              <a:t>A</a:t>
            </a:r>
            <a:r>
              <a:rPr lang="en-US" altLang="de-DE" dirty="0" smtClean="0"/>
              <a:t>voids double spending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CH" altLang="de-DE" smtClean="0"/>
              <a:t>Blockchain</a:t>
            </a:r>
            <a:r>
              <a:rPr lang="de-DE" altLang="de-DE" smtClean="0"/>
              <a:t> Operations</a:t>
            </a:r>
            <a:endParaRPr lang="de-CH" altLang="de-DE" smtClean="0"/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8638385" y="3314007"/>
            <a:ext cx="1031633" cy="838442"/>
            <a:chOff x="4701" y="1905"/>
            <a:chExt cx="903" cy="847"/>
          </a:xfrm>
        </p:grpSpPr>
        <p:pic>
          <p:nvPicPr>
            <p:cNvPr id="66565" name="Picture 19" descr="Image result for crypto puzzle ic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01" y="2021"/>
              <a:ext cx="848" cy="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566" name="Picture 21" descr="Image result for Schloss ico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90" y="1905"/>
              <a:ext cx="314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6567" name="Picture 23" descr="Image result for reward 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8391" y="5437438"/>
            <a:ext cx="1205434" cy="812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2338" y="1157288"/>
            <a:ext cx="3905250" cy="20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7331075" y="1168400"/>
            <a:ext cx="2557463" cy="17097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5957888" y="1666754"/>
            <a:ext cx="508000" cy="158573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>
            <a:off x="6524625" y="2011363"/>
            <a:ext cx="608013" cy="1857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7178675" y="1790700"/>
            <a:ext cx="100013" cy="3889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6565900" y="2227263"/>
            <a:ext cx="608013" cy="1857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574" name="Rectangle 14"/>
          <p:cNvSpPr>
            <a:spLocks noChangeArrowheads="1"/>
          </p:cNvSpPr>
          <p:nvPr/>
        </p:nvSpPr>
        <p:spPr bwMode="auto">
          <a:xfrm>
            <a:off x="7654925" y="1989138"/>
            <a:ext cx="608013" cy="1857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575" name="Rectangle 15"/>
          <p:cNvSpPr>
            <a:spLocks noChangeArrowheads="1"/>
          </p:cNvSpPr>
          <p:nvPr/>
        </p:nvSpPr>
        <p:spPr bwMode="auto">
          <a:xfrm>
            <a:off x="8604250" y="1820863"/>
            <a:ext cx="608013" cy="1857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20443080">
            <a:off x="7015744" y="2558011"/>
            <a:ext cx="2218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de-DE" b="1" dirty="0" smtClean="0">
                <a:solidFill>
                  <a:srgbClr val="3333CC"/>
                </a:solidFill>
              </a:rPr>
              <a:t>→ Blockchain</a:t>
            </a:r>
            <a:endParaRPr lang="en-US" b="1" dirty="0">
              <a:solidFill>
                <a:srgbClr val="3333CC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810778" y="6124249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de-DE" sz="1800" dirty="0" smtClean="0"/>
              <a:t>reward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build="p"/>
      <p:bldP spid="66569" grpId="0" animBg="1"/>
      <p:bldP spid="66570" grpId="0" animBg="1"/>
      <p:bldP spid="66571" grpId="0" animBg="1"/>
      <p:bldP spid="66572" grpId="0" animBg="1"/>
      <p:bldP spid="66573" grpId="0" animBg="1"/>
      <p:bldP spid="66574" grpId="0" animBg="1"/>
      <p:bldP spid="66575" grpId="0" animBg="1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Data Structure in Detail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578" y="1150949"/>
            <a:ext cx="9906798" cy="5372100"/>
          </a:xfrm>
        </p:spPr>
        <p:txBody>
          <a:bodyPr/>
          <a:lstStyle/>
          <a:p>
            <a:r>
              <a:rPr lang="en-US" dirty="0" smtClean="0"/>
              <a:t>BCs are a </a:t>
            </a:r>
            <a:r>
              <a:rPr lang="en-US" dirty="0" smtClean="0">
                <a:solidFill>
                  <a:srgbClr val="3333CC"/>
                </a:solidFill>
              </a:rPr>
              <a:t>backward-ordered, linear list </a:t>
            </a:r>
            <a:r>
              <a:rPr lang="en-US" dirty="0" smtClean="0"/>
              <a:t>of blocks</a:t>
            </a:r>
          </a:p>
          <a:p>
            <a:pPr lvl="1"/>
            <a:r>
              <a:rPr lang="en-US" dirty="0" smtClean="0"/>
              <a:t>Chain starts with </a:t>
            </a:r>
            <a:r>
              <a:rPr lang="en-US" dirty="0" smtClean="0">
                <a:solidFill>
                  <a:srgbClr val="3333CC"/>
                </a:solidFill>
              </a:rPr>
              <a:t>genesis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block</a:t>
            </a:r>
            <a:r>
              <a:rPr lang="en-US" dirty="0" smtClean="0"/>
              <a:t> to which others are back-linked</a:t>
            </a:r>
          </a:p>
          <a:p>
            <a:r>
              <a:rPr lang="en-US" dirty="0" smtClean="0"/>
              <a:t>Blocks </a:t>
            </a:r>
            <a:r>
              <a:rPr lang="en-US" dirty="0" smtClean="0">
                <a:solidFill>
                  <a:srgbClr val="3333CC"/>
                </a:solidFill>
              </a:rPr>
              <a:t>contain </a:t>
            </a:r>
            <a:r>
              <a:rPr lang="en-US" dirty="0" smtClean="0">
                <a:solidFill>
                  <a:sysClr val="windowText" lastClr="000000"/>
                </a:solidFill>
              </a:rPr>
              <a:t>(at least)</a:t>
            </a:r>
          </a:p>
          <a:p>
            <a:pPr lvl="1"/>
            <a:r>
              <a:rPr lang="en-US" dirty="0" smtClean="0"/>
              <a:t>Transaction (</a:t>
            </a:r>
            <a:r>
              <a:rPr lang="en-US" dirty="0" err="1" smtClean="0"/>
              <a:t>tx</a:t>
            </a:r>
            <a:r>
              <a:rPr lang="en-US" dirty="0" smtClean="0"/>
              <a:t>) data (content, payload)</a:t>
            </a:r>
          </a:p>
          <a:p>
            <a:pPr lvl="1"/>
            <a:r>
              <a:rPr lang="en-US" dirty="0" smtClean="0"/>
              <a:t>Pointer to and a hash of the previous block</a:t>
            </a:r>
          </a:p>
          <a:p>
            <a:pPr lvl="1"/>
            <a:r>
              <a:rPr lang="en-US" dirty="0" smtClean="0"/>
              <a:t>Cryptographically hashed value of crypto puzzle (result of </a:t>
            </a:r>
            <a:r>
              <a:rPr lang="en-US" dirty="0" err="1" smtClean="0"/>
              <a:t>PoW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Time stamp</a:t>
            </a:r>
          </a:p>
          <a:p>
            <a:r>
              <a:rPr lang="en-US" dirty="0" smtClean="0"/>
              <a:t>BC’s structural and technical </a:t>
            </a:r>
            <a:r>
              <a:rPr lang="en-US" dirty="0" smtClean="0">
                <a:solidFill>
                  <a:srgbClr val="3333CC"/>
                </a:solidFill>
              </a:rPr>
              <a:t>characteristics</a:t>
            </a:r>
          </a:p>
          <a:p>
            <a:pPr lvl="1"/>
            <a:r>
              <a:rPr lang="en-US" dirty="0" smtClean="0"/>
              <a:t>Chain may show </a:t>
            </a:r>
            <a:r>
              <a:rPr lang="en-US" dirty="0" smtClean="0">
                <a:solidFill>
                  <a:srgbClr val="3333CC"/>
                </a:solidFill>
              </a:rPr>
              <a:t>side chains</a:t>
            </a:r>
            <a:r>
              <a:rPr lang="en-US" dirty="0" smtClean="0"/>
              <a:t>, but only one valid branch finally</a:t>
            </a:r>
          </a:p>
          <a:p>
            <a:pPr lvl="2"/>
            <a:r>
              <a:rPr lang="en-US" dirty="0" smtClean="0"/>
              <a:t>Chronological order guaranteed by previous block’s hashes</a:t>
            </a:r>
          </a:p>
          <a:p>
            <a:pPr lvl="1"/>
            <a:r>
              <a:rPr lang="en-US" dirty="0" smtClean="0"/>
              <a:t>A BC network is organized as a </a:t>
            </a:r>
            <a:r>
              <a:rPr lang="en-US" dirty="0" smtClean="0">
                <a:solidFill>
                  <a:srgbClr val="3333CC"/>
                </a:solidFill>
              </a:rPr>
              <a:t>peer-to-peer network</a:t>
            </a:r>
          </a:p>
          <a:p>
            <a:pPr lvl="2"/>
            <a:r>
              <a:rPr lang="en-US" dirty="0" smtClean="0"/>
              <a:t>Overlay topology may change, replicas of BC are hold on multiple nodes, exchanges of new blocks performed within that overlay, anyone to join</a:t>
            </a:r>
          </a:p>
          <a:p>
            <a:endParaRPr lang="en-US" dirty="0"/>
          </a:p>
        </p:txBody>
      </p:sp>
      <p:pic>
        <p:nvPicPr>
          <p:cNvPr id="5" name="Picture 4" descr="Pictur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3431" y="2123067"/>
            <a:ext cx="963168" cy="12923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7569842" y="2060292"/>
            <a:ext cx="960699" cy="142368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Data Structure in Detail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Transactions (</a:t>
            </a:r>
            <a:r>
              <a:rPr lang="en-US" dirty="0" err="1" smtClean="0">
                <a:solidFill>
                  <a:schemeClr val="accent2"/>
                </a:solidFill>
              </a:rPr>
              <a:t>tx</a:t>
            </a:r>
            <a:r>
              <a:rPr lang="en-US" dirty="0" smtClean="0">
                <a:solidFill>
                  <a:schemeClr val="accent2"/>
                </a:solidFill>
              </a:rPr>
              <a:t>/</a:t>
            </a:r>
            <a:r>
              <a:rPr lang="en-US" dirty="0" err="1" smtClean="0">
                <a:solidFill>
                  <a:schemeClr val="accent2"/>
                </a:solidFill>
              </a:rPr>
              <a:t>Tx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</a:p>
          <a:p>
            <a:pPr lvl="1"/>
            <a:r>
              <a:rPr lang="en-US" dirty="0" smtClean="0"/>
              <a:t>Data structure encoding the transfer of “value”</a:t>
            </a:r>
          </a:p>
          <a:p>
            <a:pPr lvl="2"/>
            <a:r>
              <a:rPr lang="en-US" dirty="0" smtClean="0"/>
              <a:t>From a source (“input”) to a destination (“output”)</a:t>
            </a:r>
          </a:p>
          <a:p>
            <a:pPr lvl="1"/>
            <a:r>
              <a:rPr lang="en-US" dirty="0" smtClean="0"/>
              <a:t>Structures are typically not related to accounts or identities</a:t>
            </a:r>
          </a:p>
          <a:p>
            <a:pPr lvl="2"/>
            <a:r>
              <a:rPr lang="en-US" dirty="0" smtClean="0"/>
              <a:t>Chunk of “value” locked with a specific secret known by the owner</a:t>
            </a:r>
          </a:p>
          <a:p>
            <a:pPr lvl="1"/>
            <a:r>
              <a:rPr lang="en-US" dirty="0" smtClean="0"/>
              <a:t>Example </a:t>
            </a:r>
            <a:r>
              <a:rPr lang="en-US" dirty="0" err="1" smtClean="0"/>
              <a:t>tx</a:t>
            </a:r>
            <a:r>
              <a:rPr lang="en-US" dirty="0" smtClean="0"/>
              <a:t> content</a:t>
            </a:r>
          </a:p>
          <a:p>
            <a:pPr lvl="2"/>
            <a:r>
              <a:rPr lang="en-US" dirty="0" smtClean="0"/>
              <a:t>Version of </a:t>
            </a:r>
            <a:r>
              <a:rPr lang="en-US" dirty="0" err="1" smtClean="0"/>
              <a:t>tx</a:t>
            </a:r>
            <a:endParaRPr lang="en-US" dirty="0" smtClean="0"/>
          </a:p>
          <a:p>
            <a:pPr lvl="2"/>
            <a:r>
              <a:rPr lang="en-US" dirty="0" smtClean="0"/>
              <a:t>Input counter – The number of separate input values</a:t>
            </a:r>
          </a:p>
          <a:p>
            <a:pPr lvl="2"/>
            <a:r>
              <a:rPr lang="en-US" dirty="0" smtClean="0"/>
              <a:t>Inputs – The values</a:t>
            </a:r>
          </a:p>
          <a:p>
            <a:pPr lvl="2"/>
            <a:r>
              <a:rPr lang="en-US" dirty="0" smtClean="0"/>
              <a:t>Output counter – The number of separate input values</a:t>
            </a:r>
          </a:p>
          <a:p>
            <a:pPr lvl="2"/>
            <a:r>
              <a:rPr lang="en-US" dirty="0" smtClean="0"/>
              <a:t>Outputs – The values</a:t>
            </a:r>
          </a:p>
          <a:p>
            <a:pPr lvl="2"/>
            <a:r>
              <a:rPr lang="en-US" dirty="0" err="1" smtClean="0"/>
              <a:t>Locktime</a:t>
            </a:r>
            <a:r>
              <a:rPr lang="en-US" dirty="0" smtClean="0"/>
              <a:t> – Earliest time at which </a:t>
            </a:r>
            <a:r>
              <a:rPr lang="en-US" dirty="0" err="1" smtClean="0"/>
              <a:t>tx</a:t>
            </a:r>
            <a:r>
              <a:rPr lang="en-US" dirty="0" smtClean="0"/>
              <a:t> will be valid (to be relayed on the BC network or added to the BC), typically a Unix timestamp 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8471" y="1231880"/>
            <a:ext cx="963613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8403220" y="1886673"/>
            <a:ext cx="671332" cy="32409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4899" y="3388659"/>
            <a:ext cx="1568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UTXO or account</a:t>
            </a:r>
            <a:endParaRPr lang="en-US" sz="1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382" y="3489961"/>
            <a:ext cx="6217819" cy="2659254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Unspent </a:t>
            </a:r>
            <a:r>
              <a:rPr lang="de-CH" dirty="0" smtClean="0"/>
              <a:t>Transaction Output (UTXO)</a:t>
            </a:r>
            <a:endParaRPr lang="de-CH" altLang="de-DE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dirty="0" smtClean="0"/>
              <a:t>Concept based on physical money, </a:t>
            </a:r>
            <a:r>
              <a:rPr lang="en-US" altLang="de-DE" i="1" dirty="0" smtClean="0"/>
              <a:t>e.g.,</a:t>
            </a:r>
            <a:r>
              <a:rPr lang="en-US" altLang="de-DE" dirty="0" smtClean="0"/>
              <a:t> bills</a:t>
            </a:r>
          </a:p>
          <a:p>
            <a:pPr lvl="1"/>
            <a:r>
              <a:rPr lang="en-US" altLang="de-DE" dirty="0" smtClean="0"/>
              <a:t>Balance is calculated by total of unspent outputs</a:t>
            </a:r>
          </a:p>
          <a:p>
            <a:pPr lvl="1"/>
            <a:r>
              <a:rPr lang="en-US" altLang="de-DE" dirty="0" smtClean="0"/>
              <a:t>Each transaction has inputs (</a:t>
            </a:r>
            <a:r>
              <a:rPr lang="en-US" altLang="de-DE" dirty="0" smtClean="0">
                <a:solidFill>
                  <a:schemeClr val="accent2"/>
                </a:solidFill>
              </a:rPr>
              <a:t>unspent outputs</a:t>
            </a:r>
            <a:r>
              <a:rPr lang="en-US" altLang="de-DE" dirty="0" smtClean="0"/>
              <a:t>) and outputs</a:t>
            </a:r>
          </a:p>
          <a:p>
            <a:pPr lvl="2"/>
            <a:r>
              <a:rPr lang="en-US" altLang="de-DE" dirty="0"/>
              <a:t>Possible to combine one or more outputs </a:t>
            </a:r>
            <a:r>
              <a:rPr lang="en-US" altLang="de-DE" dirty="0" smtClean="0"/>
              <a:t>as inputs to </a:t>
            </a:r>
            <a:r>
              <a:rPr lang="en-US" altLang="de-DE" dirty="0"/>
              <a:t>form a transaction</a:t>
            </a:r>
          </a:p>
          <a:p>
            <a:pPr lvl="1"/>
            <a:endParaRPr lang="en-US" altLang="de-DE" dirty="0" smtClean="0"/>
          </a:p>
          <a:p>
            <a:pPr lvl="1"/>
            <a:endParaRPr lang="en-US" altLang="de-DE" dirty="0" smtClean="0"/>
          </a:p>
          <a:p>
            <a:pPr lvl="1"/>
            <a:endParaRPr lang="en-US" altLang="de-DE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2520894" y="3695700"/>
            <a:ext cx="784860" cy="2057400"/>
          </a:xfrm>
          <a:prstGeom prst="rect">
            <a:avLst/>
          </a:prstGeom>
          <a:noFill/>
          <a:ln w="127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416494" y="4473417"/>
            <a:ext cx="784860" cy="525303"/>
          </a:xfrm>
          <a:prstGeom prst="rect">
            <a:avLst/>
          </a:prstGeom>
          <a:noFill/>
          <a:ln w="127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8067300" y="3695700"/>
            <a:ext cx="784860" cy="525303"/>
          </a:xfrm>
          <a:prstGeom prst="rect">
            <a:avLst/>
          </a:prstGeom>
          <a:noFill/>
          <a:ln w="127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8067300" y="5227797"/>
            <a:ext cx="784860" cy="525303"/>
          </a:xfrm>
          <a:prstGeom prst="rect">
            <a:avLst/>
          </a:prstGeom>
          <a:noFill/>
          <a:ln w="127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4974" y="5626142"/>
            <a:ext cx="1219200" cy="253916"/>
          </a:xfrm>
          <a:prstGeom prst="rect">
            <a:avLst/>
          </a:prstGeom>
          <a:noFill/>
          <a:ln w="12700"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Unspent Outputs</a:t>
            </a:r>
            <a:endParaRPr 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874974" y="5991776"/>
            <a:ext cx="1219200" cy="25391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Spent Outputs</a:t>
            </a:r>
            <a:endParaRPr lang="en-US" sz="105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5416494" y="3734753"/>
            <a:ext cx="784860" cy="525303"/>
          </a:xfrm>
          <a:prstGeom prst="rect">
            <a:avLst/>
          </a:prstGeom>
          <a:noFill/>
          <a:ln w="127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4190" y="3780919"/>
            <a:ext cx="12003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Balances: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A: 2 BTC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B: 2 </a:t>
            </a:r>
            <a:r>
              <a:rPr lang="en-US" sz="1400" dirty="0"/>
              <a:t>BTC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C: 1 </a:t>
            </a:r>
            <a:r>
              <a:rPr lang="en-US" sz="1400" dirty="0"/>
              <a:t>BTC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24392" y="3780919"/>
            <a:ext cx="12069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Balances: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A: 0 </a:t>
            </a:r>
            <a:r>
              <a:rPr lang="en-US" sz="1400" dirty="0"/>
              <a:t>BTC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B: 0 </a:t>
            </a:r>
            <a:r>
              <a:rPr lang="en-US" sz="1400" dirty="0"/>
              <a:t>BTC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C: 0 </a:t>
            </a:r>
            <a:r>
              <a:rPr lang="en-US" sz="1400" dirty="0"/>
              <a:t>BTC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X: 2 </a:t>
            </a:r>
            <a:r>
              <a:rPr lang="en-US" sz="1400" dirty="0"/>
              <a:t>BTC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Z: 3 </a:t>
            </a:r>
            <a:r>
              <a:rPr lang="en-US" sz="1400" dirty="0"/>
              <a:t>BTC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23189" y="3776971"/>
            <a:ext cx="12462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Balances: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A: 0 </a:t>
            </a:r>
            <a:r>
              <a:rPr lang="en-US" sz="1400" dirty="0"/>
              <a:t>BTC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B: 0 </a:t>
            </a:r>
            <a:r>
              <a:rPr lang="en-US" sz="1400" dirty="0"/>
              <a:t>BTC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C: 0 </a:t>
            </a:r>
            <a:r>
              <a:rPr lang="en-US" sz="1400" dirty="0"/>
              <a:t>BTC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X: 1 </a:t>
            </a:r>
            <a:r>
              <a:rPr lang="en-US" sz="1400" dirty="0"/>
              <a:t>BTC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Z: 4 </a:t>
            </a:r>
            <a:r>
              <a:rPr lang="en-US" sz="1400" dirty="0"/>
              <a:t>BTC</a:t>
            </a:r>
          </a:p>
        </p:txBody>
      </p:sp>
      <p:pic>
        <p:nvPicPr>
          <p:cNvPr id="1032" name="Picture 8" descr="Resultado de imagem para notas reai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012" t="11166" r="9760" b="10667"/>
          <a:stretch/>
        </p:blipFill>
        <p:spPr bwMode="auto">
          <a:xfrm flipH="1">
            <a:off x="8221026" y="1219200"/>
            <a:ext cx="1378678" cy="9067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514732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  <p:bldP spid="30" grpId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Account-based Model</a:t>
            </a:r>
            <a:endParaRPr lang="de-CH" altLang="de-DE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dirty="0"/>
              <a:t>Account maintained by a global state</a:t>
            </a:r>
          </a:p>
          <a:p>
            <a:r>
              <a:rPr lang="en-US" altLang="de-DE" dirty="0" smtClean="0"/>
              <a:t>Similar concept to a debit card</a:t>
            </a:r>
          </a:p>
          <a:p>
            <a:pPr lvl="1"/>
            <a:r>
              <a:rPr lang="en-US" altLang="de-DE" dirty="0" smtClean="0"/>
              <a:t>Each transaction </a:t>
            </a:r>
            <a:r>
              <a:rPr lang="en-US" altLang="de-DE" dirty="0" smtClean="0">
                <a:solidFill>
                  <a:schemeClr val="accent2"/>
                </a:solidFill>
              </a:rPr>
              <a:t>modifies the state</a:t>
            </a:r>
            <a:r>
              <a:rPr lang="en-US" altLang="de-DE" dirty="0" smtClean="0"/>
              <a:t> of accounts</a:t>
            </a:r>
          </a:p>
          <a:p>
            <a:pPr lvl="2"/>
            <a:r>
              <a:rPr lang="en-US" altLang="de-DE" dirty="0"/>
              <a:t>Balance should be larger or equal than spending amount</a:t>
            </a:r>
            <a:endParaRPr lang="en-US" altLang="de-DE" dirty="0" smtClean="0"/>
          </a:p>
          <a:p>
            <a:pPr lvl="1"/>
            <a:endParaRPr lang="en-US" altLang="de-DE" dirty="0" smtClean="0"/>
          </a:p>
          <a:p>
            <a:pPr lvl="1"/>
            <a:endParaRPr lang="en-US" altLang="de-DE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1002674" y="3780919"/>
            <a:ext cx="18091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Balances: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Account A: 0 ETH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Account X: 5 ETH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1005797" y="3778322"/>
            <a:ext cx="1820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Balances: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Account A: 0</a:t>
            </a:r>
            <a:r>
              <a:rPr lang="en-US" sz="1400" dirty="0"/>
              <a:t> </a:t>
            </a:r>
            <a:r>
              <a:rPr lang="en-US" sz="1400" dirty="0" smtClean="0"/>
              <a:t>ETH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Account X: 2</a:t>
            </a:r>
            <a:r>
              <a:rPr lang="en-US" sz="1400" dirty="0"/>
              <a:t> ETH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Account Z: 3</a:t>
            </a:r>
            <a:r>
              <a:rPr lang="en-US" sz="1400" dirty="0"/>
              <a:t> ETH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0636" y="3780320"/>
            <a:ext cx="2061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Balances: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Account A: 0</a:t>
            </a:r>
            <a:r>
              <a:rPr lang="en-US" sz="1400" dirty="0"/>
              <a:t> ETH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Account X: 1</a:t>
            </a:r>
            <a:r>
              <a:rPr lang="en-US" sz="1400" dirty="0"/>
              <a:t> ETH</a:t>
            </a:r>
            <a:endParaRPr lang="en-US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/>
              <a:t>Account Z: 4</a:t>
            </a:r>
            <a:r>
              <a:rPr lang="en-US" sz="1400" dirty="0"/>
              <a:t> ETH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575" y="3489645"/>
            <a:ext cx="5506403" cy="2778460"/>
          </a:xfrm>
          <a:prstGeom prst="rect">
            <a:avLst/>
          </a:prstGeom>
        </p:spPr>
      </p:pic>
      <p:pic>
        <p:nvPicPr>
          <p:cNvPr id="2050" name="Picture 2" descr="Resultado de imagem para debit card examp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701" y="1219200"/>
            <a:ext cx="1333500" cy="8694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004110" y="6127648"/>
            <a:ext cx="2240280" cy="25391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Account A’s initial balance: 5 ETH</a:t>
            </a:r>
            <a:endParaRPr lang="en-US" sz="1050" dirty="0"/>
          </a:p>
        </p:txBody>
      </p:sp>
    </p:spTree>
    <p:extLst>
      <p:ext uri="{BB962C8B-B14F-4D97-AF65-F5344CB8AC3E}">
        <p14:creationId xmlns="" xmlns:p14="http://schemas.microsoft.com/office/powerpoint/2010/main" val="16230846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  <p:bldP spid="30" grpId="1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Terminology (1)</a:t>
            </a:r>
            <a:endParaRPr lang="en-US" dirty="0"/>
          </a:p>
        </p:txBody>
      </p:sp>
      <p:pic>
        <p:nvPicPr>
          <p:cNvPr id="5" name="Picture 9" descr="Image result for blockchain  icon p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8367" y="2880753"/>
            <a:ext cx="2631281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620294" y="3909807"/>
            <a:ext cx="46378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 altLang="de-DE" sz="2400" dirty="0" smtClean="0">
                <a:solidFill>
                  <a:schemeClr val="accent2"/>
                </a:solidFill>
              </a:rPr>
              <a:t>Distributed Ledger or Blockchain</a:t>
            </a:r>
            <a:endParaRPr lang="de-CH" altLang="de-DE" sz="2400" dirty="0">
              <a:solidFill>
                <a:schemeClr val="accent2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082115" y="2477293"/>
            <a:ext cx="5997146" cy="2409568"/>
          </a:xfrm>
          <a:prstGeom prst="ellipse">
            <a:avLst/>
          </a:prstGeom>
          <a:noFill/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9810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6988" y="2872721"/>
            <a:ext cx="447239" cy="412836"/>
          </a:xfrm>
          <a:prstGeom prst="rect">
            <a:avLst/>
          </a:prstGeom>
          <a:noFill/>
        </p:spPr>
      </p:pic>
      <p:pic>
        <p:nvPicPr>
          <p:cNvPr id="9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4019" y="2432003"/>
            <a:ext cx="447239" cy="412836"/>
          </a:xfrm>
          <a:prstGeom prst="rect">
            <a:avLst/>
          </a:prstGeom>
          <a:noFill/>
        </p:spPr>
      </p:pic>
      <p:pic>
        <p:nvPicPr>
          <p:cNvPr id="10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3585" y="2015992"/>
            <a:ext cx="447239" cy="412836"/>
          </a:xfrm>
          <a:prstGeom prst="rect">
            <a:avLst/>
          </a:prstGeom>
          <a:noFill/>
        </p:spPr>
      </p:pic>
      <p:pic>
        <p:nvPicPr>
          <p:cNvPr id="11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2952" y="1884186"/>
            <a:ext cx="447239" cy="412836"/>
          </a:xfrm>
          <a:prstGeom prst="rect">
            <a:avLst/>
          </a:prstGeom>
          <a:noFill/>
        </p:spPr>
      </p:pic>
      <p:pic>
        <p:nvPicPr>
          <p:cNvPr id="12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5566" y="2036581"/>
            <a:ext cx="447239" cy="412836"/>
          </a:xfrm>
          <a:prstGeom prst="rect">
            <a:avLst/>
          </a:prstGeom>
          <a:noFill/>
        </p:spPr>
      </p:pic>
      <p:pic>
        <p:nvPicPr>
          <p:cNvPr id="13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1126" y="2473192"/>
            <a:ext cx="447239" cy="412836"/>
          </a:xfrm>
          <a:prstGeom prst="rect">
            <a:avLst/>
          </a:prstGeom>
          <a:noFill/>
        </p:spPr>
      </p:pic>
      <p:pic>
        <p:nvPicPr>
          <p:cNvPr id="14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8019" y="1772977"/>
            <a:ext cx="447239" cy="412836"/>
          </a:xfrm>
          <a:prstGeom prst="rect">
            <a:avLst/>
          </a:prstGeom>
          <a:noFill/>
        </p:spPr>
      </p:pic>
      <p:pic>
        <p:nvPicPr>
          <p:cNvPr id="15" name="Picture 2" descr="Mining Or Rock Breaking Clip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5483" y="4446194"/>
            <a:ext cx="456153" cy="412836"/>
          </a:xfrm>
          <a:prstGeom prst="rect">
            <a:avLst/>
          </a:prstGeom>
          <a:noFill/>
        </p:spPr>
      </p:pic>
      <p:pic>
        <p:nvPicPr>
          <p:cNvPr id="16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1042" y="4882805"/>
            <a:ext cx="447239" cy="412836"/>
          </a:xfrm>
          <a:prstGeom prst="rect">
            <a:avLst/>
          </a:prstGeom>
          <a:noFill/>
        </p:spPr>
      </p:pic>
      <p:sp>
        <p:nvSpPr>
          <p:cNvPr id="17" name="Oval 16"/>
          <p:cNvSpPr/>
          <p:nvPr/>
        </p:nvSpPr>
        <p:spPr bwMode="auto">
          <a:xfrm>
            <a:off x="355258" y="1253974"/>
            <a:ext cx="9316994" cy="4584357"/>
          </a:xfrm>
          <a:prstGeom prst="ellipse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3454715" y="5087821"/>
            <a:ext cx="28905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CH" altLang="de-DE" sz="2400" dirty="0" smtClean="0">
                <a:solidFill>
                  <a:schemeClr val="accent2"/>
                </a:solidFill>
              </a:rPr>
              <a:t>Blockchain Network</a:t>
            </a:r>
            <a:endParaRPr lang="de-CH" altLang="de-DE" sz="2400" dirty="0">
              <a:solidFill>
                <a:schemeClr val="accent2"/>
              </a:solidFill>
            </a:endParaRPr>
          </a:p>
        </p:txBody>
      </p:sp>
      <p:cxnSp>
        <p:nvCxnSpPr>
          <p:cNvPr id="20" name="Straight Connector 19"/>
          <p:cNvCxnSpPr>
            <a:stCxn id="119810" idx="2"/>
            <a:endCxn id="15" idx="0"/>
          </p:cNvCxnSpPr>
          <p:nvPr/>
        </p:nvCxnSpPr>
        <p:spPr bwMode="auto">
          <a:xfrm>
            <a:off x="1550608" y="3285558"/>
            <a:ext cx="182952" cy="1160637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5" idx="3"/>
            <a:endCxn id="16" idx="1"/>
          </p:cNvCxnSpPr>
          <p:nvPr/>
        </p:nvCxnSpPr>
        <p:spPr bwMode="auto">
          <a:xfrm>
            <a:off x="1961636" y="4652613"/>
            <a:ext cx="659407" cy="436611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stCxn id="16" idx="0"/>
          </p:cNvCxnSpPr>
          <p:nvPr/>
        </p:nvCxnSpPr>
        <p:spPr bwMode="auto">
          <a:xfrm flipH="1" flipV="1">
            <a:off x="1720680" y="3231055"/>
            <a:ext cx="1123982" cy="1651750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>
            <a:stCxn id="119810" idx="0"/>
            <a:endCxn id="9" idx="1"/>
          </p:cNvCxnSpPr>
          <p:nvPr/>
        </p:nvCxnSpPr>
        <p:spPr bwMode="auto">
          <a:xfrm flipV="1">
            <a:off x="1550607" y="2638421"/>
            <a:ext cx="423412" cy="234300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9" idx="3"/>
          </p:cNvCxnSpPr>
          <p:nvPr/>
        </p:nvCxnSpPr>
        <p:spPr bwMode="auto">
          <a:xfrm flipV="1">
            <a:off x="2421258" y="2304299"/>
            <a:ext cx="798707" cy="334122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0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6631" y="2036586"/>
            <a:ext cx="447239" cy="412836"/>
          </a:xfrm>
          <a:prstGeom prst="rect">
            <a:avLst/>
          </a:prstGeom>
          <a:noFill/>
        </p:spPr>
      </p:pic>
      <p:pic>
        <p:nvPicPr>
          <p:cNvPr id="31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1731" y="1373424"/>
            <a:ext cx="447239" cy="412836"/>
          </a:xfrm>
          <a:prstGeom prst="rect">
            <a:avLst/>
          </a:prstGeom>
          <a:noFill/>
        </p:spPr>
      </p:pic>
      <p:cxnSp>
        <p:nvCxnSpPr>
          <p:cNvPr id="33" name="Straight Connector 32"/>
          <p:cNvCxnSpPr/>
          <p:nvPr/>
        </p:nvCxnSpPr>
        <p:spPr bwMode="auto">
          <a:xfrm flipH="1">
            <a:off x="3728652" y="1562894"/>
            <a:ext cx="709484" cy="531341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31" idx="2"/>
            <a:endCxn id="30" idx="0"/>
          </p:cNvCxnSpPr>
          <p:nvPr/>
        </p:nvCxnSpPr>
        <p:spPr bwMode="auto">
          <a:xfrm flipH="1">
            <a:off x="4540251" y="1786260"/>
            <a:ext cx="165100" cy="250326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>
            <a:stCxn id="30" idx="3"/>
            <a:endCxn id="11" idx="1"/>
          </p:cNvCxnSpPr>
          <p:nvPr/>
        </p:nvCxnSpPr>
        <p:spPr bwMode="auto">
          <a:xfrm flipV="1">
            <a:off x="4763871" y="2090604"/>
            <a:ext cx="579082" cy="152400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31" idx="3"/>
            <a:endCxn id="14" idx="1"/>
          </p:cNvCxnSpPr>
          <p:nvPr/>
        </p:nvCxnSpPr>
        <p:spPr bwMode="auto">
          <a:xfrm>
            <a:off x="4928970" y="1579843"/>
            <a:ext cx="2529048" cy="399553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>
            <a:stCxn id="10" idx="3"/>
            <a:endCxn id="30" idx="1"/>
          </p:cNvCxnSpPr>
          <p:nvPr/>
        </p:nvCxnSpPr>
        <p:spPr bwMode="auto">
          <a:xfrm>
            <a:off x="3710824" y="2222410"/>
            <a:ext cx="605808" cy="20594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>
            <a:stCxn id="11" idx="3"/>
            <a:endCxn id="12" idx="1"/>
          </p:cNvCxnSpPr>
          <p:nvPr/>
        </p:nvCxnSpPr>
        <p:spPr bwMode="auto">
          <a:xfrm>
            <a:off x="5790192" y="2090605"/>
            <a:ext cx="775375" cy="152395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4" idx="2"/>
            <a:endCxn id="12" idx="3"/>
          </p:cNvCxnSpPr>
          <p:nvPr/>
        </p:nvCxnSpPr>
        <p:spPr bwMode="auto">
          <a:xfrm flipH="1">
            <a:off x="7012805" y="2185813"/>
            <a:ext cx="668833" cy="57186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>
            <a:stCxn id="14" idx="2"/>
            <a:endCxn id="13" idx="0"/>
          </p:cNvCxnSpPr>
          <p:nvPr/>
        </p:nvCxnSpPr>
        <p:spPr bwMode="auto">
          <a:xfrm>
            <a:off x="7681639" y="2185814"/>
            <a:ext cx="223107" cy="287379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>
            <a:stCxn id="13" idx="1"/>
          </p:cNvCxnSpPr>
          <p:nvPr/>
        </p:nvCxnSpPr>
        <p:spPr bwMode="auto">
          <a:xfrm flipH="1" flipV="1">
            <a:off x="7088661" y="2304300"/>
            <a:ext cx="592465" cy="375311"/>
          </a:xfrm>
          <a:prstGeom prst="line">
            <a:avLst/>
          </a:prstGeom>
          <a:solidFill>
            <a:srgbClr val="DADAF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0" name="Picture 2" descr="Mining Or Rock Breaking Clip 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5056" y="5541770"/>
            <a:ext cx="447239" cy="412836"/>
          </a:xfrm>
          <a:prstGeom prst="rect">
            <a:avLst/>
          </a:prstGeom>
          <a:noFill/>
        </p:spPr>
      </p:pic>
      <p:sp>
        <p:nvSpPr>
          <p:cNvPr id="51" name="TextBox 50"/>
          <p:cNvSpPr txBox="1"/>
          <p:nvPr/>
        </p:nvSpPr>
        <p:spPr>
          <a:xfrm>
            <a:off x="8869068" y="5652975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Miner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8860141" y="5187525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Block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 bwMode="auto">
          <a:xfrm>
            <a:off x="8534400" y="5294634"/>
            <a:ext cx="200797" cy="172994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8850" y="6030093"/>
            <a:ext cx="9725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Chain: Backward-linked list of cryptography-based (hash-secured) pointers to previous blocks</a:t>
            </a: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51" grpId="0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Operations in Detail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29" y="1104649"/>
            <a:ext cx="9550003" cy="5372100"/>
          </a:xfrm>
        </p:spPr>
        <p:txBody>
          <a:bodyPr/>
          <a:lstStyle/>
          <a:p>
            <a:r>
              <a:rPr lang="en-US" dirty="0" smtClean="0"/>
              <a:t>Overall operations consists out of </a:t>
            </a:r>
            <a:r>
              <a:rPr lang="en-US" dirty="0" smtClean="0">
                <a:solidFill>
                  <a:schemeClr val="accent2"/>
                </a:solidFill>
              </a:rPr>
              <a:t>4 steps </a:t>
            </a:r>
            <a:r>
              <a:rPr lang="en-US" dirty="0" smtClean="0"/>
              <a:t>(in principle)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User A wants </a:t>
            </a:r>
            <a:r>
              <a:rPr lang="en-US" dirty="0" smtClean="0">
                <a:solidFill>
                  <a:schemeClr val="accent2"/>
                </a:solidFill>
              </a:rPr>
              <a:t>to pay </a:t>
            </a:r>
            <a:r>
              <a:rPr lang="en-US" dirty="0" smtClean="0"/>
              <a:t>user B the amount of 1 BTC (</a:t>
            </a:r>
            <a:r>
              <a:rPr lang="en-US" dirty="0" err="1" smtClean="0"/>
              <a:t>bitcoin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This intent is broadcast as a transaction via the P2P protocol into </a:t>
            </a:r>
            <a:br>
              <a:rPr lang="en-US" dirty="0" smtClean="0"/>
            </a:br>
            <a:r>
              <a:rPr lang="en-US" dirty="0" smtClean="0"/>
              <a:t>the BC network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Any miner interested, </a:t>
            </a:r>
            <a:r>
              <a:rPr lang="en-US" dirty="0" smtClean="0">
                <a:solidFill>
                  <a:schemeClr val="accent2"/>
                </a:solidFill>
              </a:rPr>
              <a:t>adds this transaction </a:t>
            </a:r>
            <a:r>
              <a:rPr lang="en-US" dirty="0" smtClean="0"/>
              <a:t>to his/her respective current block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Any of these minors </a:t>
            </a:r>
            <a:r>
              <a:rPr lang="en-US" dirty="0" smtClean="0">
                <a:solidFill>
                  <a:schemeClr val="accent2"/>
                </a:solidFill>
              </a:rPr>
              <a:t>wins a lottery and “mines” the block</a:t>
            </a:r>
          </a:p>
          <a:p>
            <a:pPr lvl="2"/>
            <a:r>
              <a:rPr lang="en-US" dirty="0" smtClean="0"/>
              <a:t>That miner solved the crypto puzzle at first</a:t>
            </a:r>
          </a:p>
          <a:p>
            <a:pPr lvl="2"/>
            <a:r>
              <a:rPr lang="en-US" dirty="0" smtClean="0"/>
              <a:t>Such a block may contain multiple transactions and is mined in well-defined periods of 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The “definitive block “– including the transactions and the new hash – is </a:t>
            </a:r>
            <a:r>
              <a:rPr lang="en-US" dirty="0" smtClean="0">
                <a:solidFill>
                  <a:schemeClr val="accent2"/>
                </a:solidFill>
              </a:rPr>
              <a:t>broadcast to the BC network again </a:t>
            </a:r>
            <a:r>
              <a:rPr lang="en-US" dirty="0" smtClean="0"/>
              <a:t>as well and added to everyone’s BC copy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33258" y="763506"/>
            <a:ext cx="4163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For illustrative reasons, the Bitcoin BC (BTC) is used here.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Computation and Checks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386944" cy="5181600"/>
          </a:xfrm>
        </p:spPr>
        <p:txBody>
          <a:bodyPr/>
          <a:lstStyle/>
          <a:p>
            <a:r>
              <a:rPr lang="en-US" dirty="0" smtClean="0"/>
              <a:t>Once a set of transactions becomes available, a </a:t>
            </a:r>
            <a:r>
              <a:rPr lang="en-US" dirty="0" smtClean="0">
                <a:solidFill>
                  <a:schemeClr val="accent2"/>
                </a:solidFill>
              </a:rPr>
              <a:t>block is created</a:t>
            </a:r>
            <a:r>
              <a:rPr lang="en-US" dirty="0" smtClean="0"/>
              <a:t> by utilizing the following data</a:t>
            </a:r>
          </a:p>
          <a:p>
            <a:pPr lvl="2">
              <a:lnSpc>
                <a:spcPts val="2000"/>
              </a:lnSpc>
            </a:pPr>
            <a:r>
              <a:rPr lang="en-US" dirty="0" smtClean="0"/>
              <a:t>Transaction(s)</a:t>
            </a:r>
          </a:p>
          <a:p>
            <a:pPr lvl="2">
              <a:lnSpc>
                <a:spcPts val="2000"/>
              </a:lnSpc>
            </a:pPr>
            <a:r>
              <a:rPr lang="en-US" dirty="0" smtClean="0"/>
              <a:t>Hash of previous block</a:t>
            </a:r>
          </a:p>
          <a:p>
            <a:pPr lvl="2">
              <a:lnSpc>
                <a:spcPts val="2000"/>
              </a:lnSpc>
            </a:pPr>
            <a:r>
              <a:rPr lang="en-US" dirty="0" smtClean="0"/>
              <a:t>Nonce (arbitrary number, used only once)</a:t>
            </a:r>
          </a:p>
          <a:p>
            <a:pPr lvl="2">
              <a:lnSpc>
                <a:spcPts val="2000"/>
              </a:lnSpc>
            </a:pPr>
            <a:r>
              <a:rPr lang="en-US" dirty="0" smtClean="0"/>
              <a:t>Other information (depending on the BC)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accent2"/>
                </a:solidFill>
              </a:rPr>
              <a:t>hash of new block is calculated </a:t>
            </a:r>
            <a:r>
              <a:rPr lang="en-US" dirty="0" smtClean="0"/>
              <a:t>meeting the “target”</a:t>
            </a: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Target hash</a:t>
            </a:r>
            <a:r>
              <a:rPr lang="en-US" dirty="0" smtClean="0"/>
              <a:t> is a number (absolute value) that a hashed block header must be less than or equal to in order for a new block to be awarded</a:t>
            </a:r>
          </a:p>
          <a:p>
            <a:pPr lvl="3"/>
            <a:r>
              <a:rPr lang="en-US" dirty="0" smtClean="0"/>
              <a:t>Value used to determine the “difficulty of the input”</a:t>
            </a:r>
          </a:p>
          <a:p>
            <a:pPr lvl="3"/>
            <a:r>
              <a:rPr lang="en-US" dirty="0" smtClean="0"/>
              <a:t>Value adjusted to ensure that blocks are processed “in time”</a:t>
            </a:r>
          </a:p>
          <a:p>
            <a:r>
              <a:rPr lang="en-US" dirty="0" smtClean="0"/>
              <a:t>Once the hash was computed, the hash is </a:t>
            </a:r>
            <a:r>
              <a:rPr lang="en-US" dirty="0" smtClean="0">
                <a:solidFill>
                  <a:schemeClr val="accent2"/>
                </a:solidFill>
              </a:rPr>
              <a:t>broadcast to the BC network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chemeClr val="accent2"/>
                </a:solidFill>
              </a:rPr>
              <a:t>checks are performed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Computation and Checks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138175"/>
            <a:ext cx="9343913" cy="5181600"/>
          </a:xfrm>
        </p:spPr>
        <p:txBody>
          <a:bodyPr/>
          <a:lstStyle/>
          <a:p>
            <a:pPr lvl="1"/>
            <a:r>
              <a:rPr lang="en-US" sz="2000" dirty="0" smtClean="0"/>
              <a:t>Accepted blocks require the miners to solve a crypto puzzle (PoW): </a:t>
            </a:r>
            <a:r>
              <a:rPr lang="en-US" sz="2000" dirty="0" smtClean="0">
                <a:solidFill>
                  <a:schemeClr val="accent2"/>
                </a:solidFill>
              </a:rPr>
              <a:t>hash</a:t>
            </a:r>
          </a:p>
          <a:p>
            <a:pPr lvl="2">
              <a:lnSpc>
                <a:spcPts val="2200"/>
              </a:lnSpc>
            </a:pPr>
            <a:r>
              <a:rPr lang="en-US" sz="1600" dirty="0" smtClean="0"/>
              <a:t>Difficult to produce (time-consuming, energy), but </a:t>
            </a:r>
            <a:r>
              <a:rPr lang="en-US" sz="1600" dirty="0" smtClean="0">
                <a:solidFill>
                  <a:schemeClr val="accent2"/>
                </a:solidFill>
              </a:rPr>
              <a:t>easy to verify </a:t>
            </a:r>
          </a:p>
          <a:p>
            <a:pPr lvl="2">
              <a:lnSpc>
                <a:spcPts val="2200"/>
              </a:lnSpc>
            </a:pPr>
            <a:r>
              <a:rPr lang="en-US" sz="1600" dirty="0" smtClean="0"/>
              <a:t>Validity is ensured by checking if a </a:t>
            </a:r>
            <a:r>
              <a:rPr lang="en-US" sz="1600" dirty="0" smtClean="0">
                <a:solidFill>
                  <a:schemeClr val="accent2"/>
                </a:solidFill>
              </a:rPr>
              <a:t>block’s hash value is less than “current target”</a:t>
            </a:r>
          </a:p>
          <a:p>
            <a:pPr lvl="3"/>
            <a:r>
              <a:rPr lang="en-US" sz="1600" dirty="0" smtClean="0"/>
              <a:t>Hash is above the target value → Another miner may have found a suitable hash (not known yet to others), block attached to local BC only, but miner lost the distributed lottery, nonce will be incremented and a retry starts</a:t>
            </a:r>
          </a:p>
          <a:p>
            <a:pPr lvl="3"/>
            <a:r>
              <a:rPr lang="en-US" sz="1600" dirty="0" smtClean="0"/>
              <a:t>Hash is below the target value → This miner won the distributed lottery and the new block’s hash determines the crypto puzzles’ result (PoW result </a:t>
            </a:r>
            <a:r>
              <a:rPr lang="en-US" altLang="de-DE" sz="1600" dirty="0" smtClean="0">
                <a:cs typeface="Arial" pitchFamily="34" charset="0"/>
              </a:rPr>
              <a:t>≡ hash</a:t>
            </a:r>
            <a:r>
              <a:rPr lang="en-US" sz="1600" dirty="0" smtClean="0"/>
              <a:t>)</a:t>
            </a:r>
          </a:p>
          <a:p>
            <a:pPr lvl="1">
              <a:lnSpc>
                <a:spcPts val="2600"/>
              </a:lnSpc>
            </a:pPr>
            <a:r>
              <a:rPr lang="en-US" sz="2000" dirty="0" smtClean="0"/>
              <a:t>Since each block contains the preceding block’s hash, </a:t>
            </a:r>
            <a:r>
              <a:rPr lang="en-US" sz="2000" dirty="0" smtClean="0">
                <a:solidFill>
                  <a:schemeClr val="accent2"/>
                </a:solidFill>
              </a:rPr>
              <a:t>a sequence of those determines a larger amount of work</a:t>
            </a:r>
          </a:p>
          <a:p>
            <a:pPr lvl="2">
              <a:lnSpc>
                <a:spcPts val="2200"/>
              </a:lnSpc>
            </a:pPr>
            <a:r>
              <a:rPr lang="en-US" sz="1800" dirty="0" smtClean="0"/>
              <a:t>Changing any block would require the regeneration of all successors and redoing the work on the data they contain</a:t>
            </a:r>
          </a:p>
          <a:p>
            <a:pPr lvl="2">
              <a:lnSpc>
                <a:spcPts val="2200"/>
              </a:lnSpc>
            </a:pPr>
            <a:r>
              <a:rPr lang="en-US" sz="1800" dirty="0" smtClean="0"/>
              <a:t>Thus, at least 6 successors are required to consider a block being valid</a:t>
            </a:r>
          </a:p>
          <a:p>
            <a:pPr lvl="1">
              <a:lnSpc>
                <a:spcPts val="2600"/>
              </a:lnSpc>
            </a:pPr>
            <a:r>
              <a:rPr lang="en-US" sz="2000" dirty="0" smtClean="0"/>
              <a:t>The PoW (hash, result of the crypto puzzle) is validated by other members of the BC network by confirming the new hash before adding the block to their local copy, </a:t>
            </a:r>
            <a:r>
              <a:rPr lang="en-US" sz="2000" dirty="0" smtClean="0">
                <a:solidFill>
                  <a:schemeClr val="accent2"/>
                </a:solidFill>
              </a:rPr>
              <a:t>at 51% of the network hashing power’ ok, the block is “definitive”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Terminology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Mining</a:t>
            </a:r>
            <a:r>
              <a:rPr lang="en-US" dirty="0" smtClean="0"/>
              <a:t> (Process)</a:t>
            </a:r>
          </a:p>
          <a:p>
            <a:pPr lvl="1"/>
            <a:r>
              <a:rPr lang="en-US" dirty="0" smtClean="0"/>
              <a:t>The process of BC members trying to solve the crypto puzzle and adding the respective new block onto the BC</a:t>
            </a:r>
          </a:p>
          <a:p>
            <a:pPr lvl="4"/>
            <a:endParaRPr lang="en-US" dirty="0" smtClean="0"/>
          </a:p>
          <a:p>
            <a:r>
              <a:rPr lang="en-US" dirty="0" smtClean="0">
                <a:solidFill>
                  <a:schemeClr val="accent2"/>
                </a:solidFill>
              </a:rPr>
              <a:t>Miners</a:t>
            </a:r>
          </a:p>
          <a:p>
            <a:pPr lvl="1"/>
            <a:r>
              <a:rPr lang="en-US" dirty="0" smtClean="0"/>
              <a:t>Those BC members, who run machines to solve crypto puzzles</a:t>
            </a:r>
          </a:p>
          <a:p>
            <a:pPr lvl="1"/>
            <a:r>
              <a:rPr lang="en-US" dirty="0" smtClean="0"/>
              <a:t>Their reward in case of a successful inclusion are tokens of BC</a:t>
            </a:r>
          </a:p>
          <a:p>
            <a:pPr lvl="2"/>
            <a:r>
              <a:rPr lang="en-US" dirty="0" smtClean="0"/>
              <a:t>In case of the </a:t>
            </a:r>
            <a:r>
              <a:rPr lang="en-US" dirty="0" err="1" smtClean="0"/>
              <a:t>bitcoin</a:t>
            </a:r>
            <a:r>
              <a:rPr lang="en-US" dirty="0" smtClean="0"/>
              <a:t> BC the reward are BTC (incentives to participate)</a:t>
            </a:r>
          </a:p>
          <a:p>
            <a:pPr lvl="4"/>
            <a:endParaRPr lang="en-US" dirty="0" smtClean="0"/>
          </a:p>
          <a:p>
            <a:r>
              <a:rPr lang="en-US" dirty="0" smtClean="0">
                <a:solidFill>
                  <a:schemeClr val="accent2"/>
                </a:solidFill>
              </a:rPr>
              <a:t>Checks</a:t>
            </a:r>
          </a:p>
          <a:p>
            <a:pPr lvl="1"/>
            <a:r>
              <a:rPr lang="en-US" dirty="0" smtClean="0"/>
              <a:t>Verification of hashes broadcast to the BC network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3127" y="1337201"/>
            <a:ext cx="4738027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Value and Adaptation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dirty="0" smtClean="0"/>
              <a:t>Mining is rewarded → Likely more miners join</a:t>
            </a:r>
          </a:p>
          <a:p>
            <a:pPr lvl="2"/>
            <a:r>
              <a:rPr lang="en-US" dirty="0" smtClean="0"/>
              <a:t>Higher processing capacity increases likelihood on finding hash earlier</a:t>
            </a:r>
          </a:p>
          <a:p>
            <a:r>
              <a:rPr lang="en-US" dirty="0" smtClean="0"/>
              <a:t>Block creation rate increases, average mining time decreases</a:t>
            </a:r>
          </a:p>
          <a:p>
            <a:pPr lvl="2"/>
            <a:r>
              <a:rPr lang="en-US" dirty="0" smtClean="0"/>
              <a:t>To maintain the ideal goal of 10 min mining per block: change difficulty, which effects the “target value”</a:t>
            </a:r>
          </a:p>
          <a:p>
            <a:r>
              <a:rPr lang="en-US" dirty="0" smtClean="0"/>
              <a:t>BC network decreases target value to increase difficulty</a:t>
            </a:r>
          </a:p>
          <a:p>
            <a:pPr lvl="2"/>
            <a:r>
              <a:rPr lang="en-US" dirty="0" smtClean="0"/>
              <a:t>Decreasing target values increases difficulty to find the hash</a:t>
            </a:r>
          </a:p>
          <a:p>
            <a:r>
              <a:rPr lang="en-US" dirty="0" smtClean="0"/>
              <a:t>Block creation rate decreases and average mining time increases again</a:t>
            </a:r>
          </a:p>
          <a:p>
            <a:pPr lvl="2"/>
            <a:r>
              <a:rPr lang="en-US" dirty="0" smtClean="0"/>
              <a:t>System stabilizes itself again, and continue as of above</a:t>
            </a:r>
          </a:p>
          <a:p>
            <a:r>
              <a:rPr lang="en-US" dirty="0" smtClean="0"/>
              <a:t>Reverse of cycle applies, if block creation rate decreases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Consensus: Hash-based Proof-of-Work (PoW)</a:t>
            </a:r>
            <a:endParaRPr lang="en-US" altLang="en-US" dirty="0" smtClean="0">
              <a:ea typeface="MS PGothic" panose="020B0600070205080204" pitchFamily="34" charset="-128"/>
            </a:endParaRPr>
          </a:p>
        </p:txBody>
      </p:sp>
      <p:sp>
        <p:nvSpPr>
          <p:cNvPr id="47108" name="Content Placeholder 2"/>
          <p:cNvSpPr>
            <a:spLocks noGrp="1"/>
          </p:cNvSpPr>
          <p:nvPr>
            <p:ph idx="1"/>
          </p:nvPr>
        </p:nvSpPr>
        <p:spPr>
          <a:xfrm>
            <a:off x="381000" y="1138238"/>
            <a:ext cx="9525000" cy="5181600"/>
          </a:xfrm>
        </p:spPr>
        <p:txBody>
          <a:bodyPr/>
          <a:lstStyle/>
          <a:p>
            <a:r>
              <a:rPr lang="en-US" altLang="de-DE" dirty="0" smtClean="0">
                <a:ea typeface="MS PGothic" panose="020B0600070205080204" pitchFamily="34" charset="-128"/>
              </a:rPr>
              <a:t>Key: One cannot compute an input from an output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To find a 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hash with </a:t>
            </a:r>
            <a:r>
              <a:rPr lang="en-US" altLang="de-DE" i="1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N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 zeros at input start</a:t>
            </a:r>
            <a:r>
              <a:rPr lang="en-US" altLang="de-DE" dirty="0" smtClean="0">
                <a:ea typeface="MS PGothic" panose="020B0600070205080204" pitchFamily="34" charset="-128"/>
              </a:rPr>
              <a:t>, requires 2*</a:t>
            </a:r>
            <a:r>
              <a:rPr lang="en-US" altLang="de-DE" i="1" dirty="0" smtClean="0">
                <a:ea typeface="MS PGothic" panose="020B0600070205080204" pitchFamily="34" charset="-128"/>
              </a:rPr>
              <a:t>N</a:t>
            </a:r>
            <a:r>
              <a:rPr lang="en-US" altLang="de-DE" dirty="0" smtClean="0">
                <a:ea typeface="MS PGothic" panose="020B0600070205080204" pitchFamily="34" charset="-128"/>
              </a:rPr>
              <a:t> computations, which proves computational work performed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Hashing an incrementing “nonce” as hash input, leads to zeros</a:t>
            </a:r>
          </a:p>
          <a:p>
            <a:pPr lvl="1"/>
            <a:endParaRPr lang="en-US" altLang="de-DE" dirty="0" smtClean="0">
              <a:ea typeface="MS PGothic" panose="020B0600070205080204" pitchFamily="34" charset="-128"/>
            </a:endParaRPr>
          </a:p>
          <a:p>
            <a:pPr lvl="1"/>
            <a:endParaRPr lang="en-US" altLang="de-DE" dirty="0" smtClean="0">
              <a:ea typeface="MS PGothic" panose="020B0600070205080204" pitchFamily="34" charset="-128"/>
            </a:endParaRPr>
          </a:p>
          <a:p>
            <a:pPr lvl="1"/>
            <a:endParaRPr lang="en-US" altLang="de-DE" dirty="0" smtClean="0">
              <a:ea typeface="MS PGothic" panose="020B0600070205080204" pitchFamily="34" charset="-128"/>
            </a:endParaRPr>
          </a:p>
          <a:p>
            <a:pPr lvl="1"/>
            <a:endParaRPr lang="en-US" altLang="de-DE" dirty="0" smtClean="0">
              <a:ea typeface="MS PGothic" panose="020B0600070205080204" pitchFamily="34" charset="-128"/>
            </a:endParaRPr>
          </a:p>
          <a:p>
            <a:r>
              <a:rPr lang="en-US" altLang="de-DE" dirty="0" smtClean="0">
                <a:ea typeface="MS PGothic" panose="020B0600070205080204" pitchFamily="34" charset="-128"/>
              </a:rPr>
              <a:t>The 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distributed game sets the difficulty </a:t>
            </a:r>
            <a:r>
              <a:rPr lang="en-US" altLang="de-DE" i="1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N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 </a:t>
            </a:r>
            <a:r>
              <a:rPr lang="en-US" altLang="de-DE" dirty="0" smtClean="0">
                <a:ea typeface="MS PGothic" panose="020B0600070205080204" pitchFamily="34" charset="-128"/>
              </a:rPr>
              <a:t>of the game</a:t>
            </a:r>
          </a:p>
          <a:p>
            <a:pPr lvl="1"/>
            <a:r>
              <a:rPr lang="en-US" dirty="0" smtClean="0"/>
              <a:t>Players get a list of blocks and their content (see slide before)</a:t>
            </a:r>
            <a:endParaRPr lang="en-US" altLang="de-DE" dirty="0" smtClean="0">
              <a:ea typeface="MS PGothic" panose="020B0600070205080204" pitchFamily="34" charset="-128"/>
            </a:endParaRPr>
          </a:p>
          <a:p>
            <a:r>
              <a:rPr lang="en-US" altLang="de-DE" dirty="0" smtClean="0">
                <a:ea typeface="MS PGothic" panose="020B0600070205080204" pitchFamily="34" charset="-128"/>
              </a:rPr>
              <a:t>Players 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accumulate “points”</a:t>
            </a:r>
            <a:r>
              <a:rPr lang="en-US" altLang="de-DE" dirty="0" smtClean="0">
                <a:ea typeface="MS PGothic" panose="020B0600070205080204" pitchFamily="34" charset="-128"/>
              </a:rPr>
              <a:t> by creating blocks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Hashing the previous block, finding a hash of the new block with enough zeros, and transmitting this block to everyone</a:t>
            </a: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776287" y="2909485"/>
            <a:ext cx="86836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de-DE" sz="1200" dirty="0"/>
              <a:t>in 3e-05 seconds, nonce = 0 yielded 0 zeros.  value = 4c8f1205f49e70248939df9c7b704ace62c2245aba9e81641edf…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de-DE" sz="1200" dirty="0"/>
              <a:t>in 0.000138 seconds, nonce = 12 yielded 1 zeros.  value = </a:t>
            </a:r>
            <a:r>
              <a:rPr lang="en-US" altLang="de-DE" sz="1200" b="1" dirty="0"/>
              <a:t>0</a:t>
            </a:r>
            <a:r>
              <a:rPr lang="en-US" altLang="de-DE" sz="1200" dirty="0"/>
              <a:t>5017256be77ad2985b36e75e486af325a620a9f29c54…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de-DE" sz="1200" dirty="0"/>
              <a:t>in 0.000482 seconds, nonce = 112 yielded 2 zeros.  value = </a:t>
            </a:r>
            <a:r>
              <a:rPr lang="en-US" altLang="de-DE" sz="1200" b="1" dirty="0"/>
              <a:t>00</a:t>
            </a:r>
            <a:r>
              <a:rPr lang="en-US" altLang="de-DE" sz="1200" dirty="0"/>
              <a:t>ae7e0956382f55567d0ed9311cfd41dd2cf5f0a7137…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de-DE" sz="1200" dirty="0"/>
              <a:t>in 0.014505 seconds, nonce = 3728 yielded 3 zeros.  value = </a:t>
            </a:r>
            <a:r>
              <a:rPr lang="en-US" altLang="de-DE" sz="1200" b="1" dirty="0"/>
              <a:t>000</a:t>
            </a:r>
            <a:r>
              <a:rPr lang="en-US" altLang="de-DE" sz="1200" dirty="0"/>
              <a:t>b5a6cfc0f076cd81ed3a60682063887cf055e47b…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de-DE" sz="1200" dirty="0"/>
              <a:t>in 0.595024 seconds, nonce = 181747 yielded 4 zeros.  value = </a:t>
            </a:r>
            <a:r>
              <a:rPr lang="en-US" altLang="de-DE" sz="1200" b="1" dirty="0"/>
              <a:t>0000</a:t>
            </a:r>
            <a:r>
              <a:rPr lang="en-US" altLang="de-DE" sz="1200" dirty="0"/>
              <a:t>af058b74703b55e27437b89b1ebcc46f45ce55d6….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de-DE" sz="1200" dirty="0"/>
              <a:t>in 3.491151 seconds, nonce = 1037701 yielded 5 zeros.  value = </a:t>
            </a:r>
            <a:r>
              <a:rPr lang="en-US" altLang="de-DE" sz="1200" b="1" dirty="0"/>
              <a:t>00000</a:t>
            </a:r>
            <a:r>
              <a:rPr lang="en-US" altLang="de-DE" sz="1200" dirty="0"/>
              <a:t>e55bd0d2027f3024c378e0cc511548c94fbeed0e….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de-DE" sz="1200" dirty="0"/>
              <a:t>in 32.006105 seconds, nonce = 9913520 yielded 6 zeros.  value = </a:t>
            </a:r>
            <a:r>
              <a:rPr lang="en-US" altLang="de-DE" sz="1200" b="1" dirty="0"/>
              <a:t>000000</a:t>
            </a:r>
            <a:r>
              <a:rPr lang="en-US" altLang="de-DE" sz="1200" dirty="0"/>
              <a:t>77a77854ee39dc0dc996dea72dad8852afbde6….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de-DE" sz="1200" dirty="0"/>
              <a:t>in 590.89462 seconds, nonce = 186867248 yielded 7 zeros.  value =</a:t>
            </a:r>
            <a:r>
              <a:rPr lang="en-US" altLang="de-DE" sz="1200" b="1" dirty="0"/>
              <a:t> 0000000</a:t>
            </a:r>
            <a:r>
              <a:rPr lang="en-US" altLang="de-DE" sz="1200" dirty="0"/>
              <a:t>225060b16117b23dbea9ce6be86ac439d….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de-DE" sz="1200" dirty="0"/>
              <a:t>in 4686.171007 seconds, nonce = 1424462909 yielded 8 zeros.  value = </a:t>
            </a:r>
            <a:r>
              <a:rPr lang="en-US" altLang="de-DE" sz="1200" b="1" dirty="0"/>
              <a:t>00000000</a:t>
            </a:r>
            <a:r>
              <a:rPr lang="en-US" altLang="de-DE" sz="1200" dirty="0"/>
              <a:t>2dd743724609a9f57260e2492908d….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706050" y="2963273"/>
            <a:ext cx="8675274" cy="15519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706050" y="3146409"/>
            <a:ext cx="8675274" cy="15519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706050" y="3344913"/>
            <a:ext cx="8675274" cy="15519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706050" y="3528049"/>
            <a:ext cx="8675274" cy="15519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706050" y="3695817"/>
            <a:ext cx="8675274" cy="15519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706050" y="3878953"/>
            <a:ext cx="8675274" cy="15519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706050" y="4069773"/>
            <a:ext cx="8675274" cy="15519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706050" y="4260593"/>
            <a:ext cx="8675274" cy="15519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706050" y="4436045"/>
            <a:ext cx="8675274" cy="15519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55289" y="592101"/>
            <a:ext cx="1649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Based on Terence Spies: </a:t>
            </a:r>
          </a:p>
          <a:p>
            <a:pPr algn="ctr"/>
            <a:r>
              <a:rPr lang="en-US" sz="1000" dirty="0" smtClean="0"/>
              <a:t>Blockchain Mechanics</a:t>
            </a:r>
          </a:p>
        </p:txBody>
      </p:sp>
    </p:spTree>
    <p:extLst>
      <p:ext uri="{BB962C8B-B14F-4D97-AF65-F5344CB8AC3E}">
        <p14:creationId xmlns="" xmlns:p14="http://schemas.microsoft.com/office/powerpoint/2010/main" val="423773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Terminology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376186" cy="51816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Difficulty</a:t>
            </a:r>
          </a:p>
          <a:p>
            <a:pPr lvl="1"/>
            <a:r>
              <a:rPr lang="en-US" dirty="0" smtClean="0"/>
              <a:t>Measure of how difficult it is to find a new block compared to the easiest it can ever be</a:t>
            </a:r>
          </a:p>
          <a:p>
            <a:pPr lvl="1"/>
            <a:r>
              <a:rPr lang="en-US" dirty="0" smtClean="0"/>
              <a:t>Recalculated every 2016 blocks in the BTC BC such that the last 2016 blocks would have been calculated within two weeks</a:t>
            </a:r>
          </a:p>
          <a:p>
            <a:pPr lvl="2"/>
            <a:r>
              <a:rPr lang="en-US" dirty="0" smtClean="0"/>
              <a:t>On average, one block is mined every 10 min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Consensus</a:t>
            </a:r>
          </a:p>
          <a:p>
            <a:pPr lvl="1"/>
            <a:r>
              <a:rPr lang="en-US" dirty="0" smtClean="0"/>
              <a:t>State reached where the majority of members of the same P2P network agrees on the same mining output (51% agree)</a:t>
            </a:r>
          </a:p>
          <a:p>
            <a:pPr lvl="1"/>
            <a:r>
              <a:rPr lang="en-US" dirty="0" smtClean="0"/>
              <a:t>This state of the consensus is secure and tamper-resistant, immutable with respect to the blocks</a:t>
            </a:r>
          </a:p>
          <a:p>
            <a:pPr lvl="1"/>
            <a:r>
              <a:rPr lang="en-US" dirty="0" smtClean="0"/>
              <a:t>Respective block data is persisted to the BC network’s nodes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Communications – The Flood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dirty="0" smtClean="0"/>
              <a:t>New transactions and mined blocks are </a:t>
            </a:r>
            <a:r>
              <a:rPr lang="en-US" dirty="0" smtClean="0">
                <a:solidFill>
                  <a:schemeClr val="accent2"/>
                </a:solidFill>
              </a:rPr>
              <a:t>broadcast to 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the BC network</a:t>
            </a:r>
          </a:p>
          <a:p>
            <a:pPr lvl="1"/>
            <a:r>
              <a:rPr lang="en-US" dirty="0" smtClean="0"/>
              <a:t>Minimum of 8 neighbors maintained in Bitcoin P2P network</a:t>
            </a:r>
          </a:p>
          <a:p>
            <a:r>
              <a:rPr lang="en-US" dirty="0" smtClean="0"/>
              <a:t>Temporary </a:t>
            </a:r>
            <a:r>
              <a:rPr lang="en-US" dirty="0" smtClean="0">
                <a:solidFill>
                  <a:schemeClr val="accent2"/>
                </a:solidFill>
              </a:rPr>
              <a:t>BC splits possible</a:t>
            </a:r>
          </a:p>
          <a:p>
            <a:pPr lvl="1"/>
            <a:r>
              <a:rPr lang="en-US" dirty="0" smtClean="0"/>
              <a:t>2 miners arrive at 2 different, but valid hashes at the same time</a:t>
            </a:r>
          </a:p>
          <a:p>
            <a:pPr lvl="1"/>
            <a:r>
              <a:rPr lang="en-US" dirty="0" smtClean="0"/>
              <a:t>P2P network resolves that split in short time to 1 valid branch</a:t>
            </a:r>
          </a:p>
          <a:p>
            <a:pPr lvl="1"/>
            <a:r>
              <a:rPr lang="en-US" dirty="0" smtClean="0"/>
              <a:t>Clients only accept “longest chain of blocks” as valid (</a:t>
            </a:r>
            <a:r>
              <a:rPr lang="en-US" dirty="0" smtClean="0">
                <a:solidFill>
                  <a:schemeClr val="accent2"/>
                </a:solidFill>
              </a:rPr>
              <a:t>pruning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Length is determined by the most combined difficulty, not  #blocks</a:t>
            </a:r>
          </a:p>
          <a:p>
            <a:r>
              <a:rPr lang="en-US" dirty="0" smtClean="0"/>
              <a:t>As soon as block gets “solved” as valid, every miner in the BC network must stop the current mining process on that block and can start with the next one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Transaction (</a:t>
            </a:r>
            <a:r>
              <a:rPr lang="en-US" dirty="0" err="1" smtClean="0"/>
              <a:t>tx</a:t>
            </a:r>
            <a:r>
              <a:rPr lang="en-US" dirty="0" smtClean="0"/>
              <a:t>/</a:t>
            </a:r>
            <a:r>
              <a:rPr lang="en-US" dirty="0" err="1" smtClean="0"/>
              <a:t>Tx</a:t>
            </a:r>
            <a:r>
              <a:rPr lang="en-US" dirty="0" smtClean="0"/>
              <a:t>) Fees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Mining and consensus finding require </a:t>
            </a:r>
            <a:r>
              <a:rPr lang="en-US" dirty="0" smtClean="0">
                <a:solidFill>
                  <a:schemeClr val="accent2"/>
                </a:solidFill>
              </a:rPr>
              <a:t>resources</a:t>
            </a:r>
          </a:p>
          <a:p>
            <a:pPr lvl="1"/>
            <a:r>
              <a:rPr lang="en-US" dirty="0" smtClean="0"/>
              <a:t>Specifics depend on the dedicated approach used</a:t>
            </a:r>
          </a:p>
          <a:p>
            <a:r>
              <a:rPr lang="en-US" dirty="0" smtClean="0"/>
              <a:t>Generally, </a:t>
            </a:r>
            <a:r>
              <a:rPr lang="en-US" dirty="0" err="1" smtClean="0">
                <a:solidFill>
                  <a:schemeClr val="accent2"/>
                </a:solidFill>
              </a:rPr>
              <a:t>tx</a:t>
            </a:r>
            <a:r>
              <a:rPr lang="en-US" dirty="0" smtClean="0">
                <a:solidFill>
                  <a:schemeClr val="accent2"/>
                </a:solidFill>
              </a:rPr>
              <a:t> fees</a:t>
            </a:r>
            <a:r>
              <a:rPr lang="en-US" dirty="0" smtClean="0"/>
              <a:t> are part of the </a:t>
            </a:r>
            <a:r>
              <a:rPr lang="en-US" dirty="0" err="1" smtClean="0"/>
              <a:t>tx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Compensation</a:t>
            </a:r>
            <a:r>
              <a:rPr lang="en-US" dirty="0" smtClean="0"/>
              <a:t> for miner to mine</a:t>
            </a:r>
          </a:p>
          <a:p>
            <a:pPr lvl="2">
              <a:lnSpc>
                <a:spcPts val="2400"/>
              </a:lnSpc>
            </a:pPr>
            <a:r>
              <a:rPr lang="en-US" dirty="0" err="1" smtClean="0"/>
              <a:t>Tx</a:t>
            </a:r>
            <a:r>
              <a:rPr lang="en-US" dirty="0" smtClean="0"/>
              <a:t> fees are collected by that miner</a:t>
            </a:r>
          </a:p>
          <a:p>
            <a:pPr lvl="2">
              <a:lnSpc>
                <a:spcPts val="2400"/>
              </a:lnSpc>
            </a:pPr>
            <a:r>
              <a:rPr lang="en-US" dirty="0" err="1" smtClean="0"/>
              <a:t>Tx</a:t>
            </a:r>
            <a:r>
              <a:rPr lang="en-US" dirty="0" smtClean="0"/>
              <a:t> fees are set by the BTC’s market forces</a:t>
            </a:r>
          </a:p>
          <a:p>
            <a:pPr lvl="1"/>
            <a:r>
              <a:rPr lang="en-US" dirty="0" err="1" smtClean="0"/>
              <a:t>Tx</a:t>
            </a:r>
            <a:r>
              <a:rPr lang="en-US" dirty="0" smtClean="0"/>
              <a:t> fees </a:t>
            </a:r>
            <a:r>
              <a:rPr lang="en-US" dirty="0" smtClean="0">
                <a:solidFill>
                  <a:schemeClr val="accent2"/>
                </a:solidFill>
              </a:rPr>
              <a:t>incentivize a miner </a:t>
            </a:r>
            <a:r>
              <a:rPr lang="en-US" dirty="0" smtClean="0"/>
              <a:t>to include a </a:t>
            </a:r>
            <a:r>
              <a:rPr lang="en-US" dirty="0" err="1" smtClean="0"/>
              <a:t>tx</a:t>
            </a:r>
            <a:r>
              <a:rPr lang="en-US" dirty="0" smtClean="0"/>
              <a:t> into a block</a:t>
            </a:r>
          </a:p>
          <a:p>
            <a:pPr lvl="2">
              <a:lnSpc>
                <a:spcPts val="2400"/>
              </a:lnSpc>
            </a:pPr>
            <a:r>
              <a:rPr lang="en-US" dirty="0" smtClean="0"/>
              <a:t>High fees: early selection; low fees: delayed selection</a:t>
            </a:r>
          </a:p>
          <a:p>
            <a:pPr lvl="3"/>
            <a:r>
              <a:rPr lang="en-US" dirty="0" smtClean="0"/>
              <a:t>No requirement for </a:t>
            </a:r>
            <a:r>
              <a:rPr lang="en-US" dirty="0" err="1" smtClean="0"/>
              <a:t>tx</a:t>
            </a:r>
            <a:r>
              <a:rPr lang="en-US" dirty="0" smtClean="0"/>
              <a:t> fees, but mining may be delayed “forever”</a:t>
            </a:r>
          </a:p>
          <a:p>
            <a:pPr lvl="1"/>
            <a:r>
              <a:rPr lang="en-US" dirty="0" err="1" smtClean="0"/>
              <a:t>Tx</a:t>
            </a:r>
            <a:r>
              <a:rPr lang="en-US" dirty="0" smtClean="0"/>
              <a:t> fees are </a:t>
            </a:r>
            <a:r>
              <a:rPr lang="en-US" dirty="0" smtClean="0">
                <a:solidFill>
                  <a:schemeClr val="accent2"/>
                </a:solidFill>
              </a:rPr>
              <a:t>countermeasures against “spam</a:t>
            </a:r>
            <a:r>
              <a:rPr lang="en-US" dirty="0" smtClean="0"/>
              <a:t>” as providing no </a:t>
            </a:r>
            <a:r>
              <a:rPr lang="en-US" dirty="0" err="1" smtClean="0"/>
              <a:t>tx</a:t>
            </a:r>
            <a:r>
              <a:rPr lang="en-US" dirty="0" smtClean="0"/>
              <a:t> fees inside a </a:t>
            </a:r>
            <a:r>
              <a:rPr lang="en-US" dirty="0" err="1" smtClean="0"/>
              <a:t>tx</a:t>
            </a:r>
            <a:r>
              <a:rPr lang="en-US" dirty="0" smtClean="0"/>
              <a:t> may not lead to its selection</a:t>
            </a:r>
          </a:p>
          <a:p>
            <a:pPr lvl="1"/>
            <a:r>
              <a:rPr lang="en-US" dirty="0" err="1" smtClean="0"/>
              <a:t>Tx</a:t>
            </a:r>
            <a:r>
              <a:rPr lang="en-US" dirty="0" smtClean="0"/>
              <a:t> fees are typically calculated </a:t>
            </a:r>
            <a:r>
              <a:rPr lang="en-US" dirty="0" smtClean="0">
                <a:solidFill>
                  <a:schemeClr val="accent2"/>
                </a:solidFill>
              </a:rPr>
              <a:t>by the size of the </a:t>
            </a:r>
            <a:r>
              <a:rPr lang="en-US" dirty="0" err="1" smtClean="0">
                <a:solidFill>
                  <a:schemeClr val="accent2"/>
                </a:solidFill>
              </a:rPr>
              <a:t>tx</a:t>
            </a:r>
            <a:r>
              <a:rPr lang="en-US" dirty="0" smtClean="0"/>
              <a:t> (in Byte)</a:t>
            </a:r>
          </a:p>
          <a:p>
            <a:pPr lvl="2">
              <a:lnSpc>
                <a:spcPts val="2400"/>
              </a:lnSpc>
            </a:pPr>
            <a:r>
              <a:rPr lang="en-US" dirty="0" smtClean="0"/>
              <a:t>A calculation of the </a:t>
            </a:r>
            <a:r>
              <a:rPr lang="en-US" dirty="0" err="1" smtClean="0"/>
              <a:t>tx</a:t>
            </a:r>
            <a:r>
              <a:rPr lang="en-US" dirty="0" smtClean="0"/>
              <a:t> fees based on the </a:t>
            </a:r>
            <a:r>
              <a:rPr lang="en-US" dirty="0" err="1" smtClean="0"/>
              <a:t>tx</a:t>
            </a:r>
            <a:r>
              <a:rPr lang="en-US" dirty="0" smtClean="0"/>
              <a:t> values is not applied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Transaction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On-chain </a:t>
            </a:r>
            <a:r>
              <a:rPr lang="en-US" dirty="0" err="1" smtClean="0">
                <a:solidFill>
                  <a:schemeClr val="accent2"/>
                </a:solidFill>
              </a:rPr>
              <a:t>tx</a:t>
            </a:r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/>
              <a:t>Available on the blockchain visible to all nodes on the BC</a:t>
            </a:r>
          </a:p>
          <a:p>
            <a:pPr lvl="1"/>
            <a:r>
              <a:rPr lang="en-US" dirty="0" err="1" smtClean="0"/>
              <a:t>Tx</a:t>
            </a:r>
            <a:r>
              <a:rPr lang="en-US" dirty="0" smtClean="0"/>
              <a:t> valid when a communicated that </a:t>
            </a:r>
            <a:r>
              <a:rPr lang="en-US" dirty="0" err="1" smtClean="0"/>
              <a:t>tx</a:t>
            </a:r>
            <a:r>
              <a:rPr lang="en-US" dirty="0" smtClean="0"/>
              <a:t> across the network</a:t>
            </a:r>
          </a:p>
          <a:p>
            <a:pPr lvl="2"/>
            <a:r>
              <a:rPr lang="en-US" dirty="0" err="1" smtClean="0"/>
              <a:t>Tx</a:t>
            </a:r>
            <a:r>
              <a:rPr lang="en-US" dirty="0" smtClean="0"/>
              <a:t> times may vary depending on the network load or </a:t>
            </a:r>
            <a:r>
              <a:rPr lang="en-US" dirty="0" err="1" smtClean="0"/>
              <a:t>tx</a:t>
            </a:r>
            <a:r>
              <a:rPr lang="en-US" dirty="0" smtClean="0"/>
              <a:t> queued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Off-chain </a:t>
            </a:r>
            <a:r>
              <a:rPr lang="en-US" dirty="0" err="1" smtClean="0">
                <a:solidFill>
                  <a:schemeClr val="accent2"/>
                </a:solidFill>
              </a:rPr>
              <a:t>tx</a:t>
            </a:r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/>
              <a:t>Value resides outside of the blockchain</a:t>
            </a:r>
          </a:p>
          <a:p>
            <a:pPr lvl="1"/>
            <a:r>
              <a:rPr lang="en-US" dirty="0" err="1" smtClean="0"/>
              <a:t>Tx</a:t>
            </a:r>
            <a:r>
              <a:rPr lang="en-US" dirty="0" smtClean="0"/>
              <a:t> executed instantly </a:t>
            </a:r>
          </a:p>
          <a:p>
            <a:r>
              <a:rPr lang="en-US" dirty="0" smtClean="0"/>
              <a:t>On-chain </a:t>
            </a:r>
            <a:r>
              <a:rPr lang="en-US" dirty="0" err="1" smtClean="0"/>
              <a:t>tx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chemeClr val="accent2"/>
                </a:solidFill>
              </a:rPr>
              <a:t>off-chain storage of data</a:t>
            </a:r>
          </a:p>
          <a:p>
            <a:pPr lvl="1"/>
            <a:r>
              <a:rPr lang="en-US" dirty="0" smtClean="0"/>
              <a:t>The same is valid as for on-chain </a:t>
            </a:r>
            <a:r>
              <a:rPr lang="en-US" dirty="0" err="1" smtClean="0"/>
              <a:t>tx</a:t>
            </a:r>
            <a:endParaRPr lang="en-US" dirty="0" smtClean="0"/>
          </a:p>
          <a:p>
            <a:pPr lvl="1"/>
            <a:r>
              <a:rPr lang="en-US" dirty="0" smtClean="0"/>
              <a:t>Additionally, the </a:t>
            </a:r>
            <a:r>
              <a:rPr lang="en-US" dirty="0" err="1" smtClean="0"/>
              <a:t>tx</a:t>
            </a:r>
            <a:r>
              <a:rPr lang="en-US" dirty="0" smtClean="0"/>
              <a:t> does not contain the full data, but only a hash of the data, which is stored off-chain</a:t>
            </a:r>
          </a:p>
          <a:p>
            <a:pPr lvl="2"/>
            <a:r>
              <a:rPr lang="en-US" dirty="0" smtClean="0"/>
              <a:t>Reduces storage size of BC for many </a:t>
            </a:r>
            <a:r>
              <a:rPr lang="en-US" dirty="0" err="1" smtClean="0"/>
              <a:t>tx</a:t>
            </a:r>
            <a:r>
              <a:rPr lang="en-US" dirty="0" smtClean="0"/>
              <a:t> or large volume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Addresses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307010" cy="5181600"/>
          </a:xfrm>
        </p:spPr>
        <p:txBody>
          <a:bodyPr/>
          <a:lstStyle/>
          <a:p>
            <a:r>
              <a:rPr lang="en-US" dirty="0" smtClean="0"/>
              <a:t>Transactions on a blockchain require the knowledge of the </a:t>
            </a:r>
            <a:r>
              <a:rPr lang="en-US" dirty="0" smtClean="0">
                <a:solidFill>
                  <a:schemeClr val="accent2"/>
                </a:solidFill>
              </a:rPr>
              <a:t>blockchain address of the sender and recipient</a:t>
            </a:r>
          </a:p>
          <a:p>
            <a:pPr lvl="1"/>
            <a:r>
              <a:rPr lang="en-US" dirty="0" smtClean="0"/>
              <a:t>Address as </a:t>
            </a:r>
            <a:r>
              <a:rPr lang="en-US" dirty="0" smtClean="0">
                <a:solidFill>
                  <a:schemeClr val="accent2"/>
                </a:solidFill>
              </a:rPr>
              <a:t>27-34 digit code</a:t>
            </a:r>
            <a:r>
              <a:rPr lang="en-US" dirty="0" smtClean="0"/>
              <a:t> consists of letters and numbers</a:t>
            </a:r>
          </a:p>
          <a:p>
            <a:pPr lvl="2"/>
            <a:r>
              <a:rPr lang="en-US" dirty="0" smtClean="0"/>
              <a:t>Generated by the wallet, where public-private key pairs are stored, from public key via cryptographic hash function (“finger print”)</a:t>
            </a:r>
          </a:p>
          <a:p>
            <a:pPr lvl="2"/>
            <a:r>
              <a:rPr lang="en-US" dirty="0" smtClean="0"/>
              <a:t>Usually currency-specific, addresses belong to a certain blockchain</a:t>
            </a:r>
          </a:p>
          <a:p>
            <a:pPr lvl="1"/>
            <a:r>
              <a:rPr lang="en-US" dirty="0" smtClean="0"/>
              <a:t>Example Bitcoin</a:t>
            </a:r>
          </a:p>
          <a:p>
            <a:pPr lvl="2"/>
            <a:r>
              <a:rPr lang="en-US" i="1" dirty="0" smtClean="0"/>
              <a:t>A</a:t>
            </a:r>
            <a:r>
              <a:rPr lang="en-US" dirty="0" smtClean="0"/>
              <a:t> = RIPEMED160(SHA256(</a:t>
            </a:r>
            <a:r>
              <a:rPr lang="en-US" i="1" dirty="0" smtClean="0"/>
              <a:t>K</a:t>
            </a:r>
            <a:r>
              <a:rPr lang="en-US" dirty="0" smtClean="0"/>
              <a:t>))</a:t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i="1" dirty="0" smtClean="0"/>
              <a:t>A</a:t>
            </a:r>
            <a:r>
              <a:rPr lang="en-US" dirty="0" smtClean="0"/>
              <a:t> Bitcoin address and </a:t>
            </a:r>
            <a:r>
              <a:rPr lang="en-US" i="1" dirty="0" smtClean="0"/>
              <a:t>K</a:t>
            </a:r>
            <a:r>
              <a:rPr lang="en-US" dirty="0" smtClean="0"/>
              <a:t> public key</a:t>
            </a:r>
          </a:p>
          <a:p>
            <a:pPr lvl="2"/>
            <a:r>
              <a:rPr lang="en-US" dirty="0" smtClean="0"/>
              <a:t>Results in a 160 bit (20 Byte) number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Note: </a:t>
            </a:r>
            <a:r>
              <a:rPr lang="en-US" dirty="0" smtClean="0"/>
              <a:t>A public key </a:t>
            </a:r>
            <a:r>
              <a:rPr lang="en-US" b="1" dirty="0" smtClean="0">
                <a:solidFill>
                  <a:schemeClr val="accent2"/>
                </a:solidFill>
              </a:rPr>
              <a:t>IS NOT</a:t>
            </a:r>
            <a:r>
              <a:rPr lang="en-US" dirty="0" smtClean="0"/>
              <a:t> the same as a Bitcoin address, </a:t>
            </a:r>
            <a:br>
              <a:rPr lang="en-US" dirty="0" smtClean="0"/>
            </a:br>
            <a:r>
              <a:rPr lang="en-US" dirty="0" smtClean="0"/>
              <a:t>but this is derived from a key with a one-way hash function!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 Addresses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Address </a:t>
            </a:r>
            <a:r>
              <a:rPr lang="en-US" dirty="0" smtClean="0">
                <a:solidFill>
                  <a:schemeClr val="accent2"/>
                </a:solidFill>
              </a:rPr>
              <a:t>representations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Base58 encoding </a:t>
            </a:r>
            <a:r>
              <a:rPr lang="en-US" dirty="0" smtClean="0"/>
              <a:t>(subset of Base64)</a:t>
            </a: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Text-based binary-encoding format</a:t>
            </a:r>
            <a:r>
              <a:rPr lang="en-US" dirty="0" smtClean="0"/>
              <a:t>, using upper- and lowercase letters, but omitting “0” and “O”, “l” and “I”, and “\”, “/”, and “+”</a:t>
            </a:r>
          </a:p>
          <a:p>
            <a:pPr lvl="2"/>
            <a:r>
              <a:rPr lang="en-US" dirty="0" smtClean="0"/>
              <a:t>Balancing compact representation, readability, and error detection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Base58Check encoding </a:t>
            </a:r>
          </a:p>
          <a:p>
            <a:pPr lvl="2"/>
            <a:r>
              <a:rPr lang="en-US" dirty="0" smtClean="0"/>
              <a:t>Adds 4 Byte checksum (error-checking over encoded data) to the add</a:t>
            </a:r>
          </a:p>
          <a:p>
            <a:pPr lvl="3"/>
            <a:r>
              <a:rPr lang="en-US" dirty="0" smtClean="0"/>
              <a:t>Used for BTC, prevents transcription and typing errors</a:t>
            </a:r>
          </a:p>
          <a:p>
            <a:pPr lvl="2"/>
            <a:r>
              <a:rPr lang="en-US" dirty="0" smtClean="0"/>
              <a:t>Example:</a:t>
            </a:r>
          </a:p>
          <a:p>
            <a:pPr lvl="3"/>
            <a:r>
              <a:rPr lang="en-US" dirty="0" smtClean="0"/>
              <a:t>Add a </a:t>
            </a:r>
            <a:r>
              <a:rPr lang="en-US" i="1" dirty="0" smtClean="0"/>
              <a:t>prefix</a:t>
            </a:r>
            <a:r>
              <a:rPr lang="en-US" dirty="0" smtClean="0"/>
              <a:t> to </a:t>
            </a:r>
            <a:r>
              <a:rPr lang="en-US" i="1" dirty="0" smtClean="0"/>
              <a:t>data</a:t>
            </a:r>
            <a:r>
              <a:rPr lang="en-US" dirty="0" smtClean="0"/>
              <a:t> (version byte), 0x00</a:t>
            </a:r>
            <a:r>
              <a:rPr lang="en-US" baseline="-25000" dirty="0" smtClean="0"/>
              <a:t>h</a:t>
            </a:r>
            <a:r>
              <a:rPr lang="en-US" dirty="0" smtClean="0"/>
              <a:t> in the Bitcoin address case 0x80</a:t>
            </a:r>
            <a:r>
              <a:rPr lang="en-US" baseline="-25000" dirty="0" smtClean="0"/>
              <a:t>h</a:t>
            </a:r>
            <a:r>
              <a:rPr lang="en-US" dirty="0" smtClean="0"/>
              <a:t> in case of a private key to be encoded</a:t>
            </a:r>
          </a:p>
          <a:p>
            <a:pPr lvl="3"/>
            <a:r>
              <a:rPr lang="en-US" dirty="0" smtClean="0"/>
              <a:t>Compute double SHA checksum (</a:t>
            </a:r>
            <a:r>
              <a:rPr lang="en-US" i="1" dirty="0" smtClean="0"/>
              <a:t>CS</a:t>
            </a:r>
            <a:r>
              <a:rPr lang="en-US" dirty="0" smtClean="0"/>
              <a:t>): </a:t>
            </a:r>
            <a:br>
              <a:rPr lang="en-US" dirty="0" smtClean="0"/>
            </a:br>
            <a:r>
              <a:rPr lang="en-US" i="1" dirty="0" smtClean="0"/>
              <a:t>CS</a:t>
            </a:r>
            <a:r>
              <a:rPr lang="en-US" dirty="0" smtClean="0"/>
              <a:t> = SHA256(SHA256(</a:t>
            </a:r>
            <a:r>
              <a:rPr lang="en-US" i="1" dirty="0" err="1" smtClean="0"/>
              <a:t>prefix+data</a:t>
            </a:r>
            <a:r>
              <a:rPr lang="en-US" dirty="0" smtClean="0"/>
              <a:t>)), with “+” concatenation, </a:t>
            </a:r>
            <a:br>
              <a:rPr lang="en-US" dirty="0" smtClean="0"/>
            </a:br>
            <a:r>
              <a:rPr lang="en-US" dirty="0" smtClean="0"/>
              <a:t>and use of 4 first bytes of this 32 Byte hash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Problem</a:t>
            </a:r>
            <a:r>
              <a:rPr lang="en-US" dirty="0" smtClean="0"/>
              <a:t>: BCs typically show limited storage capacity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Solution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Digital representation of a file (“hash reference” != “PoW result”) is stored on-chain and the file itself is stored off-chain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Practice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Peer-to-peer network stores and shares hypermedia (</a:t>
            </a:r>
            <a:r>
              <a:rPr lang="en-US" i="1" dirty="0" smtClean="0"/>
              <a:t>e.g.</a:t>
            </a:r>
            <a:r>
              <a:rPr lang="en-US" dirty="0" smtClean="0"/>
              <a:t>, </a:t>
            </a:r>
            <a:r>
              <a:rPr lang="en-US" dirty="0"/>
              <a:t>graphics, audio, video, plain </a:t>
            </a:r>
            <a:r>
              <a:rPr lang="en-US" dirty="0" smtClean="0"/>
              <a:t>text) in a distributed file system</a:t>
            </a:r>
          </a:p>
          <a:p>
            <a:pPr lvl="1"/>
            <a:endParaRPr lang="en-US" dirty="0" smtClean="0"/>
          </a:p>
          <a:p>
            <a:pPr marL="371475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Off-chain Signaling of Addresses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57350" y="5116924"/>
            <a:ext cx="3230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ea typeface="MS PGothic" panose="020B0600070205080204" pitchFamily="34" charset="-128"/>
              </a:rPr>
              <a:t>IPFS: Inter-Planetary </a:t>
            </a:r>
            <a:r>
              <a:rPr lang="en-US" sz="1600" dirty="0">
                <a:solidFill>
                  <a:srgbClr val="000000"/>
                </a:solidFill>
                <a:ea typeface="MS PGothic" panose="020B0600070205080204" pitchFamily="34" charset="-128"/>
              </a:rPr>
              <a:t>File </a:t>
            </a:r>
            <a:r>
              <a:rPr lang="en-US" sz="1600" dirty="0" smtClean="0">
                <a:solidFill>
                  <a:srgbClr val="000000"/>
                </a:solidFill>
                <a:ea typeface="MS PGothic" panose="020B0600070205080204" pitchFamily="34" charset="-128"/>
              </a:rPr>
              <a:t>System</a:t>
            </a:r>
          </a:p>
          <a:p>
            <a:r>
              <a:rPr lang="en-US" sz="1600" dirty="0" smtClean="0">
                <a:solidFill>
                  <a:srgbClr val="000000"/>
                </a:solidFill>
                <a:ea typeface="MS PGothic" panose="020B0600070205080204" pitchFamily="34" charset="-128"/>
              </a:rPr>
              <a:t>https://ipfs.io/</a:t>
            </a:r>
            <a:endParaRPr lang="en-US" sz="1600" dirty="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3795" y="4530583"/>
            <a:ext cx="5105499" cy="17883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5384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uiExpand="1" build="p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Container for private keys</a:t>
            </a:r>
          </a:p>
          <a:p>
            <a:pPr lvl="1">
              <a:lnSpc>
                <a:spcPts val="3000"/>
              </a:lnSpc>
            </a:pPr>
            <a:r>
              <a:rPr lang="en-US" dirty="0" smtClean="0"/>
              <a:t>Structured files, databases</a:t>
            </a:r>
          </a:p>
          <a:p>
            <a:pPr lvl="1">
              <a:lnSpc>
                <a:spcPts val="3000"/>
              </a:lnSpc>
            </a:pPr>
            <a:r>
              <a:rPr lang="en-US" dirty="0" smtClean="0"/>
              <a:t>Wallets contain keys (as </a:t>
            </a:r>
            <a:r>
              <a:rPr lang="en-US" dirty="0" err="1" smtClean="0"/>
              <a:t>keychains</a:t>
            </a:r>
            <a:r>
              <a:rPr lang="en-US" dirty="0" smtClean="0"/>
              <a:t> of private/public </a:t>
            </a:r>
            <a:r>
              <a:rPr lang="en-US" dirty="0" err="1" smtClean="0"/>
              <a:t>keypairs</a:t>
            </a:r>
            <a:r>
              <a:rPr lang="en-US" dirty="0" smtClean="0"/>
              <a:t>) not coins (which are stored on the BC as </a:t>
            </a:r>
            <a:r>
              <a:rPr lang="en-US" dirty="0" err="1" smtClean="0"/>
              <a:t>tx</a:t>
            </a:r>
            <a:r>
              <a:rPr lang="en-US" dirty="0" smtClean="0"/>
              <a:t> outputs), thus, keys prove the ownership of a coin!</a:t>
            </a:r>
          </a:p>
          <a:p>
            <a:r>
              <a:rPr lang="en-US" dirty="0" smtClean="0"/>
              <a:t>Wallet </a:t>
            </a:r>
            <a:r>
              <a:rPr lang="en-US" dirty="0" smtClean="0">
                <a:solidFill>
                  <a:schemeClr val="accent2"/>
                </a:solidFill>
              </a:rPr>
              <a:t>types</a:t>
            </a:r>
          </a:p>
          <a:p>
            <a:pPr lvl="1">
              <a:lnSpc>
                <a:spcPts val="3000"/>
              </a:lnSpc>
            </a:pPr>
            <a:r>
              <a:rPr lang="en-US" dirty="0" smtClean="0"/>
              <a:t>Non-deterministic (random): just a collection (hard to maintain)</a:t>
            </a:r>
          </a:p>
          <a:p>
            <a:pPr lvl="1">
              <a:lnSpc>
                <a:spcPts val="3000"/>
              </a:lnSpc>
            </a:pPr>
            <a:r>
              <a:rPr lang="en-US" dirty="0" smtClean="0"/>
              <a:t>Deterministic (seeded): keys derived from a common seed (random </a:t>
            </a:r>
            <a:r>
              <a:rPr lang="en-US" dirty="0" err="1" smtClean="0"/>
              <a:t>number+index</a:t>
            </a:r>
            <a:r>
              <a:rPr lang="en-US" dirty="0" smtClean="0"/>
              <a:t>) via hash-functions</a:t>
            </a:r>
          </a:p>
          <a:p>
            <a:pPr lvl="2"/>
            <a:r>
              <a:rPr lang="en-US" dirty="0" smtClean="0"/>
              <a:t>Hierarchical deterministic (HD) – BIP0032/BIP0044 standard – with keys in a tree structure: parent </a:t>
            </a:r>
            <a:r>
              <a:rPr lang="en-US" dirty="0" smtClean="0">
                <a:sym typeface="Wingdings"/>
              </a:rPr>
              <a:t> </a:t>
            </a:r>
            <a:r>
              <a:rPr lang="en-US" dirty="0" smtClean="0"/>
              <a:t>children </a:t>
            </a:r>
            <a:r>
              <a:rPr lang="en-US" dirty="0" smtClean="0">
                <a:sym typeface="Wingdings"/>
              </a:rPr>
              <a:t> </a:t>
            </a:r>
            <a:r>
              <a:rPr lang="en-US" dirty="0" smtClean="0"/>
              <a:t>grandchildren</a:t>
            </a:r>
          </a:p>
          <a:p>
            <a:pPr lvl="2"/>
            <a:r>
              <a:rPr lang="en-US" dirty="0" smtClean="0"/>
              <a:t>Structure organizes inputs, branches with categories (</a:t>
            </a:r>
            <a:r>
              <a:rPr lang="en-US" i="1" dirty="0" smtClean="0"/>
              <a:t>e.g.</a:t>
            </a:r>
            <a:r>
              <a:rPr lang="en-US" dirty="0" smtClean="0"/>
              <a:t>, departments)</a:t>
            </a:r>
          </a:p>
          <a:p>
            <a:pPr lvl="1">
              <a:lnSpc>
                <a:spcPts val="3000"/>
              </a:lnSpc>
            </a:pPr>
            <a:r>
              <a:rPr lang="en-US" dirty="0" smtClean="0"/>
              <a:t>Paper: character strings, 2D codes, BIP0038 encrypted print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Contracts (1)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2"/>
                </a:solidFill>
              </a:rPr>
              <a:t>Smart Contract (SC) resides inside transactions</a:t>
            </a:r>
          </a:p>
          <a:p>
            <a:pPr lvl="1"/>
            <a:r>
              <a:rPr lang="en-US" dirty="0" smtClean="0"/>
              <a:t>Executed and validated on every node</a:t>
            </a:r>
          </a:p>
          <a:p>
            <a:pPr lvl="1"/>
            <a:r>
              <a:rPr lang="en-US" dirty="0" smtClean="0"/>
              <a:t>In Bitcoin (a blockchain-based cryptocurrency), SCs specify how to withdraw, escrow, refund, or transfer BTC from A to B</a:t>
            </a:r>
          </a:p>
          <a:p>
            <a:r>
              <a:rPr lang="en-US" dirty="0" smtClean="0"/>
              <a:t>Smart contracts first mentioned in 1994/96</a:t>
            </a:r>
          </a:p>
          <a:p>
            <a:pPr lvl="4">
              <a:buNone/>
            </a:pPr>
            <a:endParaRPr lang="en-US" dirty="0" smtClean="0"/>
          </a:p>
          <a:p>
            <a:pPr lvl="3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Smart contracts alone are not “smart”</a:t>
            </a:r>
          </a:p>
          <a:p>
            <a:pPr lvl="1"/>
            <a:r>
              <a:rPr lang="en-US" dirty="0" smtClean="0"/>
              <a:t>They need an infrastructure</a:t>
            </a:r>
          </a:p>
          <a:p>
            <a:pPr lvl="1"/>
            <a:r>
              <a:rPr lang="en-US" dirty="0" smtClean="0"/>
              <a:t>A blockchain is the ideal infrastructure</a:t>
            </a:r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18337" y="3461747"/>
            <a:ext cx="9600252" cy="1815882"/>
            <a:chOff x="118337" y="3461747"/>
            <a:chExt cx="9600252" cy="1815882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118337" y="3461747"/>
              <a:ext cx="9600252" cy="1815882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dist"/>
              <a:r>
                <a:rPr lang="en-US" altLang="de-DE" sz="1600" b="0" dirty="0"/>
                <a:t>A smart contract is a </a:t>
              </a:r>
              <a:r>
                <a:rPr lang="en-US" altLang="de-DE" sz="1600" dirty="0">
                  <a:solidFill>
                    <a:schemeClr val="accent2"/>
                  </a:solidFill>
                </a:rPr>
                <a:t>computerized transaction protocol</a:t>
              </a:r>
              <a:r>
                <a:rPr lang="en-US" altLang="de-DE" sz="1600" b="0" dirty="0"/>
                <a:t> that </a:t>
              </a:r>
              <a:r>
                <a:rPr lang="en-US" altLang="de-DE" sz="1600" dirty="0"/>
                <a:t>executes</a:t>
              </a:r>
              <a:r>
                <a:rPr lang="en-US" altLang="de-DE" sz="1600" b="0" dirty="0"/>
                <a:t> the terms of a contract. The general objectives of [a] smart contract[’s] design are to satisfy common contractual conditions (such as payment terms, liens, confidentiality, and even enforcement), minimize exceptions both malicious and accidental, and </a:t>
              </a:r>
              <a:r>
                <a:rPr lang="en-US" altLang="de-DE" sz="1600" dirty="0">
                  <a:solidFill>
                    <a:schemeClr val="accent2"/>
                  </a:solidFill>
                </a:rPr>
                <a:t>minimize the need for trusted intermediaries</a:t>
              </a:r>
              <a:r>
                <a:rPr lang="en-US" altLang="de-DE" sz="1600" b="0" dirty="0"/>
                <a:t>. Related economic goals include </a:t>
              </a:r>
              <a:r>
                <a:rPr lang="en-US" altLang="de-DE" sz="1600" dirty="0"/>
                <a:t>lowering fraud loss, arbitrations and enforcement costs, and other transaction </a:t>
              </a:r>
              <a:r>
                <a:rPr lang="en-US" altLang="de-DE" sz="1600" dirty="0" smtClean="0"/>
                <a:t>costs</a:t>
              </a:r>
              <a:r>
                <a:rPr lang="de-DE" altLang="de-DE" sz="1600" b="0" dirty="0" smtClean="0"/>
                <a:t>. [N. Szabo]                                                                .</a:t>
              </a:r>
            </a:p>
            <a:p>
              <a:pPr algn="dist"/>
              <a:endParaRPr lang="de-CH" altLang="de-DE" sz="1600" b="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7313" y="4803491"/>
              <a:ext cx="84513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http://www.fon.hum.uva.nl/rob/Courses/InformationInSpeech/CDROM/Literature/LOTwinterschool2006/szabo.best.vwh.net/smart.contracts.html</a:t>
              </a:r>
            </a:p>
            <a:p>
              <a:r>
                <a:rPr lang="en-US" sz="1000" dirty="0" smtClean="0"/>
                <a:t>http://www.fon.hum.uva.nl/rob/Courses/InformationInSpeech/CDROM/Literature/LOTwinterschool2006/szabo.best.vwh.net/smart_contracts_2.html</a:t>
              </a:r>
              <a:endParaRPr lang="en-US" sz="1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Contracts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dirty="0" smtClean="0"/>
              <a:t>SCs can be </a:t>
            </a:r>
            <a:r>
              <a:rPr lang="en-US" dirty="0" smtClean="0">
                <a:solidFill>
                  <a:schemeClr val="accent2"/>
                </a:solidFill>
              </a:rPr>
              <a:t>exchanged</a:t>
            </a:r>
            <a:r>
              <a:rPr lang="en-US" dirty="0" smtClean="0"/>
              <a:t> (not only transactions)</a:t>
            </a:r>
          </a:p>
          <a:p>
            <a:pPr lvl="1"/>
            <a:r>
              <a:rPr lang="en-US" dirty="0" smtClean="0"/>
              <a:t>This is the code or program to be executed</a:t>
            </a:r>
          </a:p>
          <a:p>
            <a:pPr lvl="2"/>
            <a:r>
              <a:rPr lang="en-US" dirty="0" smtClean="0"/>
              <a:t>“Programs and APIs” on the BC</a:t>
            </a:r>
          </a:p>
          <a:p>
            <a:pPr lvl="1"/>
            <a:r>
              <a:rPr lang="en-US" dirty="0" smtClean="0"/>
              <a:t>Thus, SC are programs that encode conditions and outcomes</a:t>
            </a:r>
          </a:p>
          <a:p>
            <a:pPr lvl="4"/>
            <a:endParaRPr lang="en-US" dirty="0" smtClean="0"/>
          </a:p>
          <a:p>
            <a:r>
              <a:rPr lang="en-US" i="1" dirty="0" smtClean="0"/>
              <a:t>E.g.</a:t>
            </a:r>
            <a:r>
              <a:rPr lang="en-US" dirty="0" smtClean="0"/>
              <a:t>, SCs can define </a:t>
            </a:r>
            <a:r>
              <a:rPr lang="en-US" dirty="0" smtClean="0">
                <a:solidFill>
                  <a:schemeClr val="accent2"/>
                </a:solidFill>
              </a:rPr>
              <a:t>secure escrow services</a:t>
            </a:r>
          </a:p>
          <a:p>
            <a:pPr lvl="1"/>
            <a:r>
              <a:rPr lang="en-US" dirty="0" smtClean="0"/>
              <a:t>Ready to use program working on pre-determined conditions between any two users (</a:t>
            </a:r>
            <a:r>
              <a:rPr lang="en-US" i="1" dirty="0" smtClean="0"/>
              <a:t>e.g.</a:t>
            </a:r>
            <a:r>
              <a:rPr lang="en-US" dirty="0" smtClean="0"/>
              <a:t>, a provider and a customer)</a:t>
            </a:r>
          </a:p>
          <a:p>
            <a:pPr lvl="1"/>
            <a:r>
              <a:rPr lang="en-US" dirty="0" smtClean="0"/>
              <a:t>“Real-time” operations</a:t>
            </a:r>
          </a:p>
          <a:p>
            <a:pPr lvl="1"/>
            <a:r>
              <a:rPr lang="en-US" dirty="0" smtClean="0"/>
              <a:t>Near zero marginal cost</a:t>
            </a:r>
          </a:p>
          <a:p>
            <a:pPr lvl="4"/>
            <a:endParaRPr lang="en-US" dirty="0" smtClean="0"/>
          </a:p>
          <a:p>
            <a:r>
              <a:rPr lang="en-US" dirty="0" smtClean="0"/>
              <a:t>Note: </a:t>
            </a:r>
            <a:r>
              <a:rPr lang="en-US" dirty="0" smtClean="0">
                <a:solidFill>
                  <a:schemeClr val="accent2"/>
                </a:solidFill>
              </a:rPr>
              <a:t>Smart Contracts are neither “smart” nor “legal”!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Blockchain‘s Immutability Exploited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39" y="1153087"/>
            <a:ext cx="9213564" cy="1507762"/>
          </a:xfrm>
        </p:spPr>
        <p:txBody>
          <a:bodyPr/>
          <a:lstStyle/>
          <a:p>
            <a:r>
              <a:rPr lang="de-CH" dirty="0" smtClean="0">
                <a:solidFill>
                  <a:schemeClr val="accent2"/>
                </a:solidFill>
              </a:rPr>
              <a:t>Time stamping </a:t>
            </a:r>
            <a:r>
              <a:rPr lang="de-CH" dirty="0" smtClean="0"/>
              <a:t>proves existence, integrity, and creation/exchange of digital assets</a:t>
            </a:r>
          </a:p>
          <a:p>
            <a:pPr lvl="1"/>
            <a:r>
              <a:rPr lang="de-CH" dirty="0" smtClean="0"/>
              <a:t>Keeping track of the </a:t>
            </a:r>
            <a:r>
              <a:rPr lang="de-CH" dirty="0" smtClean="0">
                <a:solidFill>
                  <a:schemeClr val="accent2"/>
                </a:solidFill>
              </a:rPr>
              <a:t>creation</a:t>
            </a:r>
            <a:r>
              <a:rPr lang="de-CH" dirty="0" smtClean="0"/>
              <a:t> and </a:t>
            </a:r>
            <a:r>
              <a:rPr lang="de-CH" dirty="0" smtClean="0">
                <a:solidFill>
                  <a:schemeClr val="accent2"/>
                </a:solidFill>
              </a:rPr>
              <a:t>modification</a:t>
            </a:r>
            <a:r>
              <a:rPr lang="de-CH" dirty="0" smtClean="0"/>
              <a:t> time</a:t>
            </a:r>
          </a:p>
          <a:p>
            <a:pPr lvl="1"/>
            <a:r>
              <a:rPr lang="de-CH" dirty="0" smtClean="0"/>
              <a:t>Can be based on off-chain solutions</a:t>
            </a:r>
          </a:p>
          <a:p>
            <a:r>
              <a:rPr lang="de-CH" dirty="0" smtClean="0"/>
              <a:t>Example</a:t>
            </a:r>
          </a:p>
          <a:p>
            <a:pPr lvl="1"/>
            <a:r>
              <a:rPr lang="de-CH" dirty="0"/>
              <a:t>Vendor want to buy Bananas from the Supplier.</a:t>
            </a:r>
          </a:p>
          <a:p>
            <a:pPr lvl="1"/>
            <a:r>
              <a:rPr lang="de-CH" dirty="0"/>
              <a:t>Supplier need to ensure the quality of Bananas</a:t>
            </a:r>
          </a:p>
        </p:txBody>
      </p:sp>
      <p:pic>
        <p:nvPicPr>
          <p:cNvPr id="2057" name="Picture 205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9352" y="3853762"/>
            <a:ext cx="5070998" cy="1866845"/>
          </a:xfrm>
          <a:prstGeom prst="rect">
            <a:avLst/>
          </a:prstGeom>
        </p:spPr>
      </p:pic>
      <p:sp>
        <p:nvSpPr>
          <p:cNvPr id="2059" name="Rectangle 2058"/>
          <p:cNvSpPr/>
          <p:nvPr/>
        </p:nvSpPr>
        <p:spPr bwMode="auto">
          <a:xfrm>
            <a:off x="381000" y="2529840"/>
            <a:ext cx="9202737" cy="33199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5743020" y="3952481"/>
            <a:ext cx="1082348" cy="22993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CH" sz="894" b="1" i="1" dirty="0"/>
              <a:t>1jSjp7hS4jsUn</a:t>
            </a:r>
            <a:r>
              <a:rPr lang="de-CH" sz="894" i="1" dirty="0"/>
              <a:t>...</a:t>
            </a:r>
          </a:p>
        </p:txBody>
      </p:sp>
      <p:pic>
        <p:nvPicPr>
          <p:cNvPr id="126" name="Picture 2" descr="Image result for ipfs swar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435" y="3874327"/>
            <a:ext cx="390565" cy="3905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12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739" y="4066841"/>
            <a:ext cx="292113" cy="50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4" name="Group 127"/>
          <p:cNvGrpSpPr/>
          <p:nvPr/>
        </p:nvGrpSpPr>
        <p:grpSpPr>
          <a:xfrm>
            <a:off x="732109" y="4004416"/>
            <a:ext cx="647467" cy="647467"/>
            <a:chOff x="9182400" y="3383057"/>
            <a:chExt cx="796882" cy="796882"/>
          </a:xfrm>
        </p:grpSpPr>
        <p:grpSp>
          <p:nvGrpSpPr>
            <p:cNvPr id="5" name="Group 128"/>
            <p:cNvGrpSpPr/>
            <p:nvPr/>
          </p:nvGrpSpPr>
          <p:grpSpPr>
            <a:xfrm>
              <a:off x="9182400" y="3383057"/>
              <a:ext cx="796882" cy="796882"/>
              <a:chOff x="8096148" y="4998701"/>
              <a:chExt cx="796882" cy="796882"/>
            </a:xfrm>
          </p:grpSpPr>
          <p:pic>
            <p:nvPicPr>
              <p:cNvPr id="131" name="Picture 2" descr="Resultado de imagem para file icon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96148" y="4998701"/>
                <a:ext cx="796882" cy="7968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2" name="TextBox 131"/>
              <p:cNvSpPr txBox="1"/>
              <p:nvPr/>
            </p:nvSpPr>
            <p:spPr>
              <a:xfrm>
                <a:off x="8268344" y="5304193"/>
                <a:ext cx="227361" cy="298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CH" sz="975" i="1" dirty="0"/>
              </a:p>
            </p:txBody>
          </p:sp>
        </p:grpSp>
        <p:pic>
          <p:nvPicPr>
            <p:cNvPr id="130" name="Picture 2" descr="Resultado de imagem para banana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373834" y="3620040"/>
              <a:ext cx="414014" cy="41401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3" name="TextBox 132"/>
          <p:cNvSpPr txBox="1"/>
          <p:nvPr/>
        </p:nvSpPr>
        <p:spPr>
          <a:xfrm>
            <a:off x="613253" y="4758114"/>
            <a:ext cx="885179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75" i="1" dirty="0"/>
              <a:t>Shipment of </a:t>
            </a:r>
          </a:p>
          <a:p>
            <a:pPr algn="ctr"/>
            <a:r>
              <a:rPr lang="de-CH" sz="975" i="1" dirty="0"/>
              <a:t>Bananas</a:t>
            </a:r>
          </a:p>
        </p:txBody>
      </p:sp>
      <p:grpSp>
        <p:nvGrpSpPr>
          <p:cNvPr id="6" name="Group 133"/>
          <p:cNvGrpSpPr/>
          <p:nvPr/>
        </p:nvGrpSpPr>
        <p:grpSpPr>
          <a:xfrm>
            <a:off x="849585" y="4071582"/>
            <a:ext cx="430666" cy="548867"/>
            <a:chOff x="1061757" y="4024379"/>
            <a:chExt cx="530051" cy="675528"/>
          </a:xfrm>
        </p:grpSpPr>
        <p:pic>
          <p:nvPicPr>
            <p:cNvPr id="135" name="Picture 2" descr="Resultado de imagem para banana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08607" y="4024379"/>
              <a:ext cx="414014" cy="41401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6" name="Picture 2" descr="Resultado de imagem para banana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61757" y="4285893"/>
              <a:ext cx="414014" cy="41401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7" name="Picture 2" descr="Resultado de imagem para banana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60450" flipH="1">
              <a:off x="1177794" y="4077977"/>
              <a:ext cx="414014" cy="41401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8" name="Picture 18" descr="Resultado de imagem para date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457" y="4084923"/>
            <a:ext cx="462629" cy="4864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Plus 138"/>
          <p:cNvSpPr/>
          <p:nvPr/>
        </p:nvSpPr>
        <p:spPr bwMode="auto">
          <a:xfrm>
            <a:off x="1341796" y="4216943"/>
            <a:ext cx="195264" cy="215808"/>
          </a:xfrm>
          <a:prstGeom prst="mathPlus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1409072" y="4833133"/>
            <a:ext cx="801823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75" i="1" dirty="0"/>
              <a:t>Timestamp</a:t>
            </a:r>
          </a:p>
        </p:txBody>
      </p:sp>
      <p:sp>
        <p:nvSpPr>
          <p:cNvPr id="141" name="Rectangle 140"/>
          <p:cNvSpPr/>
          <p:nvPr/>
        </p:nvSpPr>
        <p:spPr bwMode="auto">
          <a:xfrm>
            <a:off x="710855" y="3942107"/>
            <a:ext cx="2272393" cy="76932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42" name="Freeform 141"/>
          <p:cNvSpPr/>
          <p:nvPr/>
        </p:nvSpPr>
        <p:spPr bwMode="auto">
          <a:xfrm>
            <a:off x="3082076" y="4197432"/>
            <a:ext cx="646462" cy="265531"/>
          </a:xfrm>
          <a:custGeom>
            <a:avLst/>
            <a:gdLst>
              <a:gd name="connsiteX0" fmla="*/ 0 w 795646"/>
              <a:gd name="connsiteY0" fmla="*/ 160542 h 326807"/>
              <a:gd name="connsiteX1" fmla="*/ 231568 w 795646"/>
              <a:gd name="connsiteY1" fmla="*/ 12101 h 326807"/>
              <a:gd name="connsiteX2" fmla="*/ 314696 w 795646"/>
              <a:gd name="connsiteY2" fmla="*/ 326797 h 326807"/>
              <a:gd name="connsiteX3" fmla="*/ 522514 w 795646"/>
              <a:gd name="connsiteY3" fmla="*/ 225 h 326807"/>
              <a:gd name="connsiteX4" fmla="*/ 605641 w 795646"/>
              <a:gd name="connsiteY4" fmla="*/ 273358 h 326807"/>
              <a:gd name="connsiteX5" fmla="*/ 795646 w 795646"/>
              <a:gd name="connsiteY5" fmla="*/ 142729 h 3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646" h="326807">
                <a:moveTo>
                  <a:pt x="0" y="160542"/>
                </a:moveTo>
                <a:cubicBezTo>
                  <a:pt x="89559" y="72467"/>
                  <a:pt x="179119" y="-15608"/>
                  <a:pt x="231568" y="12101"/>
                </a:cubicBezTo>
                <a:cubicBezTo>
                  <a:pt x="284017" y="39810"/>
                  <a:pt x="266205" y="328776"/>
                  <a:pt x="314696" y="326797"/>
                </a:cubicBezTo>
                <a:cubicBezTo>
                  <a:pt x="363187" y="324818"/>
                  <a:pt x="474023" y="9131"/>
                  <a:pt x="522514" y="225"/>
                </a:cubicBezTo>
                <a:cubicBezTo>
                  <a:pt x="571005" y="-8681"/>
                  <a:pt x="560119" y="249607"/>
                  <a:pt x="605641" y="273358"/>
                </a:cubicBezTo>
                <a:cubicBezTo>
                  <a:pt x="651163" y="297109"/>
                  <a:pt x="768927" y="162521"/>
                  <a:pt x="795646" y="142729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43" name="Freeform 142"/>
          <p:cNvSpPr/>
          <p:nvPr/>
        </p:nvSpPr>
        <p:spPr bwMode="auto">
          <a:xfrm>
            <a:off x="6805765" y="4215105"/>
            <a:ext cx="646462" cy="265531"/>
          </a:xfrm>
          <a:custGeom>
            <a:avLst/>
            <a:gdLst>
              <a:gd name="connsiteX0" fmla="*/ 0 w 795646"/>
              <a:gd name="connsiteY0" fmla="*/ 160542 h 326807"/>
              <a:gd name="connsiteX1" fmla="*/ 231568 w 795646"/>
              <a:gd name="connsiteY1" fmla="*/ 12101 h 326807"/>
              <a:gd name="connsiteX2" fmla="*/ 314696 w 795646"/>
              <a:gd name="connsiteY2" fmla="*/ 326797 h 326807"/>
              <a:gd name="connsiteX3" fmla="*/ 522514 w 795646"/>
              <a:gd name="connsiteY3" fmla="*/ 225 h 326807"/>
              <a:gd name="connsiteX4" fmla="*/ 605641 w 795646"/>
              <a:gd name="connsiteY4" fmla="*/ 273358 h 326807"/>
              <a:gd name="connsiteX5" fmla="*/ 795646 w 795646"/>
              <a:gd name="connsiteY5" fmla="*/ 142729 h 3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646" h="326807">
                <a:moveTo>
                  <a:pt x="0" y="160542"/>
                </a:moveTo>
                <a:cubicBezTo>
                  <a:pt x="89559" y="72467"/>
                  <a:pt x="179119" y="-15608"/>
                  <a:pt x="231568" y="12101"/>
                </a:cubicBezTo>
                <a:cubicBezTo>
                  <a:pt x="284017" y="39810"/>
                  <a:pt x="266205" y="328776"/>
                  <a:pt x="314696" y="326797"/>
                </a:cubicBezTo>
                <a:cubicBezTo>
                  <a:pt x="363187" y="324818"/>
                  <a:pt x="474023" y="9131"/>
                  <a:pt x="522514" y="225"/>
                </a:cubicBezTo>
                <a:cubicBezTo>
                  <a:pt x="571005" y="-8681"/>
                  <a:pt x="560119" y="249607"/>
                  <a:pt x="605641" y="273358"/>
                </a:cubicBezTo>
                <a:cubicBezTo>
                  <a:pt x="651163" y="297109"/>
                  <a:pt x="768927" y="162521"/>
                  <a:pt x="795646" y="142729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44" name="Rectangle 143"/>
          <p:cNvSpPr/>
          <p:nvPr/>
        </p:nvSpPr>
        <p:spPr bwMode="auto">
          <a:xfrm>
            <a:off x="5296330" y="3811449"/>
            <a:ext cx="1438464" cy="124674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5020039" y="5109400"/>
            <a:ext cx="198818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975" i="1" dirty="0"/>
              <a:t>A digital representation is created</a:t>
            </a:r>
          </a:p>
          <a:p>
            <a:pPr algn="ctr"/>
            <a:r>
              <a:rPr lang="de-CH" sz="975" i="1" dirty="0"/>
              <a:t>and the document is stored off-chain</a:t>
            </a:r>
          </a:p>
        </p:txBody>
      </p:sp>
      <p:sp>
        <p:nvSpPr>
          <p:cNvPr id="146" name="Rectangle 145"/>
          <p:cNvSpPr/>
          <p:nvPr/>
        </p:nvSpPr>
        <p:spPr bwMode="auto">
          <a:xfrm>
            <a:off x="7565128" y="3942107"/>
            <a:ext cx="1464415" cy="76932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032169" y="4738087"/>
            <a:ext cx="2568332" cy="5424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75" i="1" dirty="0"/>
              <a:t>The hash is stored on chain and can be</a:t>
            </a:r>
          </a:p>
          <a:p>
            <a:pPr algn="ctr"/>
            <a:r>
              <a:rPr lang="de-CH" sz="975" i="1" dirty="0"/>
              <a:t>publicly verified by those with access to the</a:t>
            </a:r>
          </a:p>
          <a:p>
            <a:pPr algn="ctr"/>
            <a:r>
              <a:rPr lang="de-CH" sz="975" b="1" i="1" dirty="0"/>
              <a:t>Banana Doc</a:t>
            </a:r>
          </a:p>
        </p:txBody>
      </p:sp>
      <p:pic>
        <p:nvPicPr>
          <p:cNvPr id="148" name="Picture 20" descr="Resultado de imagem para key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790" y="4073503"/>
            <a:ext cx="539789" cy="5397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Plus 148"/>
          <p:cNvSpPr/>
          <p:nvPr/>
        </p:nvSpPr>
        <p:spPr bwMode="auto">
          <a:xfrm>
            <a:off x="2119156" y="4214229"/>
            <a:ext cx="195264" cy="215808"/>
          </a:xfrm>
          <a:prstGeom prst="mathPlus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2199726" y="4786465"/>
            <a:ext cx="71686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75" i="1" dirty="0"/>
              <a:t>Digital </a:t>
            </a:r>
          </a:p>
          <a:p>
            <a:pPr algn="ctr"/>
            <a:r>
              <a:rPr lang="de-CH" sz="975" i="1" dirty="0"/>
              <a:t>Signature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7988632" y="4220488"/>
            <a:ext cx="1082348" cy="22993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CH" sz="894" b="1" i="1" dirty="0"/>
              <a:t>1jSjp7hS4jsUn</a:t>
            </a:r>
            <a:r>
              <a:rPr lang="de-CH" sz="894" i="1" dirty="0"/>
              <a:t>...</a:t>
            </a:r>
          </a:p>
        </p:txBody>
      </p:sp>
      <p:grpSp>
        <p:nvGrpSpPr>
          <p:cNvPr id="7" name="Group 151"/>
          <p:cNvGrpSpPr/>
          <p:nvPr/>
        </p:nvGrpSpPr>
        <p:grpSpPr>
          <a:xfrm>
            <a:off x="3827974" y="4078472"/>
            <a:ext cx="559624" cy="499356"/>
            <a:chOff x="8096148" y="4998701"/>
            <a:chExt cx="796882" cy="796882"/>
          </a:xfrm>
        </p:grpSpPr>
        <p:pic>
          <p:nvPicPr>
            <p:cNvPr id="153" name="Picture 2" descr="Resultado de imagem para file ic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6148" y="4998701"/>
              <a:ext cx="796882" cy="79688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4" name="TextBox 153"/>
            <p:cNvSpPr txBox="1"/>
            <p:nvPr/>
          </p:nvSpPr>
          <p:spPr>
            <a:xfrm>
              <a:off x="8130166" y="5242430"/>
              <a:ext cx="728612" cy="506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CH" sz="731" i="1" dirty="0"/>
                <a:t>Banana</a:t>
              </a:r>
            </a:p>
            <a:p>
              <a:pPr algn="ctr"/>
              <a:r>
                <a:rPr lang="de-CH" sz="731" i="1" dirty="0"/>
                <a:t>Doc</a:t>
              </a:r>
            </a:p>
          </p:txBody>
        </p:sp>
      </p:grpSp>
      <p:sp>
        <p:nvSpPr>
          <p:cNvPr id="155" name="Rectangle 154"/>
          <p:cNvSpPr/>
          <p:nvPr/>
        </p:nvSpPr>
        <p:spPr bwMode="auto">
          <a:xfrm>
            <a:off x="3814270" y="3945133"/>
            <a:ext cx="588023" cy="76932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56" name="Freeform 155"/>
          <p:cNvSpPr/>
          <p:nvPr/>
        </p:nvSpPr>
        <p:spPr bwMode="auto">
          <a:xfrm>
            <a:off x="4523080" y="4195384"/>
            <a:ext cx="646462" cy="265531"/>
          </a:xfrm>
          <a:custGeom>
            <a:avLst/>
            <a:gdLst>
              <a:gd name="connsiteX0" fmla="*/ 0 w 795646"/>
              <a:gd name="connsiteY0" fmla="*/ 160542 h 326807"/>
              <a:gd name="connsiteX1" fmla="*/ 231568 w 795646"/>
              <a:gd name="connsiteY1" fmla="*/ 12101 h 326807"/>
              <a:gd name="connsiteX2" fmla="*/ 314696 w 795646"/>
              <a:gd name="connsiteY2" fmla="*/ 326797 h 326807"/>
              <a:gd name="connsiteX3" fmla="*/ 522514 w 795646"/>
              <a:gd name="connsiteY3" fmla="*/ 225 h 326807"/>
              <a:gd name="connsiteX4" fmla="*/ 605641 w 795646"/>
              <a:gd name="connsiteY4" fmla="*/ 273358 h 326807"/>
              <a:gd name="connsiteX5" fmla="*/ 795646 w 795646"/>
              <a:gd name="connsiteY5" fmla="*/ 142729 h 3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646" h="326807">
                <a:moveTo>
                  <a:pt x="0" y="160542"/>
                </a:moveTo>
                <a:cubicBezTo>
                  <a:pt x="89559" y="72467"/>
                  <a:pt x="179119" y="-15608"/>
                  <a:pt x="231568" y="12101"/>
                </a:cubicBezTo>
                <a:cubicBezTo>
                  <a:pt x="284017" y="39810"/>
                  <a:pt x="266205" y="328776"/>
                  <a:pt x="314696" y="326797"/>
                </a:cubicBezTo>
                <a:cubicBezTo>
                  <a:pt x="363187" y="324818"/>
                  <a:pt x="474023" y="9131"/>
                  <a:pt x="522514" y="225"/>
                </a:cubicBezTo>
                <a:cubicBezTo>
                  <a:pt x="571005" y="-8681"/>
                  <a:pt x="560119" y="249607"/>
                  <a:pt x="605641" y="273358"/>
                </a:cubicBezTo>
                <a:cubicBezTo>
                  <a:pt x="651163" y="297109"/>
                  <a:pt x="768927" y="162521"/>
                  <a:pt x="795646" y="142729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3140698" y="4757421"/>
            <a:ext cx="1934010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975" i="1" dirty="0"/>
              <a:t>Signed and timestamped document</a:t>
            </a:r>
          </a:p>
          <a:p>
            <a:pPr algn="ctr"/>
            <a:r>
              <a:rPr lang="de-CH" sz="975" i="1" dirty="0"/>
              <a:t>of the banana shipment</a:t>
            </a:r>
          </a:p>
        </p:txBody>
      </p:sp>
      <p:pic>
        <p:nvPicPr>
          <p:cNvPr id="158" name="Picture 22" descr="Resultado de imagem para sha256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099" y="4555643"/>
            <a:ext cx="484212" cy="4357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" name="TextBox 158"/>
          <p:cNvSpPr txBox="1"/>
          <p:nvPr/>
        </p:nvSpPr>
        <p:spPr>
          <a:xfrm>
            <a:off x="5631764" y="4317878"/>
            <a:ext cx="764740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975" i="1" dirty="0"/>
              <a:t>or</a:t>
            </a:r>
          </a:p>
        </p:txBody>
      </p:sp>
      <p:pic>
        <p:nvPicPr>
          <p:cNvPr id="160" name="Picture 24" descr="Resultado de imagem para email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207" y="4527010"/>
            <a:ext cx="440598" cy="4405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" name="Plus 160"/>
          <p:cNvSpPr/>
          <p:nvPr/>
        </p:nvSpPr>
        <p:spPr bwMode="auto">
          <a:xfrm>
            <a:off x="5920152" y="4686758"/>
            <a:ext cx="195264" cy="215808"/>
          </a:xfrm>
          <a:prstGeom prst="mathPlus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5049699" y="3288823"/>
            <a:ext cx="1988188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975" i="1" dirty="0"/>
              <a:t>Private between Supplier/Consumer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7325449" y="3473240"/>
            <a:ext cx="1988188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975" i="1" dirty="0"/>
              <a:t>Hash is publicly available and verifiable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598427" y="3473240"/>
            <a:ext cx="793807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75" i="1" dirty="0"/>
              <a:t>X Bananas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1400454" y="3473240"/>
            <a:ext cx="89319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75" i="1" dirty="0"/>
              <a:t>Dated </a:t>
            </a:r>
          </a:p>
          <a:p>
            <a:pPr algn="ctr"/>
            <a:r>
              <a:rPr lang="de-CH" sz="975" i="1" dirty="0"/>
              <a:t>DD.MM.YYY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259223" y="3473240"/>
            <a:ext cx="814647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75" i="1" dirty="0"/>
              <a:t>Ensured by</a:t>
            </a:r>
          </a:p>
          <a:p>
            <a:pPr algn="ctr"/>
            <a:r>
              <a:rPr lang="de-CH" sz="975" i="1" dirty="0"/>
              <a:t>Supplier 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3703586" y="3473240"/>
            <a:ext cx="808235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75" i="1" dirty="0"/>
              <a:t>Generated </a:t>
            </a:r>
          </a:p>
          <a:p>
            <a:pPr algn="ctr"/>
            <a:r>
              <a:rPr lang="de-CH" sz="975" i="1" dirty="0"/>
              <a:t>Document 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1662683" y="2828714"/>
            <a:ext cx="439544" cy="642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575" dirty="0"/>
              <a:t>1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3905042" y="2828720"/>
            <a:ext cx="439544" cy="642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575" dirty="0"/>
              <a:t>2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8122111" y="2828333"/>
            <a:ext cx="439544" cy="642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575" dirty="0"/>
              <a:t>4</a:t>
            </a:r>
          </a:p>
        </p:txBody>
      </p:sp>
      <p:sp>
        <p:nvSpPr>
          <p:cNvPr id="171" name="Rectangle 170"/>
          <p:cNvSpPr/>
          <p:nvPr/>
        </p:nvSpPr>
        <p:spPr bwMode="auto">
          <a:xfrm>
            <a:off x="505839" y="2776944"/>
            <a:ext cx="2634860" cy="2961262"/>
          </a:xfrm>
          <a:prstGeom prst="rect">
            <a:avLst/>
          </a:prstGeom>
          <a:solidFill>
            <a:schemeClr val="bg1"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72" name="Rectangle 171"/>
          <p:cNvSpPr/>
          <p:nvPr/>
        </p:nvSpPr>
        <p:spPr bwMode="auto">
          <a:xfrm>
            <a:off x="3144869" y="2828333"/>
            <a:ext cx="1910289" cy="2961262"/>
          </a:xfrm>
          <a:prstGeom prst="rect">
            <a:avLst/>
          </a:prstGeom>
          <a:solidFill>
            <a:schemeClr val="bg1"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1475555" y="6014275"/>
            <a:ext cx="781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/>
              <a:t>Supplier can use a blockchain-based time stamping solution to ensure the quality of his products</a:t>
            </a:r>
          </a:p>
        </p:txBody>
      </p:sp>
      <p:pic>
        <p:nvPicPr>
          <p:cNvPr id="2061" name="Picture 206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042160">
            <a:off x="647880" y="5728016"/>
            <a:ext cx="760753" cy="759272"/>
          </a:xfrm>
          <a:prstGeom prst="rect">
            <a:avLst/>
          </a:prstGeom>
        </p:spPr>
      </p:pic>
      <p:sp>
        <p:nvSpPr>
          <p:cNvPr id="200" name="TextBox 199"/>
          <p:cNvSpPr txBox="1"/>
          <p:nvPr/>
        </p:nvSpPr>
        <p:spPr>
          <a:xfrm>
            <a:off x="5811472" y="2672421"/>
            <a:ext cx="439544" cy="6424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575" dirty="0"/>
              <a:t>3</a:t>
            </a:r>
          </a:p>
        </p:txBody>
      </p:sp>
      <p:sp>
        <p:nvSpPr>
          <p:cNvPr id="173" name="Rectangle 172"/>
          <p:cNvSpPr/>
          <p:nvPr/>
        </p:nvSpPr>
        <p:spPr bwMode="auto">
          <a:xfrm>
            <a:off x="5067101" y="2776944"/>
            <a:ext cx="1962278" cy="2812803"/>
          </a:xfrm>
          <a:prstGeom prst="rect">
            <a:avLst/>
          </a:prstGeom>
          <a:solidFill>
            <a:schemeClr val="bg1"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742950"/>
            <a:endParaRPr lang="de-CH" sz="1950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075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33" grpId="0"/>
      <p:bldP spid="139" grpId="0" animBg="1"/>
      <p:bldP spid="140" grpId="0"/>
      <p:bldP spid="141" grpId="0" animBg="1"/>
      <p:bldP spid="142" grpId="0" animBg="1"/>
      <p:bldP spid="143" grpId="0" animBg="1"/>
      <p:bldP spid="144" grpId="0" animBg="1"/>
      <p:bldP spid="145" grpId="0"/>
      <p:bldP spid="146" grpId="0" animBg="1"/>
      <p:bldP spid="147" grpId="0"/>
      <p:bldP spid="149" grpId="0" animBg="1"/>
      <p:bldP spid="150" grpId="0"/>
      <p:bldP spid="151" grpId="0"/>
      <p:bldP spid="155" grpId="0" animBg="1"/>
      <p:bldP spid="156" grpId="0" animBg="1"/>
      <p:bldP spid="157" grpId="0"/>
      <p:bldP spid="159" grpId="0"/>
      <p:bldP spid="161" grpId="0" animBg="1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 animBg="1"/>
      <p:bldP spid="172" grpId="0" animBg="1"/>
      <p:bldP spid="200" grpId="0"/>
      <p:bldP spid="17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dirty="0" smtClean="0"/>
              <a:t>4. Consensus Mechanisms</a:t>
            </a:r>
            <a:endParaRPr lang="de-CH" altLang="de-DE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Mechanisms for Distributed 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96051"/>
            <a:ext cx="9712124" cy="5181600"/>
          </a:xfrm>
        </p:spPr>
        <p:txBody>
          <a:bodyPr/>
          <a:lstStyle/>
          <a:p>
            <a:r>
              <a:rPr lang="en-US" dirty="0" smtClean="0">
                <a:sym typeface="Wingdings"/>
              </a:rPr>
              <a:t>Also called “</a:t>
            </a:r>
            <a:r>
              <a:rPr lang="en-US" dirty="0" smtClean="0">
                <a:solidFill>
                  <a:schemeClr val="accent2"/>
                </a:solidFill>
                <a:sym typeface="Wingdings"/>
              </a:rPr>
              <a:t>Distributed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Wingdings"/>
              </a:rPr>
              <a:t>C</a:t>
            </a:r>
            <a:r>
              <a:rPr lang="en-US" dirty="0" smtClean="0">
                <a:solidFill>
                  <a:schemeClr val="accent2"/>
                </a:solidFill>
              </a:rPr>
              <a:t>onsensus</a:t>
            </a:r>
            <a:r>
              <a:rPr lang="en-US" dirty="0" smtClean="0"/>
              <a:t>”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algorithms</a:t>
            </a:r>
          </a:p>
          <a:p>
            <a:r>
              <a:rPr lang="en-US" dirty="0" smtClean="0"/>
              <a:t>The 4 </a:t>
            </a:r>
            <a:r>
              <a:rPr lang="en-US" dirty="0" smtClean="0">
                <a:solidFill>
                  <a:schemeClr val="accent2"/>
                </a:solidFill>
              </a:rPr>
              <a:t>key characteristics</a:t>
            </a:r>
          </a:p>
          <a:p>
            <a:pPr lvl="1"/>
            <a:r>
              <a:rPr lang="en-US" dirty="0" smtClean="0"/>
              <a:t>Uniform agreement: No two nodes decide differently</a:t>
            </a:r>
          </a:p>
          <a:p>
            <a:pPr lvl="1"/>
            <a:r>
              <a:rPr lang="en-US" dirty="0" smtClean="0"/>
              <a:t>Integrity: No node decides twice</a:t>
            </a:r>
          </a:p>
          <a:p>
            <a:pPr lvl="1"/>
            <a:r>
              <a:rPr lang="en-US" dirty="0" smtClean="0"/>
              <a:t>Validity: If a node decides on value </a:t>
            </a:r>
            <a:r>
              <a:rPr lang="en-US" i="1" dirty="0" smtClean="0"/>
              <a:t>v</a:t>
            </a:r>
            <a:r>
              <a:rPr lang="en-US" dirty="0" smtClean="0"/>
              <a:t>, then </a:t>
            </a:r>
            <a:r>
              <a:rPr lang="en-US" i="1" dirty="0" smtClean="0"/>
              <a:t>v</a:t>
            </a:r>
            <a:r>
              <a:rPr lang="en-US" dirty="0" smtClean="0"/>
              <a:t> was proposed by some node</a:t>
            </a:r>
          </a:p>
          <a:p>
            <a:pPr lvl="1"/>
            <a:r>
              <a:rPr lang="en-US" dirty="0" smtClean="0"/>
              <a:t>Termination: Every node that does not crash eventually decides on some value</a:t>
            </a:r>
          </a:p>
          <a:p>
            <a:r>
              <a:rPr lang="en-US" dirty="0" smtClean="0"/>
              <a:t>Given a cluster of </a:t>
            </a:r>
            <a:r>
              <a:rPr lang="en-US" i="1" dirty="0" smtClean="0"/>
              <a:t>N</a:t>
            </a:r>
            <a:r>
              <a:rPr lang="en-US" dirty="0" smtClean="0"/>
              <a:t> nodes and a set of proposals </a:t>
            </a:r>
            <a:r>
              <a:rPr lang="en-US" i="1" dirty="0" smtClean="0"/>
              <a:t>P</a:t>
            </a:r>
            <a:r>
              <a:rPr lang="en-US" i="1" baseline="-25000" dirty="0" smtClean="0"/>
              <a:t>1</a:t>
            </a:r>
            <a:r>
              <a:rPr lang="en-US" dirty="0" smtClean="0"/>
              <a:t> to </a:t>
            </a:r>
            <a:r>
              <a:rPr lang="en-US" i="1" dirty="0" smtClean="0"/>
              <a:t>P</a:t>
            </a:r>
            <a:r>
              <a:rPr lang="en-US" i="1" baseline="-25000" dirty="0" smtClean="0"/>
              <a:t>m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2"/>
                </a:solidFill>
              </a:rPr>
              <a:t>every non-failing node will eventually decide on a single proposal </a:t>
            </a:r>
            <a:r>
              <a:rPr lang="en-US" i="1" dirty="0" err="1" smtClean="0">
                <a:solidFill>
                  <a:schemeClr val="accent2"/>
                </a:solidFill>
              </a:rPr>
              <a:t>P</a:t>
            </a:r>
            <a:r>
              <a:rPr lang="en-US" i="1" baseline="-25000" dirty="0" err="1" smtClean="0">
                <a:solidFill>
                  <a:schemeClr val="accent2"/>
                </a:solidFill>
              </a:rPr>
              <a:t>x</a:t>
            </a:r>
            <a:r>
              <a:rPr lang="en-US" dirty="0" smtClean="0">
                <a:solidFill>
                  <a:schemeClr val="accent2"/>
                </a:solidFill>
              </a:rPr>
              <a:t> without the possibility to revoke that decision</a:t>
            </a:r>
            <a:r>
              <a:rPr lang="en-US" dirty="0" smtClean="0"/>
              <a:t>. All non-failing nodes will decide on the same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x</a:t>
            </a:r>
            <a:r>
              <a:rPr lang="en-US" i="1" dirty="0" smtClean="0"/>
              <a:t>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77883" y="1863524"/>
            <a:ext cx="38843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https://pradeeploganathan.com/blockchain/consensus/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Resultado de imagem para consens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110" y="4356185"/>
            <a:ext cx="3066923" cy="20446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Mechanisms for Distributed Agreement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How to decide on a single consensus proposal </a:t>
            </a:r>
            <a:r>
              <a:rPr lang="de-CH" i="1" dirty="0" smtClean="0"/>
              <a:t>P</a:t>
            </a:r>
            <a:r>
              <a:rPr lang="en-US" i="1" baseline="-25000" dirty="0" smtClean="0"/>
              <a:t>x</a:t>
            </a:r>
            <a:r>
              <a:rPr lang="de-CH" i="1" dirty="0" smtClean="0"/>
              <a:t>?</a:t>
            </a:r>
          </a:p>
          <a:p>
            <a:r>
              <a:rPr lang="de-CH" dirty="0" smtClean="0"/>
              <a:t>There are many aspects a consensus mechanism has to address:</a:t>
            </a:r>
          </a:p>
          <a:p>
            <a:pPr lvl="1"/>
            <a:r>
              <a:rPr lang="de-CH" dirty="0" smtClean="0"/>
              <a:t>How </a:t>
            </a:r>
            <a:r>
              <a:rPr lang="de-CH" dirty="0" smtClean="0">
                <a:solidFill>
                  <a:schemeClr val="accent2"/>
                </a:solidFill>
              </a:rPr>
              <a:t>many</a:t>
            </a:r>
            <a:r>
              <a:rPr lang="de-CH" dirty="0" smtClean="0"/>
              <a:t> of the non-failing nodes are </a:t>
            </a:r>
            <a:r>
              <a:rPr lang="de-CH" dirty="0" smtClean="0">
                <a:solidFill>
                  <a:schemeClr val="accent2"/>
                </a:solidFill>
              </a:rPr>
              <a:t>entitled</a:t>
            </a:r>
            <a:r>
              <a:rPr lang="de-CH" dirty="0" smtClean="0"/>
              <a:t> to vote?</a:t>
            </a:r>
          </a:p>
          <a:p>
            <a:pPr lvl="2"/>
            <a:r>
              <a:rPr lang="de-CH" dirty="0" smtClean="0"/>
              <a:t>How to decide who is entitled to vote?</a:t>
            </a:r>
          </a:p>
          <a:p>
            <a:pPr lvl="1"/>
            <a:r>
              <a:rPr lang="de-CH" dirty="0" smtClean="0"/>
              <a:t>How to ensure a decision in a </a:t>
            </a:r>
            <a:r>
              <a:rPr lang="de-CH" dirty="0" smtClean="0">
                <a:solidFill>
                  <a:schemeClr val="accent2"/>
                </a:solidFill>
              </a:rPr>
              <a:t>deterministic</a:t>
            </a:r>
            <a:r>
              <a:rPr lang="de-CH" dirty="0" smtClean="0"/>
              <a:t> manner?</a:t>
            </a:r>
          </a:p>
          <a:p>
            <a:pPr lvl="2"/>
            <a:r>
              <a:rPr lang="de-CH" dirty="0" smtClean="0"/>
              <a:t>How fast until a decision is reached?</a:t>
            </a:r>
          </a:p>
          <a:p>
            <a:pPr lvl="1"/>
            <a:endParaRPr lang="de-CH" dirty="0"/>
          </a:p>
        </p:txBody>
      </p:sp>
      <p:sp>
        <p:nvSpPr>
          <p:cNvPr id="20" name="TextBox 19"/>
          <p:cNvSpPr txBox="1"/>
          <p:nvPr/>
        </p:nvSpPr>
        <p:spPr>
          <a:xfrm>
            <a:off x="8619752" y="4031020"/>
            <a:ext cx="901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i="1" dirty="0" smtClean="0"/>
              <a:t>N nodes </a:t>
            </a:r>
            <a:endParaRPr lang="de-CH" sz="1400" i="1" dirty="0"/>
          </a:p>
        </p:txBody>
      </p:sp>
      <p:sp>
        <p:nvSpPr>
          <p:cNvPr id="21" name="Freeform 20"/>
          <p:cNvSpPr/>
          <p:nvPr/>
        </p:nvSpPr>
        <p:spPr bwMode="auto">
          <a:xfrm>
            <a:off x="8653047" y="4338797"/>
            <a:ext cx="417310" cy="533912"/>
          </a:xfrm>
          <a:custGeom>
            <a:avLst/>
            <a:gdLst>
              <a:gd name="connsiteX0" fmla="*/ 417310 w 417310"/>
              <a:gd name="connsiteY0" fmla="*/ 0 h 533912"/>
              <a:gd name="connsiteX1" fmla="*/ 325256 w 417310"/>
              <a:gd name="connsiteY1" fmla="*/ 312983 h 533912"/>
              <a:gd name="connsiteX2" fmla="*/ 0 w 417310"/>
              <a:gd name="connsiteY2" fmla="*/ 533912 h 53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7310" h="533912">
                <a:moveTo>
                  <a:pt x="417310" y="0"/>
                </a:moveTo>
                <a:cubicBezTo>
                  <a:pt x="406059" y="111999"/>
                  <a:pt x="394808" y="223998"/>
                  <a:pt x="325256" y="312983"/>
                </a:cubicBezTo>
                <a:cubicBezTo>
                  <a:pt x="255704" y="401968"/>
                  <a:pt x="127852" y="467940"/>
                  <a:pt x="0" y="53391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4633369" y="4904127"/>
            <a:ext cx="1423764" cy="502493"/>
          </a:xfrm>
          <a:custGeom>
            <a:avLst/>
            <a:gdLst>
              <a:gd name="connsiteX0" fmla="*/ 1423764 w 1423764"/>
              <a:gd name="connsiteY0" fmla="*/ 502493 h 502493"/>
              <a:gd name="connsiteX1" fmla="*/ 705745 w 1423764"/>
              <a:gd name="connsiteY1" fmla="*/ 54499 h 502493"/>
              <a:gd name="connsiteX2" fmla="*/ 0 w 1423764"/>
              <a:gd name="connsiteY2" fmla="*/ 23814 h 50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3764" h="502493">
                <a:moveTo>
                  <a:pt x="1423764" y="502493"/>
                </a:moveTo>
                <a:cubicBezTo>
                  <a:pt x="1183401" y="318386"/>
                  <a:pt x="943039" y="134279"/>
                  <a:pt x="705745" y="54499"/>
                </a:cubicBezTo>
                <a:cubicBezTo>
                  <a:pt x="468451" y="-25281"/>
                  <a:pt x="234225" y="-734"/>
                  <a:pt x="0" y="2381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de-CH" sz="2400"/>
          </a:p>
        </p:txBody>
      </p:sp>
      <p:sp>
        <p:nvSpPr>
          <p:cNvPr id="23" name="TextBox 22"/>
          <p:cNvSpPr txBox="1"/>
          <p:nvPr/>
        </p:nvSpPr>
        <p:spPr>
          <a:xfrm>
            <a:off x="1607358" y="4750238"/>
            <a:ext cx="3007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i="1" dirty="0" smtClean="0"/>
              <a:t>That may propose P</a:t>
            </a:r>
            <a:r>
              <a:rPr lang="en-US" sz="1400" i="1" baseline="-25000" dirty="0"/>
              <a:t>1</a:t>
            </a:r>
            <a:r>
              <a:rPr lang="de-CH" sz="1400" i="1" dirty="0" smtClean="0"/>
              <a:t>, P</a:t>
            </a:r>
            <a:r>
              <a:rPr lang="en-US" sz="1400" i="1" baseline="-25000" dirty="0"/>
              <a:t>m</a:t>
            </a:r>
            <a:r>
              <a:rPr lang="de-CH" sz="1400" i="1" dirty="0" smtClean="0"/>
              <a:t> proposals</a:t>
            </a:r>
          </a:p>
          <a:p>
            <a:r>
              <a:rPr lang="de-CH" sz="1400" i="1" dirty="0" smtClean="0"/>
              <a:t>S and N nodes can make proposals</a:t>
            </a:r>
            <a:endParaRPr lang="de-CH" sz="1400" i="1" dirty="0"/>
          </a:p>
        </p:txBody>
      </p:sp>
      <p:sp>
        <p:nvSpPr>
          <p:cNvPr id="24" name="Freeform 23"/>
          <p:cNvSpPr/>
          <p:nvPr/>
        </p:nvSpPr>
        <p:spPr bwMode="auto">
          <a:xfrm>
            <a:off x="672034" y="4904127"/>
            <a:ext cx="978795" cy="1011857"/>
          </a:xfrm>
          <a:custGeom>
            <a:avLst/>
            <a:gdLst>
              <a:gd name="connsiteX0" fmla="*/ 825372 w 825372"/>
              <a:gd name="connsiteY0" fmla="*/ 0 h 1031001"/>
              <a:gd name="connsiteX1" fmla="*/ 9162 w 825372"/>
              <a:gd name="connsiteY1" fmla="*/ 331393 h 1031001"/>
              <a:gd name="connsiteX2" fmla="*/ 401925 w 825372"/>
              <a:gd name="connsiteY2" fmla="*/ 1031001 h 10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372" h="1031001">
                <a:moveTo>
                  <a:pt x="825372" y="0"/>
                </a:moveTo>
                <a:cubicBezTo>
                  <a:pt x="452554" y="79780"/>
                  <a:pt x="79736" y="159560"/>
                  <a:pt x="9162" y="331393"/>
                </a:cubicBezTo>
                <a:cubicBezTo>
                  <a:pt x="-61413" y="503227"/>
                  <a:pt x="295552" y="905194"/>
                  <a:pt x="401925" y="1031001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de-CH" sz="2400"/>
          </a:p>
        </p:txBody>
      </p:sp>
      <p:sp>
        <p:nvSpPr>
          <p:cNvPr id="26" name="TextBox 25"/>
          <p:cNvSpPr txBox="1"/>
          <p:nvPr/>
        </p:nvSpPr>
        <p:spPr>
          <a:xfrm>
            <a:off x="1174163" y="5635172"/>
            <a:ext cx="3935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400" i="1" dirty="0" smtClean="0"/>
              <a:t>That may be decided by a subset S of N nodes, such that </a:t>
            </a:r>
            <a:r>
              <a:rPr lang="de-CH" sz="1400" b="1" i="1" dirty="0" smtClean="0">
                <a:solidFill>
                  <a:srgbClr val="FF0000"/>
                </a:solidFill>
              </a:rPr>
              <a:t>S is smaller than N </a:t>
            </a:r>
            <a:r>
              <a:rPr lang="de-CH" sz="1400" i="1" dirty="0" smtClean="0"/>
              <a:t>and </a:t>
            </a:r>
            <a:r>
              <a:rPr lang="de-CH" sz="1400" b="1" i="1" dirty="0" smtClean="0">
                <a:solidFill>
                  <a:srgbClr val="FF0000"/>
                </a:solidFill>
              </a:rPr>
              <a:t>S is odd</a:t>
            </a:r>
            <a:endParaRPr lang="de-CH" sz="1400" b="1" i="1" dirty="0">
              <a:solidFill>
                <a:srgbClr val="FF0000"/>
              </a:solidFill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6413074" y="4676328"/>
            <a:ext cx="1564913" cy="1521954"/>
          </a:xfrm>
          <a:custGeom>
            <a:avLst/>
            <a:gdLst>
              <a:gd name="connsiteX0" fmla="*/ 355941 w 1564913"/>
              <a:gd name="connsiteY0" fmla="*/ 122738 h 1521954"/>
              <a:gd name="connsiteX1" fmla="*/ 294572 w 1564913"/>
              <a:gd name="connsiteY1" fmla="*/ 177970 h 1521954"/>
              <a:gd name="connsiteX2" fmla="*/ 276161 w 1564913"/>
              <a:gd name="connsiteY2" fmla="*/ 190244 h 1521954"/>
              <a:gd name="connsiteX3" fmla="*/ 270024 w 1564913"/>
              <a:gd name="connsiteY3" fmla="*/ 208655 h 1521954"/>
              <a:gd name="connsiteX4" fmla="*/ 257750 w 1564913"/>
              <a:gd name="connsiteY4" fmla="*/ 227065 h 1521954"/>
              <a:gd name="connsiteX5" fmla="*/ 245476 w 1564913"/>
              <a:gd name="connsiteY5" fmla="*/ 263887 h 1521954"/>
              <a:gd name="connsiteX6" fmla="*/ 233203 w 1564913"/>
              <a:gd name="connsiteY6" fmla="*/ 355940 h 1521954"/>
              <a:gd name="connsiteX7" fmla="*/ 220929 w 1564913"/>
              <a:gd name="connsiteY7" fmla="*/ 374351 h 1521954"/>
              <a:gd name="connsiteX8" fmla="*/ 202518 w 1564913"/>
              <a:gd name="connsiteY8" fmla="*/ 411173 h 1521954"/>
              <a:gd name="connsiteX9" fmla="*/ 190244 w 1564913"/>
              <a:gd name="connsiteY9" fmla="*/ 460268 h 1521954"/>
              <a:gd name="connsiteX10" fmla="*/ 177970 w 1564913"/>
              <a:gd name="connsiteY10" fmla="*/ 509363 h 1521954"/>
              <a:gd name="connsiteX11" fmla="*/ 171833 w 1564913"/>
              <a:gd name="connsiteY11" fmla="*/ 527774 h 1521954"/>
              <a:gd name="connsiteX12" fmla="*/ 147286 w 1564913"/>
              <a:gd name="connsiteY12" fmla="*/ 570732 h 1521954"/>
              <a:gd name="connsiteX13" fmla="*/ 141149 w 1564913"/>
              <a:gd name="connsiteY13" fmla="*/ 589143 h 1521954"/>
              <a:gd name="connsiteX14" fmla="*/ 110464 w 1564913"/>
              <a:gd name="connsiteY14" fmla="*/ 644375 h 1521954"/>
              <a:gd name="connsiteX15" fmla="*/ 98190 w 1564913"/>
              <a:gd name="connsiteY15" fmla="*/ 687334 h 1521954"/>
              <a:gd name="connsiteX16" fmla="*/ 85917 w 1564913"/>
              <a:gd name="connsiteY16" fmla="*/ 705744 h 1521954"/>
              <a:gd name="connsiteX17" fmla="*/ 79780 w 1564913"/>
              <a:gd name="connsiteY17" fmla="*/ 724155 h 1521954"/>
              <a:gd name="connsiteX18" fmla="*/ 67506 w 1564913"/>
              <a:gd name="connsiteY18" fmla="*/ 742566 h 1521954"/>
              <a:gd name="connsiteX19" fmla="*/ 61369 w 1564913"/>
              <a:gd name="connsiteY19" fmla="*/ 760977 h 1521954"/>
              <a:gd name="connsiteX20" fmla="*/ 36821 w 1564913"/>
              <a:gd name="connsiteY20" fmla="*/ 797798 h 1521954"/>
              <a:gd name="connsiteX21" fmla="*/ 12274 w 1564913"/>
              <a:gd name="connsiteY21" fmla="*/ 846893 h 1521954"/>
              <a:gd name="connsiteX22" fmla="*/ 0 w 1564913"/>
              <a:gd name="connsiteY22" fmla="*/ 883715 h 1521954"/>
              <a:gd name="connsiteX23" fmla="*/ 18411 w 1564913"/>
              <a:gd name="connsiteY23" fmla="*/ 1178287 h 1521954"/>
              <a:gd name="connsiteX24" fmla="*/ 42958 w 1564913"/>
              <a:gd name="connsiteY24" fmla="*/ 1233519 h 1521954"/>
              <a:gd name="connsiteX25" fmla="*/ 55232 w 1564913"/>
              <a:gd name="connsiteY25" fmla="*/ 1270340 h 1521954"/>
              <a:gd name="connsiteX26" fmla="*/ 73643 w 1564913"/>
              <a:gd name="connsiteY26" fmla="*/ 1307162 h 1521954"/>
              <a:gd name="connsiteX27" fmla="*/ 110464 w 1564913"/>
              <a:gd name="connsiteY27" fmla="*/ 1362394 h 1521954"/>
              <a:gd name="connsiteX28" fmla="*/ 122738 w 1564913"/>
              <a:gd name="connsiteY28" fmla="*/ 1380805 h 1521954"/>
              <a:gd name="connsiteX29" fmla="*/ 141149 w 1564913"/>
              <a:gd name="connsiteY29" fmla="*/ 1417626 h 1521954"/>
              <a:gd name="connsiteX30" fmla="*/ 171833 w 1564913"/>
              <a:gd name="connsiteY30" fmla="*/ 1472859 h 1521954"/>
              <a:gd name="connsiteX31" fmla="*/ 190244 w 1564913"/>
              <a:gd name="connsiteY31" fmla="*/ 1491269 h 1521954"/>
              <a:gd name="connsiteX32" fmla="*/ 208655 w 1564913"/>
              <a:gd name="connsiteY32" fmla="*/ 1497406 h 1521954"/>
              <a:gd name="connsiteX33" fmla="*/ 227066 w 1564913"/>
              <a:gd name="connsiteY33" fmla="*/ 1509680 h 1521954"/>
              <a:gd name="connsiteX34" fmla="*/ 276161 w 1564913"/>
              <a:gd name="connsiteY34" fmla="*/ 1521954 h 1521954"/>
              <a:gd name="connsiteX35" fmla="*/ 355941 w 1564913"/>
              <a:gd name="connsiteY35" fmla="*/ 1515817 h 1521954"/>
              <a:gd name="connsiteX36" fmla="*/ 392762 w 1564913"/>
              <a:gd name="connsiteY36" fmla="*/ 1491269 h 1521954"/>
              <a:gd name="connsiteX37" fmla="*/ 429584 w 1564913"/>
              <a:gd name="connsiteY37" fmla="*/ 1436037 h 1521954"/>
              <a:gd name="connsiteX38" fmla="*/ 441858 w 1564913"/>
              <a:gd name="connsiteY38" fmla="*/ 1417626 h 1521954"/>
              <a:gd name="connsiteX39" fmla="*/ 460268 w 1564913"/>
              <a:gd name="connsiteY39" fmla="*/ 1380805 h 1521954"/>
              <a:gd name="connsiteX40" fmla="*/ 484816 w 1564913"/>
              <a:gd name="connsiteY40" fmla="*/ 1343983 h 1521954"/>
              <a:gd name="connsiteX41" fmla="*/ 503227 w 1564913"/>
              <a:gd name="connsiteY41" fmla="*/ 1288751 h 1521954"/>
              <a:gd name="connsiteX42" fmla="*/ 509364 w 1564913"/>
              <a:gd name="connsiteY42" fmla="*/ 1270340 h 1521954"/>
              <a:gd name="connsiteX43" fmla="*/ 521637 w 1564913"/>
              <a:gd name="connsiteY43" fmla="*/ 1251930 h 1521954"/>
              <a:gd name="connsiteX44" fmla="*/ 533911 w 1564913"/>
              <a:gd name="connsiteY44" fmla="*/ 1166013 h 1521954"/>
              <a:gd name="connsiteX45" fmla="*/ 540048 w 1564913"/>
              <a:gd name="connsiteY45" fmla="*/ 1067822 h 1521954"/>
              <a:gd name="connsiteX46" fmla="*/ 552322 w 1564913"/>
              <a:gd name="connsiteY46" fmla="*/ 1024864 h 1521954"/>
              <a:gd name="connsiteX47" fmla="*/ 558459 w 1564913"/>
              <a:gd name="connsiteY47" fmla="*/ 1000316 h 1521954"/>
              <a:gd name="connsiteX48" fmla="*/ 570733 w 1564913"/>
              <a:gd name="connsiteY48" fmla="*/ 981906 h 1521954"/>
              <a:gd name="connsiteX49" fmla="*/ 583007 w 1564913"/>
              <a:gd name="connsiteY49" fmla="*/ 945084 h 1521954"/>
              <a:gd name="connsiteX50" fmla="*/ 589143 w 1564913"/>
              <a:gd name="connsiteY50" fmla="*/ 926673 h 1521954"/>
              <a:gd name="connsiteX51" fmla="*/ 601417 w 1564913"/>
              <a:gd name="connsiteY51" fmla="*/ 908263 h 1521954"/>
              <a:gd name="connsiteX52" fmla="*/ 632102 w 1564913"/>
              <a:gd name="connsiteY52" fmla="*/ 853030 h 1521954"/>
              <a:gd name="connsiteX53" fmla="*/ 650513 w 1564913"/>
              <a:gd name="connsiteY53" fmla="*/ 840757 h 1521954"/>
              <a:gd name="connsiteX54" fmla="*/ 675060 w 1564913"/>
              <a:gd name="connsiteY54" fmla="*/ 822346 h 1521954"/>
              <a:gd name="connsiteX55" fmla="*/ 693471 w 1564913"/>
              <a:gd name="connsiteY55" fmla="*/ 816209 h 1521954"/>
              <a:gd name="connsiteX56" fmla="*/ 718019 w 1564913"/>
              <a:gd name="connsiteY56" fmla="*/ 803935 h 1521954"/>
              <a:gd name="connsiteX57" fmla="*/ 785525 w 1564913"/>
              <a:gd name="connsiteY57" fmla="*/ 797798 h 1521954"/>
              <a:gd name="connsiteX58" fmla="*/ 816209 w 1564913"/>
              <a:gd name="connsiteY58" fmla="*/ 791661 h 1521954"/>
              <a:gd name="connsiteX59" fmla="*/ 1251930 w 1564913"/>
              <a:gd name="connsiteY59" fmla="*/ 779387 h 1521954"/>
              <a:gd name="connsiteX60" fmla="*/ 1301025 w 1564913"/>
              <a:gd name="connsiteY60" fmla="*/ 767114 h 1521954"/>
              <a:gd name="connsiteX61" fmla="*/ 1337847 w 1564913"/>
              <a:gd name="connsiteY61" fmla="*/ 736429 h 1521954"/>
              <a:gd name="connsiteX62" fmla="*/ 1350121 w 1564913"/>
              <a:gd name="connsiteY62" fmla="*/ 718018 h 1521954"/>
              <a:gd name="connsiteX63" fmla="*/ 1356258 w 1564913"/>
              <a:gd name="connsiteY63" fmla="*/ 699608 h 1521954"/>
              <a:gd name="connsiteX64" fmla="*/ 1368531 w 1564913"/>
              <a:gd name="connsiteY64" fmla="*/ 681197 h 1521954"/>
              <a:gd name="connsiteX65" fmla="*/ 1405353 w 1564913"/>
              <a:gd name="connsiteY65" fmla="*/ 619828 h 1521954"/>
              <a:gd name="connsiteX66" fmla="*/ 1417627 w 1564913"/>
              <a:gd name="connsiteY66" fmla="*/ 601417 h 1521954"/>
              <a:gd name="connsiteX67" fmla="*/ 1423764 w 1564913"/>
              <a:gd name="connsiteY67" fmla="*/ 570732 h 1521954"/>
              <a:gd name="connsiteX68" fmla="*/ 1436037 w 1564913"/>
              <a:gd name="connsiteY68" fmla="*/ 533911 h 1521954"/>
              <a:gd name="connsiteX69" fmla="*/ 1442174 w 1564913"/>
              <a:gd name="connsiteY69" fmla="*/ 484816 h 1521954"/>
              <a:gd name="connsiteX70" fmla="*/ 1454448 w 1564913"/>
              <a:gd name="connsiteY70" fmla="*/ 405036 h 1521954"/>
              <a:gd name="connsiteX71" fmla="*/ 1466722 w 1564913"/>
              <a:gd name="connsiteY71" fmla="*/ 368214 h 1521954"/>
              <a:gd name="connsiteX72" fmla="*/ 1503543 w 1564913"/>
              <a:gd name="connsiteY72" fmla="*/ 312982 h 1521954"/>
              <a:gd name="connsiteX73" fmla="*/ 1515817 w 1564913"/>
              <a:gd name="connsiteY73" fmla="*/ 294571 h 1521954"/>
              <a:gd name="connsiteX74" fmla="*/ 1528091 w 1564913"/>
              <a:gd name="connsiteY74" fmla="*/ 276161 h 1521954"/>
              <a:gd name="connsiteX75" fmla="*/ 1534228 w 1564913"/>
              <a:gd name="connsiteY75" fmla="*/ 257750 h 1521954"/>
              <a:gd name="connsiteX76" fmla="*/ 1546502 w 1564913"/>
              <a:gd name="connsiteY76" fmla="*/ 239339 h 1521954"/>
              <a:gd name="connsiteX77" fmla="*/ 1552639 w 1564913"/>
              <a:gd name="connsiteY77" fmla="*/ 214791 h 1521954"/>
              <a:gd name="connsiteX78" fmla="*/ 1564913 w 1564913"/>
              <a:gd name="connsiteY78" fmla="*/ 177970 h 1521954"/>
              <a:gd name="connsiteX79" fmla="*/ 1558776 w 1564913"/>
              <a:gd name="connsiteY79" fmla="*/ 122738 h 1521954"/>
              <a:gd name="connsiteX80" fmla="*/ 1552639 w 1564913"/>
              <a:gd name="connsiteY80" fmla="*/ 104327 h 1521954"/>
              <a:gd name="connsiteX81" fmla="*/ 1534228 w 1564913"/>
              <a:gd name="connsiteY81" fmla="*/ 92053 h 1521954"/>
              <a:gd name="connsiteX82" fmla="*/ 1503543 w 1564913"/>
              <a:gd name="connsiteY82" fmla="*/ 55232 h 1521954"/>
              <a:gd name="connsiteX83" fmla="*/ 1478996 w 1564913"/>
              <a:gd name="connsiteY83" fmla="*/ 18410 h 1521954"/>
              <a:gd name="connsiteX84" fmla="*/ 1442174 w 1564913"/>
              <a:gd name="connsiteY84" fmla="*/ 0 h 1521954"/>
              <a:gd name="connsiteX85" fmla="*/ 1350121 w 1564913"/>
              <a:gd name="connsiteY85" fmla="*/ 6136 h 1521954"/>
              <a:gd name="connsiteX86" fmla="*/ 1331710 w 1564913"/>
              <a:gd name="connsiteY86" fmla="*/ 12273 h 1521954"/>
              <a:gd name="connsiteX87" fmla="*/ 1307162 w 1564913"/>
              <a:gd name="connsiteY87" fmla="*/ 18410 h 1521954"/>
              <a:gd name="connsiteX88" fmla="*/ 1270341 w 1564913"/>
              <a:gd name="connsiteY88" fmla="*/ 30684 h 1521954"/>
              <a:gd name="connsiteX89" fmla="*/ 1227382 w 1564913"/>
              <a:gd name="connsiteY89" fmla="*/ 42958 h 1521954"/>
              <a:gd name="connsiteX90" fmla="*/ 1202835 w 1564913"/>
              <a:gd name="connsiteY90" fmla="*/ 55232 h 1521954"/>
              <a:gd name="connsiteX91" fmla="*/ 1166013 w 1564913"/>
              <a:gd name="connsiteY91" fmla="*/ 67506 h 1521954"/>
              <a:gd name="connsiteX92" fmla="*/ 1147603 w 1564913"/>
              <a:gd name="connsiteY92" fmla="*/ 79779 h 1521954"/>
              <a:gd name="connsiteX93" fmla="*/ 1104644 w 1564913"/>
              <a:gd name="connsiteY93" fmla="*/ 92053 h 1521954"/>
              <a:gd name="connsiteX94" fmla="*/ 1086233 w 1564913"/>
              <a:gd name="connsiteY94" fmla="*/ 98190 h 1521954"/>
              <a:gd name="connsiteX95" fmla="*/ 1031001 w 1564913"/>
              <a:gd name="connsiteY95" fmla="*/ 128875 h 1521954"/>
              <a:gd name="connsiteX96" fmla="*/ 945084 w 1564913"/>
              <a:gd name="connsiteY96" fmla="*/ 122738 h 1521954"/>
              <a:gd name="connsiteX97" fmla="*/ 926674 w 1564913"/>
              <a:gd name="connsiteY97" fmla="*/ 116601 h 1521954"/>
              <a:gd name="connsiteX98" fmla="*/ 889852 w 1564913"/>
              <a:gd name="connsiteY98" fmla="*/ 92053 h 1521954"/>
              <a:gd name="connsiteX99" fmla="*/ 853031 w 1564913"/>
              <a:gd name="connsiteY99" fmla="*/ 67506 h 1521954"/>
              <a:gd name="connsiteX100" fmla="*/ 834620 w 1564913"/>
              <a:gd name="connsiteY100" fmla="*/ 55232 h 1521954"/>
              <a:gd name="connsiteX101" fmla="*/ 816209 w 1564913"/>
              <a:gd name="connsiteY101" fmla="*/ 42958 h 1521954"/>
              <a:gd name="connsiteX102" fmla="*/ 797798 w 1564913"/>
              <a:gd name="connsiteY102" fmla="*/ 36821 h 1521954"/>
              <a:gd name="connsiteX103" fmla="*/ 656649 w 1564913"/>
              <a:gd name="connsiteY103" fmla="*/ 42958 h 1521954"/>
              <a:gd name="connsiteX104" fmla="*/ 619828 w 1564913"/>
              <a:gd name="connsiteY104" fmla="*/ 55232 h 1521954"/>
              <a:gd name="connsiteX105" fmla="*/ 595280 w 1564913"/>
              <a:gd name="connsiteY105" fmla="*/ 61369 h 1521954"/>
              <a:gd name="connsiteX106" fmla="*/ 533911 w 1564913"/>
              <a:gd name="connsiteY106" fmla="*/ 79779 h 1521954"/>
              <a:gd name="connsiteX107" fmla="*/ 503227 w 1564913"/>
              <a:gd name="connsiteY107" fmla="*/ 85916 h 1521954"/>
              <a:gd name="connsiteX108" fmla="*/ 484816 w 1564913"/>
              <a:gd name="connsiteY108" fmla="*/ 92053 h 1521954"/>
              <a:gd name="connsiteX109" fmla="*/ 423447 w 1564913"/>
              <a:gd name="connsiteY109" fmla="*/ 104327 h 1521954"/>
              <a:gd name="connsiteX110" fmla="*/ 386625 w 1564913"/>
              <a:gd name="connsiteY110" fmla="*/ 116601 h 1521954"/>
              <a:gd name="connsiteX111" fmla="*/ 355941 w 1564913"/>
              <a:gd name="connsiteY111" fmla="*/ 122738 h 1521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564913" h="1521954">
                <a:moveTo>
                  <a:pt x="355941" y="122738"/>
                </a:moveTo>
                <a:cubicBezTo>
                  <a:pt x="322178" y="164940"/>
                  <a:pt x="342291" y="146157"/>
                  <a:pt x="294572" y="177970"/>
                </a:cubicBezTo>
                <a:lnTo>
                  <a:pt x="276161" y="190244"/>
                </a:lnTo>
                <a:cubicBezTo>
                  <a:pt x="274115" y="196381"/>
                  <a:pt x="272917" y="202869"/>
                  <a:pt x="270024" y="208655"/>
                </a:cubicBezTo>
                <a:cubicBezTo>
                  <a:pt x="266726" y="215252"/>
                  <a:pt x="260746" y="220325"/>
                  <a:pt x="257750" y="227065"/>
                </a:cubicBezTo>
                <a:cubicBezTo>
                  <a:pt x="252495" y="238888"/>
                  <a:pt x="245476" y="263887"/>
                  <a:pt x="245476" y="263887"/>
                </a:cubicBezTo>
                <a:cubicBezTo>
                  <a:pt x="244561" y="273950"/>
                  <a:pt x="242584" y="334050"/>
                  <a:pt x="233203" y="355940"/>
                </a:cubicBezTo>
                <a:cubicBezTo>
                  <a:pt x="230298" y="362719"/>
                  <a:pt x="224228" y="367754"/>
                  <a:pt x="220929" y="374351"/>
                </a:cubicBezTo>
                <a:cubicBezTo>
                  <a:pt x="195521" y="425168"/>
                  <a:pt x="237694" y="358410"/>
                  <a:pt x="202518" y="411173"/>
                </a:cubicBezTo>
                <a:cubicBezTo>
                  <a:pt x="187505" y="486233"/>
                  <a:pt x="204397" y="408374"/>
                  <a:pt x="190244" y="460268"/>
                </a:cubicBezTo>
                <a:cubicBezTo>
                  <a:pt x="185805" y="476542"/>
                  <a:pt x="183304" y="493360"/>
                  <a:pt x="177970" y="509363"/>
                </a:cubicBezTo>
                <a:cubicBezTo>
                  <a:pt x="175924" y="515500"/>
                  <a:pt x="174726" y="521988"/>
                  <a:pt x="171833" y="527774"/>
                </a:cubicBezTo>
                <a:cubicBezTo>
                  <a:pt x="141015" y="589413"/>
                  <a:pt x="179567" y="495412"/>
                  <a:pt x="147286" y="570732"/>
                </a:cubicBezTo>
                <a:cubicBezTo>
                  <a:pt x="144738" y="576678"/>
                  <a:pt x="143776" y="583232"/>
                  <a:pt x="141149" y="589143"/>
                </a:cubicBezTo>
                <a:cubicBezTo>
                  <a:pt x="126675" y="621709"/>
                  <a:pt x="126461" y="620380"/>
                  <a:pt x="110464" y="644375"/>
                </a:cubicBezTo>
                <a:cubicBezTo>
                  <a:pt x="108498" y="652241"/>
                  <a:pt x="102592" y="678529"/>
                  <a:pt x="98190" y="687334"/>
                </a:cubicBezTo>
                <a:cubicBezTo>
                  <a:pt x="94892" y="693931"/>
                  <a:pt x="89215" y="699147"/>
                  <a:pt x="85917" y="705744"/>
                </a:cubicBezTo>
                <a:cubicBezTo>
                  <a:pt x="83024" y="711530"/>
                  <a:pt x="82673" y="718369"/>
                  <a:pt x="79780" y="724155"/>
                </a:cubicBezTo>
                <a:cubicBezTo>
                  <a:pt x="76481" y="730752"/>
                  <a:pt x="70805" y="735969"/>
                  <a:pt x="67506" y="742566"/>
                </a:cubicBezTo>
                <a:cubicBezTo>
                  <a:pt x="64613" y="748352"/>
                  <a:pt x="64511" y="755322"/>
                  <a:pt x="61369" y="760977"/>
                </a:cubicBezTo>
                <a:cubicBezTo>
                  <a:pt x="54205" y="773872"/>
                  <a:pt x="43418" y="784604"/>
                  <a:pt x="36821" y="797798"/>
                </a:cubicBezTo>
                <a:cubicBezTo>
                  <a:pt x="28639" y="814163"/>
                  <a:pt x="18060" y="829535"/>
                  <a:pt x="12274" y="846893"/>
                </a:cubicBezTo>
                <a:lnTo>
                  <a:pt x="0" y="883715"/>
                </a:lnTo>
                <a:cubicBezTo>
                  <a:pt x="1388" y="912860"/>
                  <a:pt x="12468" y="1169372"/>
                  <a:pt x="18411" y="1178287"/>
                </a:cubicBezTo>
                <a:cubicBezTo>
                  <a:pt x="37860" y="1207463"/>
                  <a:pt x="28352" y="1189701"/>
                  <a:pt x="42958" y="1233519"/>
                </a:cubicBezTo>
                <a:cubicBezTo>
                  <a:pt x="42958" y="1233520"/>
                  <a:pt x="55231" y="1270339"/>
                  <a:pt x="55232" y="1270340"/>
                </a:cubicBezTo>
                <a:cubicBezTo>
                  <a:pt x="109717" y="1352067"/>
                  <a:pt x="31300" y="1230943"/>
                  <a:pt x="73643" y="1307162"/>
                </a:cubicBezTo>
                <a:lnTo>
                  <a:pt x="110464" y="1362394"/>
                </a:lnTo>
                <a:cubicBezTo>
                  <a:pt x="114555" y="1368531"/>
                  <a:pt x="120406" y="1373808"/>
                  <a:pt x="122738" y="1380805"/>
                </a:cubicBezTo>
                <a:cubicBezTo>
                  <a:pt x="131207" y="1406213"/>
                  <a:pt x="125287" y="1393834"/>
                  <a:pt x="141149" y="1417626"/>
                </a:cubicBezTo>
                <a:cubicBezTo>
                  <a:pt x="148866" y="1440776"/>
                  <a:pt x="150733" y="1451760"/>
                  <a:pt x="171833" y="1472859"/>
                </a:cubicBezTo>
                <a:cubicBezTo>
                  <a:pt x="177970" y="1478996"/>
                  <a:pt x="183023" y="1486455"/>
                  <a:pt x="190244" y="1491269"/>
                </a:cubicBezTo>
                <a:cubicBezTo>
                  <a:pt x="195627" y="1494857"/>
                  <a:pt x="202869" y="1494513"/>
                  <a:pt x="208655" y="1497406"/>
                </a:cubicBezTo>
                <a:cubicBezTo>
                  <a:pt x="215252" y="1500705"/>
                  <a:pt x="220469" y="1506381"/>
                  <a:pt x="227066" y="1509680"/>
                </a:cubicBezTo>
                <a:cubicBezTo>
                  <a:pt x="239647" y="1515971"/>
                  <a:pt x="264489" y="1519620"/>
                  <a:pt x="276161" y="1521954"/>
                </a:cubicBezTo>
                <a:cubicBezTo>
                  <a:pt x="302754" y="1519908"/>
                  <a:pt x="330147" y="1522605"/>
                  <a:pt x="355941" y="1515817"/>
                </a:cubicBezTo>
                <a:cubicBezTo>
                  <a:pt x="370207" y="1512063"/>
                  <a:pt x="392762" y="1491269"/>
                  <a:pt x="392762" y="1491269"/>
                </a:cubicBezTo>
                <a:lnTo>
                  <a:pt x="429584" y="1436037"/>
                </a:lnTo>
                <a:lnTo>
                  <a:pt x="441858" y="1417626"/>
                </a:lnTo>
                <a:cubicBezTo>
                  <a:pt x="457279" y="1371357"/>
                  <a:pt x="436477" y="1428386"/>
                  <a:pt x="460268" y="1380805"/>
                </a:cubicBezTo>
                <a:cubicBezTo>
                  <a:pt x="478031" y="1345279"/>
                  <a:pt x="449915" y="1378884"/>
                  <a:pt x="484816" y="1343983"/>
                </a:cubicBezTo>
                <a:lnTo>
                  <a:pt x="503227" y="1288751"/>
                </a:lnTo>
                <a:cubicBezTo>
                  <a:pt x="505273" y="1282614"/>
                  <a:pt x="505776" y="1275723"/>
                  <a:pt x="509364" y="1270340"/>
                </a:cubicBezTo>
                <a:lnTo>
                  <a:pt x="521637" y="1251930"/>
                </a:lnTo>
                <a:cubicBezTo>
                  <a:pt x="526622" y="1222020"/>
                  <a:pt x="531351" y="1196733"/>
                  <a:pt x="533911" y="1166013"/>
                </a:cubicBezTo>
                <a:cubicBezTo>
                  <a:pt x="536634" y="1133332"/>
                  <a:pt x="536785" y="1100453"/>
                  <a:pt x="540048" y="1067822"/>
                </a:cubicBezTo>
                <a:cubicBezTo>
                  <a:pt x="541524" y="1053066"/>
                  <a:pt x="548297" y="1038953"/>
                  <a:pt x="552322" y="1024864"/>
                </a:cubicBezTo>
                <a:cubicBezTo>
                  <a:pt x="554639" y="1016754"/>
                  <a:pt x="555136" y="1008069"/>
                  <a:pt x="558459" y="1000316"/>
                </a:cubicBezTo>
                <a:cubicBezTo>
                  <a:pt x="561364" y="993537"/>
                  <a:pt x="566642" y="988043"/>
                  <a:pt x="570733" y="981906"/>
                </a:cubicBezTo>
                <a:lnTo>
                  <a:pt x="583007" y="945084"/>
                </a:lnTo>
                <a:cubicBezTo>
                  <a:pt x="585053" y="938947"/>
                  <a:pt x="585555" y="932055"/>
                  <a:pt x="589143" y="926673"/>
                </a:cubicBezTo>
                <a:lnTo>
                  <a:pt x="601417" y="908263"/>
                </a:lnTo>
                <a:cubicBezTo>
                  <a:pt x="607812" y="889078"/>
                  <a:pt x="614015" y="865087"/>
                  <a:pt x="632102" y="853030"/>
                </a:cubicBezTo>
                <a:cubicBezTo>
                  <a:pt x="638239" y="848939"/>
                  <a:pt x="644511" y="845044"/>
                  <a:pt x="650513" y="840757"/>
                </a:cubicBezTo>
                <a:cubicBezTo>
                  <a:pt x="658836" y="834812"/>
                  <a:pt x="666180" y="827421"/>
                  <a:pt x="675060" y="822346"/>
                </a:cubicBezTo>
                <a:cubicBezTo>
                  <a:pt x="680677" y="819136"/>
                  <a:pt x="687525" y="818757"/>
                  <a:pt x="693471" y="816209"/>
                </a:cubicBezTo>
                <a:cubicBezTo>
                  <a:pt x="701880" y="812605"/>
                  <a:pt x="709048" y="805729"/>
                  <a:pt x="718019" y="803935"/>
                </a:cubicBezTo>
                <a:cubicBezTo>
                  <a:pt x="740175" y="799504"/>
                  <a:pt x="763023" y="799844"/>
                  <a:pt x="785525" y="797798"/>
                </a:cubicBezTo>
                <a:cubicBezTo>
                  <a:pt x="795753" y="795752"/>
                  <a:pt x="805883" y="793136"/>
                  <a:pt x="816209" y="791661"/>
                </a:cubicBezTo>
                <a:cubicBezTo>
                  <a:pt x="952093" y="772248"/>
                  <a:pt x="1163927" y="780806"/>
                  <a:pt x="1251930" y="779387"/>
                </a:cubicBezTo>
                <a:cubicBezTo>
                  <a:pt x="1263605" y="777052"/>
                  <a:pt x="1288442" y="773406"/>
                  <a:pt x="1301025" y="767114"/>
                </a:cubicBezTo>
                <a:cubicBezTo>
                  <a:pt x="1314818" y="760217"/>
                  <a:pt x="1328152" y="748063"/>
                  <a:pt x="1337847" y="736429"/>
                </a:cubicBezTo>
                <a:cubicBezTo>
                  <a:pt x="1342569" y="730763"/>
                  <a:pt x="1346822" y="724615"/>
                  <a:pt x="1350121" y="718018"/>
                </a:cubicBezTo>
                <a:cubicBezTo>
                  <a:pt x="1353014" y="712232"/>
                  <a:pt x="1353365" y="705394"/>
                  <a:pt x="1356258" y="699608"/>
                </a:cubicBezTo>
                <a:cubicBezTo>
                  <a:pt x="1359556" y="693011"/>
                  <a:pt x="1364872" y="687601"/>
                  <a:pt x="1368531" y="681197"/>
                </a:cubicBezTo>
                <a:cubicBezTo>
                  <a:pt x="1406261" y="615167"/>
                  <a:pt x="1345321" y="709874"/>
                  <a:pt x="1405353" y="619828"/>
                </a:cubicBezTo>
                <a:lnTo>
                  <a:pt x="1417627" y="601417"/>
                </a:lnTo>
                <a:cubicBezTo>
                  <a:pt x="1419673" y="591189"/>
                  <a:pt x="1421020" y="580795"/>
                  <a:pt x="1423764" y="570732"/>
                </a:cubicBezTo>
                <a:cubicBezTo>
                  <a:pt x="1427168" y="558250"/>
                  <a:pt x="1436037" y="533911"/>
                  <a:pt x="1436037" y="533911"/>
                </a:cubicBezTo>
                <a:cubicBezTo>
                  <a:pt x="1438083" y="517546"/>
                  <a:pt x="1440247" y="501195"/>
                  <a:pt x="1442174" y="484816"/>
                </a:cubicBezTo>
                <a:cubicBezTo>
                  <a:pt x="1446915" y="444522"/>
                  <a:pt x="1444878" y="436936"/>
                  <a:pt x="1454448" y="405036"/>
                </a:cubicBezTo>
                <a:cubicBezTo>
                  <a:pt x="1458166" y="392644"/>
                  <a:pt x="1459545" y="378979"/>
                  <a:pt x="1466722" y="368214"/>
                </a:cubicBezTo>
                <a:lnTo>
                  <a:pt x="1503543" y="312982"/>
                </a:lnTo>
                <a:lnTo>
                  <a:pt x="1515817" y="294571"/>
                </a:lnTo>
                <a:lnTo>
                  <a:pt x="1528091" y="276161"/>
                </a:lnTo>
                <a:cubicBezTo>
                  <a:pt x="1530137" y="270024"/>
                  <a:pt x="1531335" y="263536"/>
                  <a:pt x="1534228" y="257750"/>
                </a:cubicBezTo>
                <a:cubicBezTo>
                  <a:pt x="1537527" y="251153"/>
                  <a:pt x="1543597" y="246118"/>
                  <a:pt x="1546502" y="239339"/>
                </a:cubicBezTo>
                <a:cubicBezTo>
                  <a:pt x="1549825" y="231586"/>
                  <a:pt x="1550215" y="222870"/>
                  <a:pt x="1552639" y="214791"/>
                </a:cubicBezTo>
                <a:cubicBezTo>
                  <a:pt x="1556357" y="202399"/>
                  <a:pt x="1564913" y="177970"/>
                  <a:pt x="1564913" y="177970"/>
                </a:cubicBezTo>
                <a:cubicBezTo>
                  <a:pt x="1562867" y="159559"/>
                  <a:pt x="1561821" y="141010"/>
                  <a:pt x="1558776" y="122738"/>
                </a:cubicBezTo>
                <a:cubicBezTo>
                  <a:pt x="1557712" y="116357"/>
                  <a:pt x="1556680" y="109378"/>
                  <a:pt x="1552639" y="104327"/>
                </a:cubicBezTo>
                <a:cubicBezTo>
                  <a:pt x="1548031" y="98568"/>
                  <a:pt x="1540365" y="96144"/>
                  <a:pt x="1534228" y="92053"/>
                </a:cubicBezTo>
                <a:cubicBezTo>
                  <a:pt x="1490361" y="26252"/>
                  <a:pt x="1558679" y="126122"/>
                  <a:pt x="1503543" y="55232"/>
                </a:cubicBezTo>
                <a:cubicBezTo>
                  <a:pt x="1494487" y="43588"/>
                  <a:pt x="1492990" y="23075"/>
                  <a:pt x="1478996" y="18410"/>
                </a:cubicBezTo>
                <a:cubicBezTo>
                  <a:pt x="1453588" y="9941"/>
                  <a:pt x="1465968" y="15861"/>
                  <a:pt x="1442174" y="0"/>
                </a:cubicBezTo>
                <a:cubicBezTo>
                  <a:pt x="1411490" y="2045"/>
                  <a:pt x="1380685" y="2740"/>
                  <a:pt x="1350121" y="6136"/>
                </a:cubicBezTo>
                <a:cubicBezTo>
                  <a:pt x="1343692" y="6850"/>
                  <a:pt x="1337930" y="10496"/>
                  <a:pt x="1331710" y="12273"/>
                </a:cubicBezTo>
                <a:cubicBezTo>
                  <a:pt x="1323600" y="14590"/>
                  <a:pt x="1315241" y="15986"/>
                  <a:pt x="1307162" y="18410"/>
                </a:cubicBezTo>
                <a:cubicBezTo>
                  <a:pt x="1294770" y="22128"/>
                  <a:pt x="1282892" y="27546"/>
                  <a:pt x="1270341" y="30684"/>
                </a:cubicBezTo>
                <a:cubicBezTo>
                  <a:pt x="1257885" y="33798"/>
                  <a:pt x="1239707" y="37676"/>
                  <a:pt x="1227382" y="42958"/>
                </a:cubicBezTo>
                <a:cubicBezTo>
                  <a:pt x="1218974" y="46562"/>
                  <a:pt x="1211329" y="51834"/>
                  <a:pt x="1202835" y="55232"/>
                </a:cubicBezTo>
                <a:cubicBezTo>
                  <a:pt x="1190822" y="60037"/>
                  <a:pt x="1176778" y="60329"/>
                  <a:pt x="1166013" y="67506"/>
                </a:cubicBezTo>
                <a:cubicBezTo>
                  <a:pt x="1159876" y="71597"/>
                  <a:pt x="1154200" y="76481"/>
                  <a:pt x="1147603" y="79779"/>
                </a:cubicBezTo>
                <a:cubicBezTo>
                  <a:pt x="1137793" y="84684"/>
                  <a:pt x="1113821" y="89431"/>
                  <a:pt x="1104644" y="92053"/>
                </a:cubicBezTo>
                <a:cubicBezTo>
                  <a:pt x="1098424" y="93830"/>
                  <a:pt x="1092370" y="96144"/>
                  <a:pt x="1086233" y="98190"/>
                </a:cubicBezTo>
                <a:cubicBezTo>
                  <a:pt x="1044030" y="126326"/>
                  <a:pt x="1063406" y="118073"/>
                  <a:pt x="1031001" y="128875"/>
                </a:cubicBezTo>
                <a:cubicBezTo>
                  <a:pt x="1002362" y="126829"/>
                  <a:pt x="973599" y="126093"/>
                  <a:pt x="945084" y="122738"/>
                </a:cubicBezTo>
                <a:cubicBezTo>
                  <a:pt x="938660" y="121982"/>
                  <a:pt x="932329" y="119742"/>
                  <a:pt x="926674" y="116601"/>
                </a:cubicBezTo>
                <a:cubicBezTo>
                  <a:pt x="913779" y="109437"/>
                  <a:pt x="902126" y="100236"/>
                  <a:pt x="889852" y="92053"/>
                </a:cubicBezTo>
                <a:lnTo>
                  <a:pt x="853031" y="67506"/>
                </a:lnTo>
                <a:lnTo>
                  <a:pt x="834620" y="55232"/>
                </a:lnTo>
                <a:cubicBezTo>
                  <a:pt x="828483" y="51141"/>
                  <a:pt x="823206" y="45290"/>
                  <a:pt x="816209" y="42958"/>
                </a:cubicBezTo>
                <a:lnTo>
                  <a:pt x="797798" y="36821"/>
                </a:lnTo>
                <a:cubicBezTo>
                  <a:pt x="750748" y="38867"/>
                  <a:pt x="703493" y="38112"/>
                  <a:pt x="656649" y="42958"/>
                </a:cubicBezTo>
                <a:cubicBezTo>
                  <a:pt x="643780" y="44289"/>
                  <a:pt x="632379" y="52094"/>
                  <a:pt x="619828" y="55232"/>
                </a:cubicBezTo>
                <a:cubicBezTo>
                  <a:pt x="611645" y="57278"/>
                  <a:pt x="603359" y="58945"/>
                  <a:pt x="595280" y="61369"/>
                </a:cubicBezTo>
                <a:cubicBezTo>
                  <a:pt x="551572" y="74481"/>
                  <a:pt x="570283" y="71696"/>
                  <a:pt x="533911" y="79779"/>
                </a:cubicBezTo>
                <a:cubicBezTo>
                  <a:pt x="523729" y="82042"/>
                  <a:pt x="513346" y="83386"/>
                  <a:pt x="503227" y="85916"/>
                </a:cubicBezTo>
                <a:cubicBezTo>
                  <a:pt x="496951" y="87485"/>
                  <a:pt x="491119" y="90598"/>
                  <a:pt x="484816" y="92053"/>
                </a:cubicBezTo>
                <a:cubicBezTo>
                  <a:pt x="464489" y="96744"/>
                  <a:pt x="443238" y="97730"/>
                  <a:pt x="423447" y="104327"/>
                </a:cubicBezTo>
                <a:lnTo>
                  <a:pt x="386625" y="116601"/>
                </a:lnTo>
                <a:lnTo>
                  <a:pt x="355941" y="122738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Freeform 31"/>
          <p:cNvSpPr/>
          <p:nvPr/>
        </p:nvSpPr>
        <p:spPr bwMode="auto">
          <a:xfrm flipH="1">
            <a:off x="6109256" y="4621461"/>
            <a:ext cx="346358" cy="533912"/>
          </a:xfrm>
          <a:custGeom>
            <a:avLst/>
            <a:gdLst>
              <a:gd name="connsiteX0" fmla="*/ 417310 w 417310"/>
              <a:gd name="connsiteY0" fmla="*/ 0 h 533912"/>
              <a:gd name="connsiteX1" fmla="*/ 325256 w 417310"/>
              <a:gd name="connsiteY1" fmla="*/ 312983 h 533912"/>
              <a:gd name="connsiteX2" fmla="*/ 0 w 417310"/>
              <a:gd name="connsiteY2" fmla="*/ 533912 h 53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7310" h="533912">
                <a:moveTo>
                  <a:pt x="417310" y="0"/>
                </a:moveTo>
                <a:cubicBezTo>
                  <a:pt x="406059" y="111999"/>
                  <a:pt x="394808" y="223998"/>
                  <a:pt x="325256" y="312983"/>
                </a:cubicBezTo>
                <a:cubicBezTo>
                  <a:pt x="255704" y="401968"/>
                  <a:pt x="127852" y="467940"/>
                  <a:pt x="0" y="53391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11337" y="4304990"/>
            <a:ext cx="891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i="1" dirty="0" smtClean="0"/>
              <a:t>S nodes </a:t>
            </a:r>
            <a:endParaRPr lang="de-CH" sz="1400" i="1" dirty="0"/>
          </a:p>
        </p:txBody>
      </p:sp>
      <p:sp>
        <p:nvSpPr>
          <p:cNvPr id="34" name="Freeform 33"/>
          <p:cNvSpPr/>
          <p:nvPr/>
        </p:nvSpPr>
        <p:spPr bwMode="auto">
          <a:xfrm>
            <a:off x="6885616" y="4821436"/>
            <a:ext cx="2154056" cy="1567090"/>
          </a:xfrm>
          <a:custGeom>
            <a:avLst/>
            <a:gdLst>
              <a:gd name="connsiteX0" fmla="*/ 1141466 w 2154056"/>
              <a:gd name="connsiteY0" fmla="*/ 2177 h 1567090"/>
              <a:gd name="connsiteX1" fmla="*/ 1092371 w 2154056"/>
              <a:gd name="connsiteY1" fmla="*/ 81957 h 1567090"/>
              <a:gd name="connsiteX2" fmla="*/ 1073960 w 2154056"/>
              <a:gd name="connsiteY2" fmla="*/ 94231 h 1567090"/>
              <a:gd name="connsiteX3" fmla="*/ 1043275 w 2154056"/>
              <a:gd name="connsiteY3" fmla="*/ 124916 h 1567090"/>
              <a:gd name="connsiteX4" fmla="*/ 1031001 w 2154056"/>
              <a:gd name="connsiteY4" fmla="*/ 161737 h 1567090"/>
              <a:gd name="connsiteX5" fmla="*/ 1024865 w 2154056"/>
              <a:gd name="connsiteY5" fmla="*/ 180148 h 1567090"/>
              <a:gd name="connsiteX6" fmla="*/ 1018728 w 2154056"/>
              <a:gd name="connsiteY6" fmla="*/ 204696 h 1567090"/>
              <a:gd name="connsiteX7" fmla="*/ 1012591 w 2154056"/>
              <a:gd name="connsiteY7" fmla="*/ 235380 h 1567090"/>
              <a:gd name="connsiteX8" fmla="*/ 1006454 w 2154056"/>
              <a:gd name="connsiteY8" fmla="*/ 253791 h 1567090"/>
              <a:gd name="connsiteX9" fmla="*/ 1000317 w 2154056"/>
              <a:gd name="connsiteY9" fmla="*/ 278338 h 1567090"/>
              <a:gd name="connsiteX10" fmla="*/ 994180 w 2154056"/>
              <a:gd name="connsiteY10" fmla="*/ 296749 h 1567090"/>
              <a:gd name="connsiteX11" fmla="*/ 988043 w 2154056"/>
              <a:gd name="connsiteY11" fmla="*/ 321297 h 1567090"/>
              <a:gd name="connsiteX12" fmla="*/ 969632 w 2154056"/>
              <a:gd name="connsiteY12" fmla="*/ 376529 h 1567090"/>
              <a:gd name="connsiteX13" fmla="*/ 963495 w 2154056"/>
              <a:gd name="connsiteY13" fmla="*/ 394940 h 1567090"/>
              <a:gd name="connsiteX14" fmla="*/ 957358 w 2154056"/>
              <a:gd name="connsiteY14" fmla="*/ 419487 h 1567090"/>
              <a:gd name="connsiteX15" fmla="*/ 951222 w 2154056"/>
              <a:gd name="connsiteY15" fmla="*/ 450172 h 1567090"/>
              <a:gd name="connsiteX16" fmla="*/ 932811 w 2154056"/>
              <a:gd name="connsiteY16" fmla="*/ 505404 h 1567090"/>
              <a:gd name="connsiteX17" fmla="*/ 926674 w 2154056"/>
              <a:gd name="connsiteY17" fmla="*/ 523815 h 1567090"/>
              <a:gd name="connsiteX18" fmla="*/ 902126 w 2154056"/>
              <a:gd name="connsiteY18" fmla="*/ 560636 h 1567090"/>
              <a:gd name="connsiteX19" fmla="*/ 889852 w 2154056"/>
              <a:gd name="connsiteY19" fmla="*/ 579047 h 1567090"/>
              <a:gd name="connsiteX20" fmla="*/ 859168 w 2154056"/>
              <a:gd name="connsiteY20" fmla="*/ 634279 h 1567090"/>
              <a:gd name="connsiteX21" fmla="*/ 840757 w 2154056"/>
              <a:gd name="connsiteY21" fmla="*/ 646553 h 1567090"/>
              <a:gd name="connsiteX22" fmla="*/ 810073 w 2154056"/>
              <a:gd name="connsiteY22" fmla="*/ 671101 h 1567090"/>
              <a:gd name="connsiteX23" fmla="*/ 791662 w 2154056"/>
              <a:gd name="connsiteY23" fmla="*/ 683375 h 1567090"/>
              <a:gd name="connsiteX24" fmla="*/ 718019 w 2154056"/>
              <a:gd name="connsiteY24" fmla="*/ 701785 h 1567090"/>
              <a:gd name="connsiteX25" fmla="*/ 687334 w 2154056"/>
              <a:gd name="connsiteY25" fmla="*/ 707922 h 1567090"/>
              <a:gd name="connsiteX26" fmla="*/ 331393 w 2154056"/>
              <a:gd name="connsiteY26" fmla="*/ 701785 h 1567090"/>
              <a:gd name="connsiteX27" fmla="*/ 171834 w 2154056"/>
              <a:gd name="connsiteY27" fmla="*/ 720196 h 1567090"/>
              <a:gd name="connsiteX28" fmla="*/ 141149 w 2154056"/>
              <a:gd name="connsiteY28" fmla="*/ 726333 h 1567090"/>
              <a:gd name="connsiteX29" fmla="*/ 104328 w 2154056"/>
              <a:gd name="connsiteY29" fmla="*/ 738607 h 1567090"/>
              <a:gd name="connsiteX30" fmla="*/ 79780 w 2154056"/>
              <a:gd name="connsiteY30" fmla="*/ 793839 h 1567090"/>
              <a:gd name="connsiteX31" fmla="*/ 73643 w 2154056"/>
              <a:gd name="connsiteY31" fmla="*/ 812250 h 1567090"/>
              <a:gd name="connsiteX32" fmla="*/ 55232 w 2154056"/>
              <a:gd name="connsiteY32" fmla="*/ 898167 h 1567090"/>
              <a:gd name="connsiteX33" fmla="*/ 55232 w 2154056"/>
              <a:gd name="connsiteY33" fmla="*/ 898167 h 1567090"/>
              <a:gd name="connsiteX34" fmla="*/ 42958 w 2154056"/>
              <a:gd name="connsiteY34" fmla="*/ 947262 h 1567090"/>
              <a:gd name="connsiteX35" fmla="*/ 36822 w 2154056"/>
              <a:gd name="connsiteY35" fmla="*/ 1094548 h 1567090"/>
              <a:gd name="connsiteX36" fmla="*/ 30685 w 2154056"/>
              <a:gd name="connsiteY36" fmla="*/ 1125232 h 1567090"/>
              <a:gd name="connsiteX37" fmla="*/ 24548 w 2154056"/>
              <a:gd name="connsiteY37" fmla="*/ 1162054 h 1567090"/>
              <a:gd name="connsiteX38" fmla="*/ 18411 w 2154056"/>
              <a:gd name="connsiteY38" fmla="*/ 1180465 h 1567090"/>
              <a:gd name="connsiteX39" fmla="*/ 12274 w 2154056"/>
              <a:gd name="connsiteY39" fmla="*/ 1211149 h 1567090"/>
              <a:gd name="connsiteX40" fmla="*/ 6137 w 2154056"/>
              <a:gd name="connsiteY40" fmla="*/ 1235697 h 1567090"/>
              <a:gd name="connsiteX41" fmla="*/ 6137 w 2154056"/>
              <a:gd name="connsiteY41" fmla="*/ 1346161 h 1567090"/>
              <a:gd name="connsiteX42" fmla="*/ 12274 w 2154056"/>
              <a:gd name="connsiteY42" fmla="*/ 1364572 h 1567090"/>
              <a:gd name="connsiteX43" fmla="*/ 61369 w 2154056"/>
              <a:gd name="connsiteY43" fmla="*/ 1407530 h 1567090"/>
              <a:gd name="connsiteX44" fmla="*/ 79780 w 2154056"/>
              <a:gd name="connsiteY44" fmla="*/ 1419804 h 1567090"/>
              <a:gd name="connsiteX45" fmla="*/ 122738 w 2154056"/>
              <a:gd name="connsiteY45" fmla="*/ 1432078 h 1567090"/>
              <a:gd name="connsiteX46" fmla="*/ 190244 w 2154056"/>
              <a:gd name="connsiteY46" fmla="*/ 1450489 h 1567090"/>
              <a:gd name="connsiteX47" fmla="*/ 239340 w 2154056"/>
              <a:gd name="connsiteY47" fmla="*/ 1456626 h 1567090"/>
              <a:gd name="connsiteX48" fmla="*/ 282298 w 2154056"/>
              <a:gd name="connsiteY48" fmla="*/ 1468900 h 1567090"/>
              <a:gd name="connsiteX49" fmla="*/ 300709 w 2154056"/>
              <a:gd name="connsiteY49" fmla="*/ 1475036 h 1567090"/>
              <a:gd name="connsiteX50" fmla="*/ 325256 w 2154056"/>
              <a:gd name="connsiteY50" fmla="*/ 1481173 h 1567090"/>
              <a:gd name="connsiteX51" fmla="*/ 362078 w 2154056"/>
              <a:gd name="connsiteY51" fmla="*/ 1493447 h 1567090"/>
              <a:gd name="connsiteX52" fmla="*/ 417310 w 2154056"/>
              <a:gd name="connsiteY52" fmla="*/ 1499584 h 1567090"/>
              <a:gd name="connsiteX53" fmla="*/ 466405 w 2154056"/>
              <a:gd name="connsiteY53" fmla="*/ 1511858 h 1567090"/>
              <a:gd name="connsiteX54" fmla="*/ 490953 w 2154056"/>
              <a:gd name="connsiteY54" fmla="*/ 1517995 h 1567090"/>
              <a:gd name="connsiteX55" fmla="*/ 540048 w 2154056"/>
              <a:gd name="connsiteY55" fmla="*/ 1524132 h 1567090"/>
              <a:gd name="connsiteX56" fmla="*/ 564596 w 2154056"/>
              <a:gd name="connsiteY56" fmla="*/ 1530269 h 1567090"/>
              <a:gd name="connsiteX57" fmla="*/ 601418 w 2154056"/>
              <a:gd name="connsiteY57" fmla="*/ 1536406 h 1567090"/>
              <a:gd name="connsiteX58" fmla="*/ 662787 w 2154056"/>
              <a:gd name="connsiteY58" fmla="*/ 1548679 h 1567090"/>
              <a:gd name="connsiteX59" fmla="*/ 724156 w 2154056"/>
              <a:gd name="connsiteY59" fmla="*/ 1567090 h 1567090"/>
              <a:gd name="connsiteX60" fmla="*/ 1159877 w 2154056"/>
              <a:gd name="connsiteY60" fmla="*/ 1560953 h 1567090"/>
              <a:gd name="connsiteX61" fmla="*/ 1319436 w 2154056"/>
              <a:gd name="connsiteY61" fmla="*/ 1554816 h 1567090"/>
              <a:gd name="connsiteX62" fmla="*/ 1417627 w 2154056"/>
              <a:gd name="connsiteY62" fmla="*/ 1542543 h 1567090"/>
              <a:gd name="connsiteX63" fmla="*/ 1515818 w 2154056"/>
              <a:gd name="connsiteY63" fmla="*/ 1517995 h 1567090"/>
              <a:gd name="connsiteX64" fmla="*/ 1558776 w 2154056"/>
              <a:gd name="connsiteY64" fmla="*/ 1505721 h 1567090"/>
              <a:gd name="connsiteX65" fmla="*/ 1607871 w 2154056"/>
              <a:gd name="connsiteY65" fmla="*/ 1481173 h 1567090"/>
              <a:gd name="connsiteX66" fmla="*/ 1638556 w 2154056"/>
              <a:gd name="connsiteY66" fmla="*/ 1468900 h 1567090"/>
              <a:gd name="connsiteX67" fmla="*/ 1663103 w 2154056"/>
              <a:gd name="connsiteY67" fmla="*/ 1456626 h 1567090"/>
              <a:gd name="connsiteX68" fmla="*/ 1706062 w 2154056"/>
              <a:gd name="connsiteY68" fmla="*/ 1438215 h 1567090"/>
              <a:gd name="connsiteX69" fmla="*/ 1742883 w 2154056"/>
              <a:gd name="connsiteY69" fmla="*/ 1413667 h 1567090"/>
              <a:gd name="connsiteX70" fmla="*/ 1761294 w 2154056"/>
              <a:gd name="connsiteY70" fmla="*/ 1407530 h 1567090"/>
              <a:gd name="connsiteX71" fmla="*/ 1779705 w 2154056"/>
              <a:gd name="connsiteY71" fmla="*/ 1395257 h 1567090"/>
              <a:gd name="connsiteX72" fmla="*/ 1804252 w 2154056"/>
              <a:gd name="connsiteY72" fmla="*/ 1382983 h 1567090"/>
              <a:gd name="connsiteX73" fmla="*/ 1816526 w 2154056"/>
              <a:gd name="connsiteY73" fmla="*/ 1364572 h 1567090"/>
              <a:gd name="connsiteX74" fmla="*/ 1859485 w 2154056"/>
              <a:gd name="connsiteY74" fmla="*/ 1327751 h 1567090"/>
              <a:gd name="connsiteX75" fmla="*/ 1890169 w 2154056"/>
              <a:gd name="connsiteY75" fmla="*/ 1278655 h 1567090"/>
              <a:gd name="connsiteX76" fmla="*/ 1914717 w 2154056"/>
              <a:gd name="connsiteY76" fmla="*/ 1241834 h 1567090"/>
              <a:gd name="connsiteX77" fmla="*/ 1920854 w 2154056"/>
              <a:gd name="connsiteY77" fmla="*/ 1223423 h 1567090"/>
              <a:gd name="connsiteX78" fmla="*/ 1939265 w 2154056"/>
              <a:gd name="connsiteY78" fmla="*/ 1198875 h 1567090"/>
              <a:gd name="connsiteX79" fmla="*/ 1951538 w 2154056"/>
              <a:gd name="connsiteY79" fmla="*/ 1180465 h 1567090"/>
              <a:gd name="connsiteX80" fmla="*/ 1969949 w 2154056"/>
              <a:gd name="connsiteY80" fmla="*/ 1155917 h 1567090"/>
              <a:gd name="connsiteX81" fmla="*/ 1994497 w 2154056"/>
              <a:gd name="connsiteY81" fmla="*/ 1106822 h 1567090"/>
              <a:gd name="connsiteX82" fmla="*/ 2012907 w 2154056"/>
              <a:gd name="connsiteY82" fmla="*/ 1082274 h 1567090"/>
              <a:gd name="connsiteX83" fmla="*/ 2037455 w 2154056"/>
              <a:gd name="connsiteY83" fmla="*/ 1045453 h 1567090"/>
              <a:gd name="connsiteX84" fmla="*/ 2055866 w 2154056"/>
              <a:gd name="connsiteY84" fmla="*/ 1020905 h 1567090"/>
              <a:gd name="connsiteX85" fmla="*/ 2068140 w 2154056"/>
              <a:gd name="connsiteY85" fmla="*/ 996357 h 1567090"/>
              <a:gd name="connsiteX86" fmla="*/ 2086550 w 2154056"/>
              <a:gd name="connsiteY86" fmla="*/ 971810 h 1567090"/>
              <a:gd name="connsiteX87" fmla="*/ 2111098 w 2154056"/>
              <a:gd name="connsiteY87" fmla="*/ 885893 h 1567090"/>
              <a:gd name="connsiteX88" fmla="*/ 2123372 w 2154056"/>
              <a:gd name="connsiteY88" fmla="*/ 842934 h 1567090"/>
              <a:gd name="connsiteX89" fmla="*/ 2129509 w 2154056"/>
              <a:gd name="connsiteY89" fmla="*/ 775428 h 1567090"/>
              <a:gd name="connsiteX90" fmla="*/ 2135646 w 2154056"/>
              <a:gd name="connsiteY90" fmla="*/ 750881 h 1567090"/>
              <a:gd name="connsiteX91" fmla="*/ 2147920 w 2154056"/>
              <a:gd name="connsiteY91" fmla="*/ 554500 h 1567090"/>
              <a:gd name="connsiteX92" fmla="*/ 2154056 w 2154056"/>
              <a:gd name="connsiteY92" fmla="*/ 456309 h 1567090"/>
              <a:gd name="connsiteX93" fmla="*/ 2147920 w 2154056"/>
              <a:gd name="connsiteY93" fmla="*/ 296749 h 1567090"/>
              <a:gd name="connsiteX94" fmla="*/ 2141783 w 2154056"/>
              <a:gd name="connsiteY94" fmla="*/ 278338 h 1567090"/>
              <a:gd name="connsiteX95" fmla="*/ 2123372 w 2154056"/>
              <a:gd name="connsiteY95" fmla="*/ 259928 h 1567090"/>
              <a:gd name="connsiteX96" fmla="*/ 2104961 w 2154056"/>
              <a:gd name="connsiteY96" fmla="*/ 253791 h 1567090"/>
              <a:gd name="connsiteX97" fmla="*/ 2043592 w 2154056"/>
              <a:gd name="connsiteY97" fmla="*/ 229243 h 1567090"/>
              <a:gd name="connsiteX98" fmla="*/ 2000634 w 2154056"/>
              <a:gd name="connsiteY98" fmla="*/ 216969 h 1567090"/>
              <a:gd name="connsiteX99" fmla="*/ 1902443 w 2154056"/>
              <a:gd name="connsiteY99" fmla="*/ 204696 h 1567090"/>
              <a:gd name="connsiteX100" fmla="*/ 1810389 w 2154056"/>
              <a:gd name="connsiteY100" fmla="*/ 192422 h 1567090"/>
              <a:gd name="connsiteX101" fmla="*/ 1767431 w 2154056"/>
              <a:gd name="connsiteY101" fmla="*/ 174011 h 1567090"/>
              <a:gd name="connsiteX102" fmla="*/ 1749020 w 2154056"/>
              <a:gd name="connsiteY102" fmla="*/ 155600 h 1567090"/>
              <a:gd name="connsiteX103" fmla="*/ 1712199 w 2154056"/>
              <a:gd name="connsiteY103" fmla="*/ 131053 h 1567090"/>
              <a:gd name="connsiteX104" fmla="*/ 1693788 w 2154056"/>
              <a:gd name="connsiteY104" fmla="*/ 118779 h 1567090"/>
              <a:gd name="connsiteX105" fmla="*/ 1644693 w 2154056"/>
              <a:gd name="connsiteY105" fmla="*/ 106505 h 1567090"/>
              <a:gd name="connsiteX106" fmla="*/ 1620145 w 2154056"/>
              <a:gd name="connsiteY106" fmla="*/ 100368 h 1567090"/>
              <a:gd name="connsiteX107" fmla="*/ 1583324 w 2154056"/>
              <a:gd name="connsiteY107" fmla="*/ 94231 h 1567090"/>
              <a:gd name="connsiteX108" fmla="*/ 1521954 w 2154056"/>
              <a:gd name="connsiteY108" fmla="*/ 81957 h 1567090"/>
              <a:gd name="connsiteX109" fmla="*/ 1411490 w 2154056"/>
              <a:gd name="connsiteY109" fmla="*/ 75820 h 1567090"/>
              <a:gd name="connsiteX110" fmla="*/ 1362395 w 2154056"/>
              <a:gd name="connsiteY110" fmla="*/ 69683 h 1567090"/>
              <a:gd name="connsiteX111" fmla="*/ 1307163 w 2154056"/>
              <a:gd name="connsiteY111" fmla="*/ 51273 h 1567090"/>
              <a:gd name="connsiteX112" fmla="*/ 1282615 w 2154056"/>
              <a:gd name="connsiteY112" fmla="*/ 45136 h 1567090"/>
              <a:gd name="connsiteX113" fmla="*/ 1245793 w 2154056"/>
              <a:gd name="connsiteY113" fmla="*/ 32862 h 1567090"/>
              <a:gd name="connsiteX114" fmla="*/ 1227383 w 2154056"/>
              <a:gd name="connsiteY114" fmla="*/ 20588 h 1567090"/>
              <a:gd name="connsiteX115" fmla="*/ 1141466 w 2154056"/>
              <a:gd name="connsiteY115" fmla="*/ 20588 h 1567090"/>
              <a:gd name="connsiteX116" fmla="*/ 1141466 w 2154056"/>
              <a:gd name="connsiteY116" fmla="*/ 2177 h 1567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2154056" h="1567090">
                <a:moveTo>
                  <a:pt x="1141466" y="2177"/>
                </a:moveTo>
                <a:cubicBezTo>
                  <a:pt x="1133283" y="12405"/>
                  <a:pt x="1110836" y="56777"/>
                  <a:pt x="1092371" y="81957"/>
                </a:cubicBezTo>
                <a:cubicBezTo>
                  <a:pt x="1088009" y="87905"/>
                  <a:pt x="1079175" y="89016"/>
                  <a:pt x="1073960" y="94231"/>
                </a:cubicBezTo>
                <a:cubicBezTo>
                  <a:pt x="1033047" y="135144"/>
                  <a:pt x="1092371" y="92185"/>
                  <a:pt x="1043275" y="124916"/>
                </a:cubicBezTo>
                <a:lnTo>
                  <a:pt x="1031001" y="161737"/>
                </a:lnTo>
                <a:cubicBezTo>
                  <a:pt x="1028955" y="167874"/>
                  <a:pt x="1026434" y="173872"/>
                  <a:pt x="1024865" y="180148"/>
                </a:cubicBezTo>
                <a:cubicBezTo>
                  <a:pt x="1022819" y="188331"/>
                  <a:pt x="1020558" y="196462"/>
                  <a:pt x="1018728" y="204696"/>
                </a:cubicBezTo>
                <a:cubicBezTo>
                  <a:pt x="1016465" y="214878"/>
                  <a:pt x="1015121" y="225261"/>
                  <a:pt x="1012591" y="235380"/>
                </a:cubicBezTo>
                <a:cubicBezTo>
                  <a:pt x="1011022" y="241656"/>
                  <a:pt x="1008231" y="247571"/>
                  <a:pt x="1006454" y="253791"/>
                </a:cubicBezTo>
                <a:cubicBezTo>
                  <a:pt x="1004137" y="261901"/>
                  <a:pt x="1002634" y="270228"/>
                  <a:pt x="1000317" y="278338"/>
                </a:cubicBezTo>
                <a:cubicBezTo>
                  <a:pt x="998540" y="284558"/>
                  <a:pt x="995957" y="290529"/>
                  <a:pt x="994180" y="296749"/>
                </a:cubicBezTo>
                <a:cubicBezTo>
                  <a:pt x="991863" y="304859"/>
                  <a:pt x="990467" y="313218"/>
                  <a:pt x="988043" y="321297"/>
                </a:cubicBezTo>
                <a:cubicBezTo>
                  <a:pt x="982466" y="339885"/>
                  <a:pt x="975769" y="358118"/>
                  <a:pt x="969632" y="376529"/>
                </a:cubicBezTo>
                <a:cubicBezTo>
                  <a:pt x="967586" y="382666"/>
                  <a:pt x="965064" y="388664"/>
                  <a:pt x="963495" y="394940"/>
                </a:cubicBezTo>
                <a:cubicBezTo>
                  <a:pt x="961449" y="403122"/>
                  <a:pt x="959188" y="411254"/>
                  <a:pt x="957358" y="419487"/>
                </a:cubicBezTo>
                <a:cubicBezTo>
                  <a:pt x="955095" y="429669"/>
                  <a:pt x="953966" y="440109"/>
                  <a:pt x="951222" y="450172"/>
                </a:cubicBezTo>
                <a:cubicBezTo>
                  <a:pt x="951218" y="450188"/>
                  <a:pt x="935882" y="496191"/>
                  <a:pt x="932811" y="505404"/>
                </a:cubicBezTo>
                <a:cubicBezTo>
                  <a:pt x="930765" y="511541"/>
                  <a:pt x="930262" y="518433"/>
                  <a:pt x="926674" y="523815"/>
                </a:cubicBezTo>
                <a:lnTo>
                  <a:pt x="902126" y="560636"/>
                </a:lnTo>
                <a:lnTo>
                  <a:pt x="889852" y="579047"/>
                </a:lnTo>
                <a:cubicBezTo>
                  <a:pt x="877994" y="614623"/>
                  <a:pt x="884608" y="613079"/>
                  <a:pt x="859168" y="634279"/>
                </a:cubicBezTo>
                <a:cubicBezTo>
                  <a:pt x="853502" y="639001"/>
                  <a:pt x="846894" y="642462"/>
                  <a:pt x="840757" y="646553"/>
                </a:cubicBezTo>
                <a:cubicBezTo>
                  <a:pt x="820067" y="677589"/>
                  <a:pt x="839715" y="656280"/>
                  <a:pt x="810073" y="671101"/>
                </a:cubicBezTo>
                <a:cubicBezTo>
                  <a:pt x="803476" y="674400"/>
                  <a:pt x="798402" y="680379"/>
                  <a:pt x="791662" y="683375"/>
                </a:cubicBezTo>
                <a:cubicBezTo>
                  <a:pt x="760631" y="697167"/>
                  <a:pt x="750680" y="695847"/>
                  <a:pt x="718019" y="701785"/>
                </a:cubicBezTo>
                <a:cubicBezTo>
                  <a:pt x="707756" y="703651"/>
                  <a:pt x="697562" y="705876"/>
                  <a:pt x="687334" y="707922"/>
                </a:cubicBezTo>
                <a:lnTo>
                  <a:pt x="331393" y="701785"/>
                </a:lnTo>
                <a:cubicBezTo>
                  <a:pt x="69885" y="701785"/>
                  <a:pt x="287263" y="697110"/>
                  <a:pt x="171834" y="720196"/>
                </a:cubicBezTo>
                <a:cubicBezTo>
                  <a:pt x="161606" y="722242"/>
                  <a:pt x="151212" y="723588"/>
                  <a:pt x="141149" y="726333"/>
                </a:cubicBezTo>
                <a:cubicBezTo>
                  <a:pt x="128667" y="729737"/>
                  <a:pt x="104328" y="738607"/>
                  <a:pt x="104328" y="738607"/>
                </a:cubicBezTo>
                <a:cubicBezTo>
                  <a:pt x="84878" y="767783"/>
                  <a:pt x="94386" y="750021"/>
                  <a:pt x="79780" y="793839"/>
                </a:cubicBezTo>
                <a:lnTo>
                  <a:pt x="73643" y="812250"/>
                </a:lnTo>
                <a:cubicBezTo>
                  <a:pt x="65901" y="874183"/>
                  <a:pt x="72721" y="845699"/>
                  <a:pt x="55232" y="898167"/>
                </a:cubicBezTo>
                <a:lnTo>
                  <a:pt x="55232" y="898167"/>
                </a:lnTo>
                <a:cubicBezTo>
                  <a:pt x="47826" y="935194"/>
                  <a:pt x="52393" y="918956"/>
                  <a:pt x="42958" y="947262"/>
                </a:cubicBezTo>
                <a:cubicBezTo>
                  <a:pt x="40913" y="996357"/>
                  <a:pt x="40203" y="1045527"/>
                  <a:pt x="36822" y="1094548"/>
                </a:cubicBezTo>
                <a:cubicBezTo>
                  <a:pt x="36104" y="1104954"/>
                  <a:pt x="32551" y="1114970"/>
                  <a:pt x="30685" y="1125232"/>
                </a:cubicBezTo>
                <a:cubicBezTo>
                  <a:pt x="28459" y="1137475"/>
                  <a:pt x="27247" y="1149907"/>
                  <a:pt x="24548" y="1162054"/>
                </a:cubicBezTo>
                <a:cubicBezTo>
                  <a:pt x="23145" y="1168369"/>
                  <a:pt x="19980" y="1174189"/>
                  <a:pt x="18411" y="1180465"/>
                </a:cubicBezTo>
                <a:cubicBezTo>
                  <a:pt x="15881" y="1190584"/>
                  <a:pt x="14537" y="1200967"/>
                  <a:pt x="12274" y="1211149"/>
                </a:cubicBezTo>
                <a:cubicBezTo>
                  <a:pt x="10444" y="1219383"/>
                  <a:pt x="8183" y="1227514"/>
                  <a:pt x="6137" y="1235697"/>
                </a:cubicBezTo>
                <a:cubicBezTo>
                  <a:pt x="105" y="1296011"/>
                  <a:pt x="-3951" y="1290677"/>
                  <a:pt x="6137" y="1346161"/>
                </a:cubicBezTo>
                <a:cubicBezTo>
                  <a:pt x="7294" y="1352526"/>
                  <a:pt x="9381" y="1358786"/>
                  <a:pt x="12274" y="1364572"/>
                </a:cubicBezTo>
                <a:cubicBezTo>
                  <a:pt x="25059" y="1390143"/>
                  <a:pt x="33753" y="1389119"/>
                  <a:pt x="61369" y="1407530"/>
                </a:cubicBezTo>
                <a:cubicBezTo>
                  <a:pt x="67506" y="1411621"/>
                  <a:pt x="72783" y="1417472"/>
                  <a:pt x="79780" y="1419804"/>
                </a:cubicBezTo>
                <a:cubicBezTo>
                  <a:pt x="123924" y="1434519"/>
                  <a:pt x="68797" y="1416666"/>
                  <a:pt x="122738" y="1432078"/>
                </a:cubicBezTo>
                <a:cubicBezTo>
                  <a:pt x="150832" y="1440105"/>
                  <a:pt x="151355" y="1445628"/>
                  <a:pt x="190244" y="1450489"/>
                </a:cubicBezTo>
                <a:lnTo>
                  <a:pt x="239340" y="1456626"/>
                </a:lnTo>
                <a:cubicBezTo>
                  <a:pt x="283454" y="1471332"/>
                  <a:pt x="228392" y="1453500"/>
                  <a:pt x="282298" y="1468900"/>
                </a:cubicBezTo>
                <a:cubicBezTo>
                  <a:pt x="288518" y="1470677"/>
                  <a:pt x="294489" y="1473259"/>
                  <a:pt x="300709" y="1475036"/>
                </a:cubicBezTo>
                <a:cubicBezTo>
                  <a:pt x="308819" y="1477353"/>
                  <a:pt x="317178" y="1478749"/>
                  <a:pt x="325256" y="1481173"/>
                </a:cubicBezTo>
                <a:cubicBezTo>
                  <a:pt x="337648" y="1484891"/>
                  <a:pt x="349219" y="1492018"/>
                  <a:pt x="362078" y="1493447"/>
                </a:cubicBezTo>
                <a:lnTo>
                  <a:pt x="417310" y="1499584"/>
                </a:lnTo>
                <a:cubicBezTo>
                  <a:pt x="450209" y="1510550"/>
                  <a:pt x="421973" y="1501984"/>
                  <a:pt x="466405" y="1511858"/>
                </a:cubicBezTo>
                <a:cubicBezTo>
                  <a:pt x="474639" y="1513688"/>
                  <a:pt x="482633" y="1516608"/>
                  <a:pt x="490953" y="1517995"/>
                </a:cubicBezTo>
                <a:cubicBezTo>
                  <a:pt x="507221" y="1520706"/>
                  <a:pt x="523780" y="1521421"/>
                  <a:pt x="540048" y="1524132"/>
                </a:cubicBezTo>
                <a:cubicBezTo>
                  <a:pt x="548368" y="1525519"/>
                  <a:pt x="556325" y="1528615"/>
                  <a:pt x="564596" y="1530269"/>
                </a:cubicBezTo>
                <a:cubicBezTo>
                  <a:pt x="576798" y="1532709"/>
                  <a:pt x="589188" y="1534113"/>
                  <a:pt x="601418" y="1536406"/>
                </a:cubicBezTo>
                <a:cubicBezTo>
                  <a:pt x="621922" y="1540250"/>
                  <a:pt x="642996" y="1542082"/>
                  <a:pt x="662787" y="1548679"/>
                </a:cubicBezTo>
                <a:cubicBezTo>
                  <a:pt x="707610" y="1563620"/>
                  <a:pt x="687057" y="1557815"/>
                  <a:pt x="724156" y="1567090"/>
                </a:cubicBezTo>
                <a:lnTo>
                  <a:pt x="1159877" y="1560953"/>
                </a:lnTo>
                <a:cubicBezTo>
                  <a:pt x="1213091" y="1559856"/>
                  <a:pt x="1266346" y="1558608"/>
                  <a:pt x="1319436" y="1554816"/>
                </a:cubicBezTo>
                <a:cubicBezTo>
                  <a:pt x="1352337" y="1552466"/>
                  <a:pt x="1417627" y="1542543"/>
                  <a:pt x="1417627" y="1542543"/>
                </a:cubicBezTo>
                <a:lnTo>
                  <a:pt x="1515818" y="1517995"/>
                </a:lnTo>
                <a:cubicBezTo>
                  <a:pt x="1526232" y="1515391"/>
                  <a:pt x="1548017" y="1510612"/>
                  <a:pt x="1558776" y="1505721"/>
                </a:cubicBezTo>
                <a:cubicBezTo>
                  <a:pt x="1575433" y="1498150"/>
                  <a:pt x="1590883" y="1487968"/>
                  <a:pt x="1607871" y="1481173"/>
                </a:cubicBezTo>
                <a:cubicBezTo>
                  <a:pt x="1618099" y="1477082"/>
                  <a:pt x="1628489" y="1473374"/>
                  <a:pt x="1638556" y="1468900"/>
                </a:cubicBezTo>
                <a:cubicBezTo>
                  <a:pt x="1646916" y="1465185"/>
                  <a:pt x="1654695" y="1460230"/>
                  <a:pt x="1663103" y="1456626"/>
                </a:cubicBezTo>
                <a:cubicBezTo>
                  <a:pt x="1692731" y="1443928"/>
                  <a:pt x="1672138" y="1458570"/>
                  <a:pt x="1706062" y="1438215"/>
                </a:cubicBezTo>
                <a:cubicBezTo>
                  <a:pt x="1718711" y="1430625"/>
                  <a:pt x="1728889" y="1418332"/>
                  <a:pt x="1742883" y="1413667"/>
                </a:cubicBezTo>
                <a:cubicBezTo>
                  <a:pt x="1749020" y="1411621"/>
                  <a:pt x="1755508" y="1410423"/>
                  <a:pt x="1761294" y="1407530"/>
                </a:cubicBezTo>
                <a:cubicBezTo>
                  <a:pt x="1767891" y="1404232"/>
                  <a:pt x="1773301" y="1398916"/>
                  <a:pt x="1779705" y="1395257"/>
                </a:cubicBezTo>
                <a:cubicBezTo>
                  <a:pt x="1787648" y="1390718"/>
                  <a:pt x="1796070" y="1387074"/>
                  <a:pt x="1804252" y="1382983"/>
                </a:cubicBezTo>
                <a:cubicBezTo>
                  <a:pt x="1808343" y="1376846"/>
                  <a:pt x="1811804" y="1370238"/>
                  <a:pt x="1816526" y="1364572"/>
                </a:cubicBezTo>
                <a:cubicBezTo>
                  <a:pt x="1830773" y="1347475"/>
                  <a:pt x="1841424" y="1341296"/>
                  <a:pt x="1859485" y="1327751"/>
                </a:cubicBezTo>
                <a:cubicBezTo>
                  <a:pt x="1879893" y="1286932"/>
                  <a:pt x="1862288" y="1318484"/>
                  <a:pt x="1890169" y="1278655"/>
                </a:cubicBezTo>
                <a:cubicBezTo>
                  <a:pt x="1898628" y="1266570"/>
                  <a:pt x="1910052" y="1255828"/>
                  <a:pt x="1914717" y="1241834"/>
                </a:cubicBezTo>
                <a:cubicBezTo>
                  <a:pt x="1916763" y="1235697"/>
                  <a:pt x="1917644" y="1229040"/>
                  <a:pt x="1920854" y="1223423"/>
                </a:cubicBezTo>
                <a:cubicBezTo>
                  <a:pt x="1925929" y="1214542"/>
                  <a:pt x="1933320" y="1207198"/>
                  <a:pt x="1939265" y="1198875"/>
                </a:cubicBezTo>
                <a:cubicBezTo>
                  <a:pt x="1943552" y="1192873"/>
                  <a:pt x="1947251" y="1186467"/>
                  <a:pt x="1951538" y="1180465"/>
                </a:cubicBezTo>
                <a:cubicBezTo>
                  <a:pt x="1957483" y="1172142"/>
                  <a:pt x="1964795" y="1164752"/>
                  <a:pt x="1969949" y="1155917"/>
                </a:cubicBezTo>
                <a:cubicBezTo>
                  <a:pt x="1979168" y="1140113"/>
                  <a:pt x="1983519" y="1121460"/>
                  <a:pt x="1994497" y="1106822"/>
                </a:cubicBezTo>
                <a:cubicBezTo>
                  <a:pt x="2000634" y="1098639"/>
                  <a:pt x="2007042" y="1090653"/>
                  <a:pt x="2012907" y="1082274"/>
                </a:cubicBezTo>
                <a:cubicBezTo>
                  <a:pt x="2021366" y="1070189"/>
                  <a:pt x="2028604" y="1057254"/>
                  <a:pt x="2037455" y="1045453"/>
                </a:cubicBezTo>
                <a:cubicBezTo>
                  <a:pt x="2043592" y="1037270"/>
                  <a:pt x="2050445" y="1029579"/>
                  <a:pt x="2055866" y="1020905"/>
                </a:cubicBezTo>
                <a:cubicBezTo>
                  <a:pt x="2060715" y="1013147"/>
                  <a:pt x="2063291" y="1004115"/>
                  <a:pt x="2068140" y="996357"/>
                </a:cubicBezTo>
                <a:cubicBezTo>
                  <a:pt x="2073561" y="987684"/>
                  <a:pt x="2081583" y="980751"/>
                  <a:pt x="2086550" y="971810"/>
                </a:cubicBezTo>
                <a:cubicBezTo>
                  <a:pt x="2101260" y="945332"/>
                  <a:pt x="2104662" y="914854"/>
                  <a:pt x="2111098" y="885893"/>
                </a:cubicBezTo>
                <a:cubicBezTo>
                  <a:pt x="2116236" y="862774"/>
                  <a:pt x="2116538" y="863437"/>
                  <a:pt x="2123372" y="842934"/>
                </a:cubicBezTo>
                <a:cubicBezTo>
                  <a:pt x="2125418" y="820432"/>
                  <a:pt x="2126523" y="797825"/>
                  <a:pt x="2129509" y="775428"/>
                </a:cubicBezTo>
                <a:cubicBezTo>
                  <a:pt x="2130624" y="767068"/>
                  <a:pt x="2135103" y="759298"/>
                  <a:pt x="2135646" y="750881"/>
                </a:cubicBezTo>
                <a:cubicBezTo>
                  <a:pt x="2149313" y="539040"/>
                  <a:pt x="2129595" y="646122"/>
                  <a:pt x="2147920" y="554500"/>
                </a:cubicBezTo>
                <a:cubicBezTo>
                  <a:pt x="2149965" y="521770"/>
                  <a:pt x="2154056" y="489103"/>
                  <a:pt x="2154056" y="456309"/>
                </a:cubicBezTo>
                <a:cubicBezTo>
                  <a:pt x="2154056" y="403083"/>
                  <a:pt x="2151582" y="349849"/>
                  <a:pt x="2147920" y="296749"/>
                </a:cubicBezTo>
                <a:cubicBezTo>
                  <a:pt x="2147475" y="290295"/>
                  <a:pt x="2145371" y="283720"/>
                  <a:pt x="2141783" y="278338"/>
                </a:cubicBezTo>
                <a:cubicBezTo>
                  <a:pt x="2136969" y="271117"/>
                  <a:pt x="2130593" y="264742"/>
                  <a:pt x="2123372" y="259928"/>
                </a:cubicBezTo>
                <a:cubicBezTo>
                  <a:pt x="2117989" y="256340"/>
                  <a:pt x="2111098" y="255837"/>
                  <a:pt x="2104961" y="253791"/>
                </a:cubicBezTo>
                <a:cubicBezTo>
                  <a:pt x="2066401" y="224870"/>
                  <a:pt x="2095441" y="240765"/>
                  <a:pt x="2043592" y="229243"/>
                </a:cubicBezTo>
                <a:cubicBezTo>
                  <a:pt x="2009285" y="221619"/>
                  <a:pt x="2041750" y="223136"/>
                  <a:pt x="2000634" y="216969"/>
                </a:cubicBezTo>
                <a:cubicBezTo>
                  <a:pt x="1968014" y="212076"/>
                  <a:pt x="1935096" y="209361"/>
                  <a:pt x="1902443" y="204696"/>
                </a:cubicBezTo>
                <a:cubicBezTo>
                  <a:pt x="1843158" y="196227"/>
                  <a:pt x="1873838" y="200353"/>
                  <a:pt x="1810389" y="192422"/>
                </a:cubicBezTo>
                <a:cubicBezTo>
                  <a:pt x="1795365" y="187414"/>
                  <a:pt x="1780701" y="183490"/>
                  <a:pt x="1767431" y="174011"/>
                </a:cubicBezTo>
                <a:cubicBezTo>
                  <a:pt x="1760369" y="168966"/>
                  <a:pt x="1755871" y="160928"/>
                  <a:pt x="1749020" y="155600"/>
                </a:cubicBezTo>
                <a:cubicBezTo>
                  <a:pt x="1737376" y="146544"/>
                  <a:pt x="1724473" y="139235"/>
                  <a:pt x="1712199" y="131053"/>
                </a:cubicBezTo>
                <a:cubicBezTo>
                  <a:pt x="1706062" y="126962"/>
                  <a:pt x="1700785" y="121111"/>
                  <a:pt x="1693788" y="118779"/>
                </a:cubicBezTo>
                <a:cubicBezTo>
                  <a:pt x="1660889" y="107813"/>
                  <a:pt x="1689125" y="116379"/>
                  <a:pt x="1644693" y="106505"/>
                </a:cubicBezTo>
                <a:cubicBezTo>
                  <a:pt x="1636459" y="104675"/>
                  <a:pt x="1628416" y="102022"/>
                  <a:pt x="1620145" y="100368"/>
                </a:cubicBezTo>
                <a:cubicBezTo>
                  <a:pt x="1607944" y="97928"/>
                  <a:pt x="1595525" y="96671"/>
                  <a:pt x="1583324" y="94231"/>
                </a:cubicBezTo>
                <a:cubicBezTo>
                  <a:pt x="1552867" y="88139"/>
                  <a:pt x="1558004" y="84961"/>
                  <a:pt x="1521954" y="81957"/>
                </a:cubicBezTo>
                <a:cubicBezTo>
                  <a:pt x="1485203" y="78894"/>
                  <a:pt x="1448311" y="77866"/>
                  <a:pt x="1411490" y="75820"/>
                </a:cubicBezTo>
                <a:cubicBezTo>
                  <a:pt x="1395125" y="73774"/>
                  <a:pt x="1378521" y="73138"/>
                  <a:pt x="1362395" y="69683"/>
                </a:cubicBezTo>
                <a:cubicBezTo>
                  <a:pt x="1319382" y="60466"/>
                  <a:pt x="1337874" y="58951"/>
                  <a:pt x="1307163" y="51273"/>
                </a:cubicBezTo>
                <a:cubicBezTo>
                  <a:pt x="1298980" y="49227"/>
                  <a:pt x="1290694" y="47560"/>
                  <a:pt x="1282615" y="45136"/>
                </a:cubicBezTo>
                <a:cubicBezTo>
                  <a:pt x="1270223" y="41418"/>
                  <a:pt x="1245793" y="32862"/>
                  <a:pt x="1245793" y="32862"/>
                </a:cubicBezTo>
                <a:cubicBezTo>
                  <a:pt x="1239656" y="28771"/>
                  <a:pt x="1234162" y="23493"/>
                  <a:pt x="1227383" y="20588"/>
                </a:cubicBezTo>
                <a:cubicBezTo>
                  <a:pt x="1199744" y="8742"/>
                  <a:pt x="1170149" y="15373"/>
                  <a:pt x="1141466" y="20588"/>
                </a:cubicBezTo>
                <a:cubicBezTo>
                  <a:pt x="1138620" y="21106"/>
                  <a:pt x="1149649" y="-8051"/>
                  <a:pt x="1141466" y="2177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533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793" y="1185863"/>
            <a:ext cx="6334125" cy="529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anose="020B0600070205080204" pitchFamily="34" charset="-128"/>
              </a:rPr>
              <a:t>Evolution of Consensus Mechanisms</a:t>
            </a:r>
          </a:p>
        </p:txBody>
      </p:sp>
      <p:sp>
        <p:nvSpPr>
          <p:cNvPr id="40965" name="TextBox 43"/>
          <p:cNvSpPr txBox="1">
            <a:spLocks noChangeArrowheads="1"/>
          </p:cNvSpPr>
          <p:nvPr/>
        </p:nvSpPr>
        <p:spPr bwMode="auto">
          <a:xfrm>
            <a:off x="9120931" y="6230937"/>
            <a:ext cx="5476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de-CH" altLang="de-DE" sz="1000" dirty="0">
                <a:hlinkClick r:id="rId4"/>
              </a:rPr>
              <a:t>Figure</a:t>
            </a:r>
            <a:endParaRPr lang="de-CH" altLang="de-DE" sz="1000" dirty="0"/>
          </a:p>
        </p:txBody>
      </p:sp>
      <p:sp>
        <p:nvSpPr>
          <p:cNvPr id="43014" name="TextBox 45"/>
          <p:cNvSpPr txBox="1">
            <a:spLocks noChangeArrowheads="1"/>
          </p:cNvSpPr>
          <p:nvPr/>
        </p:nvSpPr>
        <p:spPr bwMode="auto">
          <a:xfrm>
            <a:off x="4110781" y="4253589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de-CH" altLang="de-DE" sz="2400" dirty="0"/>
              <a:t>1</a:t>
            </a:r>
          </a:p>
        </p:txBody>
      </p:sp>
      <p:sp>
        <p:nvSpPr>
          <p:cNvPr id="43015" name="TextBox 50"/>
          <p:cNvSpPr txBox="1">
            <a:spLocks noChangeArrowheads="1"/>
          </p:cNvSpPr>
          <p:nvPr/>
        </p:nvSpPr>
        <p:spPr bwMode="auto">
          <a:xfrm>
            <a:off x="4601318" y="24923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de-CH" altLang="de-DE" sz="2400"/>
              <a:t>2</a:t>
            </a:r>
          </a:p>
        </p:txBody>
      </p:sp>
      <p:sp>
        <p:nvSpPr>
          <p:cNvPr id="43016" name="TextBox 51"/>
          <p:cNvSpPr txBox="1">
            <a:spLocks noChangeArrowheads="1"/>
          </p:cNvSpPr>
          <p:nvPr/>
        </p:nvSpPr>
        <p:spPr bwMode="auto">
          <a:xfrm>
            <a:off x="6041181" y="3138488"/>
            <a:ext cx="357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de-CH" altLang="de-DE" sz="2400"/>
              <a:t>3</a:t>
            </a:r>
          </a:p>
        </p:txBody>
      </p:sp>
      <p:sp>
        <p:nvSpPr>
          <p:cNvPr id="43017" name="TextBox 52"/>
          <p:cNvSpPr txBox="1">
            <a:spLocks noChangeArrowheads="1"/>
          </p:cNvSpPr>
          <p:nvPr/>
        </p:nvSpPr>
        <p:spPr bwMode="auto">
          <a:xfrm>
            <a:off x="5831631" y="4576763"/>
            <a:ext cx="357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de-CH" altLang="de-DE" sz="2400"/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0936" y="1307922"/>
            <a:ext cx="256512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Byzantine fault </a:t>
            </a:r>
            <a:br>
              <a:rPr lang="en-US" dirty="0" smtClean="0"/>
            </a:br>
            <a:r>
              <a:rPr lang="en-US" dirty="0" smtClean="0"/>
              <a:t>tolerance-based, </a:t>
            </a:r>
            <a:br>
              <a:rPr lang="en-US" dirty="0" smtClean="0"/>
            </a:br>
            <a:r>
              <a:rPr lang="en-US" dirty="0" smtClean="0"/>
              <a:t>which is a more </a:t>
            </a:r>
          </a:p>
          <a:p>
            <a:r>
              <a:rPr lang="en-US" dirty="0" smtClean="0"/>
              <a:t>traditional </a:t>
            </a:r>
            <a:br>
              <a:rPr lang="en-US" dirty="0" smtClean="0"/>
            </a:br>
            <a:r>
              <a:rPr lang="en-US" dirty="0" smtClean="0"/>
              <a:t>approach </a:t>
            </a:r>
          </a:p>
          <a:p>
            <a:r>
              <a:rPr lang="en-US" dirty="0" smtClean="0"/>
              <a:t>based on </a:t>
            </a:r>
            <a:br>
              <a:rPr lang="en-US" dirty="0" smtClean="0"/>
            </a:br>
            <a:r>
              <a:rPr lang="en-US" dirty="0" smtClean="0"/>
              <a:t>rounds of </a:t>
            </a:r>
            <a:br>
              <a:rPr lang="en-US" dirty="0" smtClean="0"/>
            </a:br>
            <a:r>
              <a:rPr lang="en-US" dirty="0" smtClean="0"/>
              <a:t>votes.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75801" y="1284785"/>
            <a:ext cx="326724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Proof-based or leader-</a:t>
            </a:r>
            <a:br>
              <a:rPr lang="en-US" dirty="0" smtClean="0"/>
            </a:br>
            <a:r>
              <a:rPr lang="en-US" dirty="0" smtClean="0"/>
              <a:t>based consensus, </a:t>
            </a:r>
            <a:br>
              <a:rPr lang="en-US" dirty="0" smtClean="0"/>
            </a:br>
            <a:r>
              <a:rPr lang="en-US" dirty="0" smtClean="0"/>
              <a:t>whereby a leader </a:t>
            </a:r>
          </a:p>
          <a:p>
            <a:pPr algn="r"/>
            <a:r>
              <a:rPr lang="en-US" dirty="0" smtClean="0"/>
              <a:t>is elected </a:t>
            </a:r>
            <a:br>
              <a:rPr lang="en-US" dirty="0" smtClean="0"/>
            </a:br>
            <a:r>
              <a:rPr lang="en-US" dirty="0" smtClean="0"/>
              <a:t>and </a:t>
            </a:r>
          </a:p>
          <a:p>
            <a:pPr algn="r"/>
            <a:r>
              <a:rPr lang="en-US" dirty="0" smtClean="0"/>
              <a:t>proposes </a:t>
            </a:r>
          </a:p>
          <a:p>
            <a:pPr algn="r"/>
            <a:r>
              <a:rPr lang="en-US" dirty="0" smtClean="0"/>
              <a:t>a final </a:t>
            </a:r>
            <a:br>
              <a:rPr lang="en-US" dirty="0" smtClean="0"/>
            </a:br>
            <a:r>
              <a:rPr lang="en-US" dirty="0" smtClean="0"/>
              <a:t>value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2315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5" grpId="0"/>
      <p:bldP spid="43016" grpId="0"/>
      <p:bldP spid="430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Consensus Mechanism Types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41502"/>
            <a:ext cx="9525000" cy="5181600"/>
          </a:xfrm>
        </p:spPr>
        <p:txBody>
          <a:bodyPr/>
          <a:lstStyle/>
          <a:p>
            <a:r>
              <a:rPr lang="en-US" altLang="en-US" dirty="0" smtClean="0">
                <a:solidFill>
                  <a:schemeClr val="accent2"/>
                </a:solidFill>
              </a:rPr>
              <a:t>Classical Consensus Models</a:t>
            </a:r>
          </a:p>
          <a:p>
            <a:pPr lvl="1"/>
            <a:r>
              <a:rPr lang="en-US" altLang="en-US" dirty="0" smtClean="0"/>
              <a:t>Crash failure models </a:t>
            </a:r>
            <a:r>
              <a:rPr lang="en-US" altLang="en-US" dirty="0" smtClean="0">
                <a:sym typeface="Wingdings" panose="05000000000000000000" pitchFamily="2" charset="2"/>
              </a:rPr>
              <a:t> </a:t>
            </a:r>
            <a:r>
              <a:rPr lang="en-US" altLang="en-US" dirty="0" smtClean="0"/>
              <a:t>honest nodes failing</a:t>
            </a:r>
          </a:p>
          <a:p>
            <a:pPr lvl="1"/>
            <a:r>
              <a:rPr lang="en-US" altLang="en-US" dirty="0" smtClean="0"/>
              <a:t>Byzantine Failure Tolerance (BFT)</a:t>
            </a:r>
          </a:p>
          <a:p>
            <a:pPr lvl="2"/>
            <a:r>
              <a:rPr lang="en-US" altLang="en-US" dirty="0" smtClean="0"/>
              <a:t>State machine replication</a:t>
            </a:r>
          </a:p>
          <a:p>
            <a:pPr lvl="1"/>
            <a:r>
              <a:rPr lang="en-US" altLang="en-US" dirty="0" smtClean="0"/>
              <a:t>BFT General’s Problem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73926" y="2606300"/>
            <a:ext cx="4105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 smtClean="0">
                <a:solidFill>
                  <a:schemeClr val="accent2"/>
                </a:solidFill>
              </a:rPr>
              <a:t>HyperLedger</a:t>
            </a:r>
            <a:r>
              <a:rPr lang="en-US" sz="1400" dirty="0" smtClean="0">
                <a:solidFill>
                  <a:schemeClr val="accent2"/>
                </a:solidFill>
              </a:rPr>
              <a:t> (SOLO, Kafka mechanisms), Stellar</a:t>
            </a:r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6EFF0EDD-C6A7-496B-84E2-7C2B504E95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3" y="3509408"/>
            <a:ext cx="9867530" cy="2982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anose="020B0600070205080204" pitchFamily="34" charset="-128"/>
              </a:rPr>
              <a:t>Byzantine Fault Tolerance (BFT)</a:t>
            </a:r>
          </a:p>
        </p:txBody>
      </p:sp>
      <p:sp>
        <p:nvSpPr>
          <p:cNvPr id="45060" name="Content Placeholder 2"/>
          <p:cNvSpPr>
            <a:spLocks noGrp="1"/>
          </p:cNvSpPr>
          <p:nvPr>
            <p:ph idx="1"/>
          </p:nvPr>
        </p:nvSpPr>
        <p:spPr>
          <a:xfrm>
            <a:off x="374650" y="1201671"/>
            <a:ext cx="9220200" cy="5142643"/>
          </a:xfrm>
        </p:spPr>
        <p:txBody>
          <a:bodyPr/>
          <a:lstStyle/>
          <a:p>
            <a:r>
              <a:rPr lang="en-US" altLang="de-DE" dirty="0" smtClean="0">
                <a:ea typeface="MS PGothic" panose="020B0600070205080204" pitchFamily="34" charset="-128"/>
              </a:rPr>
              <a:t>Described as the capacity of a system to 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handle or survive unreliable situations</a:t>
            </a:r>
            <a:r>
              <a:rPr lang="en-US" altLang="de-DE" dirty="0" smtClean="0">
                <a:ea typeface="MS PGothic" panose="020B0600070205080204" pitchFamily="34" charset="-128"/>
              </a:rPr>
              <a:t> and (all kinds of) failures</a:t>
            </a:r>
          </a:p>
          <a:p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Practical BFT (PBFT)</a:t>
            </a:r>
            <a:r>
              <a:rPr lang="en-US" altLang="de-DE" dirty="0" smtClean="0">
                <a:ea typeface="MS PGothic" panose="020B0600070205080204" pitchFamily="34" charset="-128"/>
              </a:rPr>
              <a:t>: assume a small fraction of nodes as Byzantines (dishonest)</a:t>
            </a:r>
          </a:p>
          <a:p>
            <a:endParaRPr lang="en-US" altLang="de-DE" dirty="0">
              <a:ea typeface="MS PGothic" panose="020B0600070205080204" pitchFamily="34" charset="-128"/>
            </a:endParaRPr>
          </a:p>
          <a:p>
            <a:endParaRPr lang="en-US" altLang="de-DE" dirty="0" smtClean="0">
              <a:ea typeface="MS PGothic" panose="020B0600070205080204" pitchFamily="34" charset="-128"/>
            </a:endParaRPr>
          </a:p>
          <a:p>
            <a:endParaRPr lang="en-US" altLang="de-DE" dirty="0">
              <a:ea typeface="MS PGothic" panose="020B0600070205080204" pitchFamily="34" charset="-128"/>
            </a:endParaRPr>
          </a:p>
          <a:p>
            <a:endParaRPr lang="en-US" altLang="de-DE" dirty="0" smtClean="0">
              <a:ea typeface="MS PGothic" panose="020B0600070205080204" pitchFamily="34" charset="-128"/>
            </a:endParaRPr>
          </a:p>
          <a:p>
            <a:endParaRPr lang="en-US" altLang="de-DE" dirty="0">
              <a:ea typeface="MS PGothic" panose="020B0600070205080204" pitchFamily="34" charset="-128"/>
            </a:endParaRPr>
          </a:p>
          <a:p>
            <a:r>
              <a:rPr lang="en-US" altLang="de-DE" dirty="0" smtClean="0">
                <a:ea typeface="MS PGothic" panose="020B0600070205080204" pitchFamily="34" charset="-128"/>
              </a:rPr>
              <a:t>Other examples: XFT, </a:t>
            </a:r>
            <a:r>
              <a:rPr lang="en-US" altLang="de-DE" dirty="0" err="1" smtClean="0">
                <a:ea typeface="MS PGothic" panose="020B0600070205080204" pitchFamily="34" charset="-128"/>
              </a:rPr>
              <a:t>HoneyBadger</a:t>
            </a:r>
            <a:endParaRPr lang="en-US" altLang="de-DE" dirty="0" smtClean="0">
              <a:ea typeface="MS PGothic" panose="020B0600070205080204" pitchFamily="34" charset="-128"/>
            </a:endParaRPr>
          </a:p>
          <a:p>
            <a:pPr marL="457200" lvl="1" indent="0">
              <a:buNone/>
            </a:pPr>
            <a:endParaRPr lang="en-US" altLang="de-DE" dirty="0" smtClean="0">
              <a:ea typeface="MS PGothic" panose="020B0600070205080204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228794" y="3142106"/>
            <a:ext cx="48062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2" indent="-342900">
              <a:buFont typeface="+mj-lt"/>
              <a:buAutoNum type="arabicPeriod"/>
            </a:pPr>
            <a:r>
              <a:rPr lang="en-US" altLang="de-DE" sz="1800" dirty="0"/>
              <a:t>A </a:t>
            </a:r>
            <a:r>
              <a:rPr lang="en-US" altLang="de-DE" sz="1800" dirty="0">
                <a:solidFill>
                  <a:schemeClr val="accent2"/>
                </a:solidFill>
              </a:rPr>
              <a:t>client</a:t>
            </a:r>
            <a:r>
              <a:rPr lang="en-US" altLang="de-DE" sz="1800" dirty="0"/>
              <a:t> sends a request to invoke a service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altLang="de-DE" sz="1800" dirty="0"/>
              <a:t>The primary </a:t>
            </a:r>
            <a:r>
              <a:rPr lang="en-US" altLang="de-DE" sz="1800" dirty="0">
                <a:solidFill>
                  <a:schemeClr val="accent2"/>
                </a:solidFill>
              </a:rPr>
              <a:t>leader</a:t>
            </a:r>
            <a:r>
              <a:rPr lang="en-US" altLang="de-DE" sz="1800" dirty="0"/>
              <a:t> multicasts the requests to the replicas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altLang="de-DE" sz="1800" dirty="0"/>
              <a:t>Replicas execute the request and send a reply to the client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altLang="de-DE" sz="1800" dirty="0"/>
              <a:t>The client wats for F+1 replies from different replicas with the same result</a:t>
            </a:r>
          </a:p>
        </p:txBody>
      </p:sp>
      <p:pic>
        <p:nvPicPr>
          <p:cNvPr id="3076" name="Picture 4" descr="Image result for pbf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768" y="3142106"/>
            <a:ext cx="4772794" cy="21740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lh6.googleusercontent.com/z2qoGEzBryNlFtmImAxdcqyiTxcixY8a2JdLGGTTeW4j0AwvfdiiBHVUgTGLQKnyza5Q8kRCfyU4AnWzsbA4C5SscjA21qmZmKnA_ktKI59b3FZJuATDOkoWWhRYUCEBnQ7y3dn8VfqSttgAlw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3990"/>
          <a:stretch/>
        </p:blipFill>
        <p:spPr bwMode="auto">
          <a:xfrm>
            <a:off x="7455657" y="5456216"/>
            <a:ext cx="2128081" cy="7637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33520" y="6178639"/>
            <a:ext cx="15723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 smtClean="0"/>
              <a:t>PBFT property</a:t>
            </a:r>
            <a:endParaRPr lang="de-CH" sz="1600" dirty="0"/>
          </a:p>
        </p:txBody>
      </p:sp>
      <p:sp>
        <p:nvSpPr>
          <p:cNvPr id="4" name="Oval 3"/>
          <p:cNvSpPr/>
          <p:nvPr/>
        </p:nvSpPr>
        <p:spPr bwMode="auto">
          <a:xfrm>
            <a:off x="6407285" y="2950723"/>
            <a:ext cx="2023353" cy="72633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05652" y="2678985"/>
            <a:ext cx="1226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100" dirty="0" smtClean="0"/>
              <a:t>3 phase protocol</a:t>
            </a:r>
            <a:endParaRPr lang="de-CH" sz="1100" dirty="0"/>
          </a:p>
        </p:txBody>
      </p:sp>
    </p:spTree>
    <p:extLst>
      <p:ext uri="{BB962C8B-B14F-4D97-AF65-F5344CB8AC3E}">
        <p14:creationId xmlns="" xmlns:p14="http://schemas.microsoft.com/office/powerpoint/2010/main" val="80929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uild="p"/>
      <p:bldP spid="2" grpId="0"/>
      <p:bldP spid="3" grpId="0"/>
      <p:bldP spid="4" grpId="0" animBg="1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delegated BFT (</a:t>
            </a:r>
            <a:r>
              <a:rPr lang="en-US" dirty="0" err="1" smtClean="0"/>
              <a:t>dBFT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Nodes in the network elect a group of consensus nodes (</a:t>
            </a:r>
            <a:r>
              <a:rPr lang="en-US" i="1" dirty="0" smtClean="0"/>
              <a:t>e.g.</a:t>
            </a:r>
            <a:r>
              <a:rPr lang="en-US" dirty="0" smtClean="0"/>
              <a:t>, </a:t>
            </a:r>
            <a:r>
              <a:rPr lang="en-US" dirty="0" err="1" smtClean="0"/>
              <a:t>CoZ</a:t>
            </a:r>
            <a:r>
              <a:rPr lang="en-US" dirty="0" smtClean="0"/>
              <a:t>)</a:t>
            </a:r>
          </a:p>
          <a:p>
            <a:r>
              <a:rPr lang="en-US" dirty="0" smtClean="0"/>
              <a:t>Leader/speaker randomly </a:t>
            </a:r>
            <a:br>
              <a:rPr lang="en-US" dirty="0" smtClean="0"/>
            </a:br>
            <a:r>
              <a:rPr lang="en-US" dirty="0" smtClean="0"/>
              <a:t>chosen from consensus nodes, </a:t>
            </a:r>
            <a:br>
              <a:rPr lang="en-US" dirty="0" smtClean="0"/>
            </a:br>
            <a:r>
              <a:rPr lang="en-US" dirty="0" smtClean="0"/>
              <a:t>remainders are delegates</a:t>
            </a:r>
          </a:p>
          <a:p>
            <a:r>
              <a:rPr lang="en-US" dirty="0" smtClean="0"/>
              <a:t>Leader/speaker creates new block, needs to be positively checked by 2/3 of all delegates</a:t>
            </a:r>
          </a:p>
          <a:p>
            <a:r>
              <a:rPr lang="en-US" dirty="0" smtClean="0"/>
              <a:t>If 2/3 agree, block is added to the </a:t>
            </a:r>
            <a:br>
              <a:rPr lang="en-US" dirty="0" smtClean="0"/>
            </a:br>
            <a:r>
              <a:rPr lang="en-US" dirty="0" smtClean="0"/>
              <a:t>chain</a:t>
            </a:r>
          </a:p>
          <a:p>
            <a:r>
              <a:rPr lang="en-US" dirty="0" smtClean="0"/>
              <a:t>Countermeasures for dishonest </a:t>
            </a:r>
            <a:br>
              <a:rPr lang="en-US" dirty="0" smtClean="0"/>
            </a:br>
            <a:r>
              <a:rPr lang="en-US" dirty="0" smtClean="0"/>
              <a:t>leader/speakers or delegates</a:t>
            </a:r>
          </a:p>
        </p:txBody>
      </p:sp>
      <p:pic>
        <p:nvPicPr>
          <p:cNvPr id="4" name="Content Placeholder 11">
            <a:extLst>
              <a:ext uri="{FF2B5EF4-FFF2-40B4-BE49-F238E27FC236}">
                <a16:creationId xmlns="" xmlns:a16="http://schemas.microsoft.com/office/drawing/2014/main" id="{2ABD9234-726F-420F-B1E8-B4C3F2ACE7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549" y="1850636"/>
            <a:ext cx="4076787" cy="15287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436E90F-FE0B-4F10-87EB-F097DB8338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683" y="4458568"/>
            <a:ext cx="3640654" cy="18267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Consensus Mechanism Types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Elected Leader Models</a:t>
            </a:r>
          </a:p>
          <a:p>
            <a:pPr lvl="1"/>
            <a:r>
              <a:rPr lang="en-US" altLang="en-US" dirty="0" smtClean="0"/>
              <a:t>Probabilistic elected leader </a:t>
            </a:r>
            <a:r>
              <a:rPr lang="en-US" altLang="en-US" dirty="0" smtClean="0">
                <a:sym typeface="Wingdings" panose="05000000000000000000" pitchFamily="2" charset="2"/>
              </a:rPr>
              <a:t>in a </a:t>
            </a:r>
          </a:p>
          <a:p>
            <a:pPr lvl="2"/>
            <a:r>
              <a:rPr lang="en-US" altLang="en-US" dirty="0" smtClean="0">
                <a:sym typeface="Wingdings" panose="05000000000000000000" pitchFamily="2" charset="2"/>
              </a:rPr>
              <a:t>Lottery-like</a:t>
            </a:r>
          </a:p>
          <a:p>
            <a:pPr lvl="2"/>
            <a:r>
              <a:rPr lang="en-US" altLang="en-US" dirty="0" smtClean="0">
                <a:sym typeface="Wingdings" panose="05000000000000000000" pitchFamily="2" charset="2"/>
              </a:rPr>
              <a:t>Competition, or </a:t>
            </a:r>
          </a:p>
          <a:p>
            <a:pPr lvl="2"/>
            <a:r>
              <a:rPr lang="en-US" altLang="en-US" dirty="0" smtClean="0">
                <a:sym typeface="Wingdings" panose="05000000000000000000" pitchFamily="2" charset="2"/>
              </a:rPr>
              <a:t>Probabilistic algorithm</a:t>
            </a:r>
          </a:p>
          <a:p>
            <a:pPr lvl="1"/>
            <a:endParaRPr lang="en-US" altLang="en-US" dirty="0" smtClean="0">
              <a:solidFill>
                <a:schemeClr val="accent2"/>
              </a:solidFill>
              <a:ea typeface="MS PGothic" panose="020B0600070205080204" pitchFamily="34" charset="-128"/>
            </a:endParaRPr>
          </a:p>
          <a:p>
            <a:pPr lvl="1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956646" y="3831228"/>
            <a:ext cx="261001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 err="1" smtClean="0"/>
              <a:t>PoX</a:t>
            </a:r>
            <a:r>
              <a:rPr lang="en-US" sz="1600" dirty="0" smtClean="0"/>
              <a:t>: Proof-of-X, where </a:t>
            </a:r>
            <a:r>
              <a:rPr lang="en-US" sz="1600" i="1" dirty="0" smtClean="0"/>
              <a:t>X</a:t>
            </a:r>
            <a:r>
              <a:rPr lang="en-US" sz="1600" dirty="0" smtClean="0"/>
              <a:t>=</a:t>
            </a:r>
          </a:p>
          <a:p>
            <a:pPr algn="l"/>
            <a:endParaRPr lang="en-US" sz="1600" dirty="0" smtClean="0"/>
          </a:p>
          <a:p>
            <a:pPr algn="l"/>
            <a:r>
              <a:rPr lang="en-US" sz="1600" dirty="0" smtClean="0"/>
              <a:t>A: Age</a:t>
            </a:r>
          </a:p>
          <a:p>
            <a:pPr algn="l"/>
            <a:r>
              <a:rPr lang="en-US" sz="1600" dirty="0" smtClean="0"/>
              <a:t>B: Burn</a:t>
            </a:r>
          </a:p>
          <a:p>
            <a:pPr algn="l"/>
            <a:r>
              <a:rPr lang="en-US" sz="1600" dirty="0" smtClean="0"/>
              <a:t>C: Capacity (storage)</a:t>
            </a:r>
          </a:p>
          <a:p>
            <a:pPr algn="l"/>
            <a:r>
              <a:rPr lang="en-US" sz="1600" dirty="0" smtClean="0"/>
              <a:t>D: Deposit</a:t>
            </a:r>
          </a:p>
          <a:p>
            <a:pPr algn="l"/>
            <a:r>
              <a:rPr lang="en-US" sz="1600" dirty="0" smtClean="0"/>
              <a:t>S: Stake </a:t>
            </a:r>
          </a:p>
          <a:p>
            <a:pPr algn="l"/>
            <a:r>
              <a:rPr lang="en-US" sz="1600" dirty="0" smtClean="0"/>
              <a:t>T: Trust</a:t>
            </a:r>
          </a:p>
          <a:p>
            <a:pPr algn="l"/>
            <a:r>
              <a:rPr lang="en-US" sz="1600" dirty="0" smtClean="0"/>
              <a:t>W: Work</a:t>
            </a:r>
          </a:p>
          <a:p>
            <a:pPr algn="l"/>
            <a:r>
              <a:rPr lang="en-US" sz="1600" dirty="0" smtClean="0"/>
              <a:t>d: delegated</a:t>
            </a:r>
          </a:p>
        </p:txBody>
      </p:sp>
      <p:grpSp>
        <p:nvGrpSpPr>
          <p:cNvPr id="4" name="Group 55"/>
          <p:cNvGrpSpPr/>
          <p:nvPr/>
        </p:nvGrpSpPr>
        <p:grpSpPr>
          <a:xfrm>
            <a:off x="890896" y="3681117"/>
            <a:ext cx="5474366" cy="2472254"/>
            <a:chOff x="890896" y="3904504"/>
            <a:chExt cx="5474366" cy="2472254"/>
          </a:xfrm>
        </p:grpSpPr>
        <p:sp>
          <p:nvSpPr>
            <p:cNvPr id="6" name="TextBox 5"/>
            <p:cNvSpPr txBox="1"/>
            <p:nvPr/>
          </p:nvSpPr>
          <p:spPr>
            <a:xfrm>
              <a:off x="890896" y="4861379"/>
              <a:ext cx="7409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PoW</a:t>
              </a:r>
              <a:endParaRPr lang="en-US" sz="2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72687" y="4863304"/>
              <a:ext cx="6703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PoS</a:t>
              </a:r>
              <a:endParaRPr lang="en-US" sz="2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18798" y="4863304"/>
              <a:ext cx="6848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/>
                <a:t>PoC</a:t>
              </a:r>
              <a:endParaRPr lang="en-US" sz="2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23201" y="4865229"/>
              <a:ext cx="6559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/>
                <a:t>PoT</a:t>
              </a:r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74198" y="5777729"/>
              <a:ext cx="6848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/>
                <a:t>PoD</a:t>
              </a:r>
              <a:endParaRPr lang="en-US" sz="2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86187" y="5779654"/>
              <a:ext cx="6703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/>
                <a:t>PoB</a:t>
              </a:r>
              <a:endParaRPr lang="en-US" sz="20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54311" y="5779654"/>
              <a:ext cx="6703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PoA</a:t>
              </a:r>
              <a:endParaRPr lang="en-US" sz="2000" dirty="0"/>
            </a:p>
          </p:txBody>
        </p:sp>
        <p:cxnSp>
          <p:nvCxnSpPr>
            <p:cNvPr id="14" name="Straight Arrow Connector 13"/>
            <p:cNvCxnSpPr>
              <a:stCxn id="15" idx="2"/>
              <a:endCxn id="6" idx="0"/>
            </p:cNvCxnSpPr>
            <p:nvPr/>
          </p:nvCxnSpPr>
          <p:spPr bwMode="auto">
            <a:xfrm flipH="1">
              <a:off x="1261350" y="4304614"/>
              <a:ext cx="2399878" cy="556765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2706479" y="3904504"/>
              <a:ext cx="19094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Elected Leader</a:t>
              </a:r>
              <a:endParaRPr lang="en-US" sz="2000" dirty="0"/>
            </a:p>
          </p:txBody>
        </p:sp>
        <p:cxnSp>
          <p:nvCxnSpPr>
            <p:cNvPr id="18" name="Straight Arrow Connector 17"/>
            <p:cNvCxnSpPr>
              <a:stCxn id="15" idx="2"/>
              <a:endCxn id="7" idx="0"/>
            </p:cNvCxnSpPr>
            <p:nvPr/>
          </p:nvCxnSpPr>
          <p:spPr bwMode="auto">
            <a:xfrm flipH="1">
              <a:off x="3207875" y="4304614"/>
              <a:ext cx="453353" cy="558690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traight Arrow Connector 20"/>
            <p:cNvCxnSpPr>
              <a:stCxn id="15" idx="2"/>
              <a:endCxn id="8" idx="0"/>
            </p:cNvCxnSpPr>
            <p:nvPr/>
          </p:nvCxnSpPr>
          <p:spPr bwMode="auto">
            <a:xfrm>
              <a:off x="3661228" y="4304614"/>
              <a:ext cx="599972" cy="558690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/>
            <p:cNvCxnSpPr>
              <a:stCxn id="15" idx="2"/>
              <a:endCxn id="9" idx="0"/>
            </p:cNvCxnSpPr>
            <p:nvPr/>
          </p:nvCxnSpPr>
          <p:spPr bwMode="auto">
            <a:xfrm>
              <a:off x="3661228" y="4304614"/>
              <a:ext cx="1689948" cy="560615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8" name="Straight Arrow Connector 27"/>
            <p:cNvCxnSpPr>
              <a:stCxn id="7" idx="2"/>
              <a:endCxn id="10" idx="0"/>
            </p:cNvCxnSpPr>
            <p:nvPr/>
          </p:nvCxnSpPr>
          <p:spPr bwMode="auto">
            <a:xfrm flipH="1">
              <a:off x="2316600" y="5263414"/>
              <a:ext cx="891275" cy="514315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1" name="Straight Arrow Connector 30"/>
            <p:cNvCxnSpPr>
              <a:stCxn id="7" idx="2"/>
              <a:endCxn id="11" idx="0"/>
            </p:cNvCxnSpPr>
            <p:nvPr/>
          </p:nvCxnSpPr>
          <p:spPr bwMode="auto">
            <a:xfrm>
              <a:off x="3207875" y="5263414"/>
              <a:ext cx="13500" cy="516240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4" name="Straight Arrow Connector 33"/>
            <p:cNvCxnSpPr>
              <a:stCxn id="7" idx="2"/>
              <a:endCxn id="12" idx="0"/>
            </p:cNvCxnSpPr>
            <p:nvPr/>
          </p:nvCxnSpPr>
          <p:spPr bwMode="auto">
            <a:xfrm>
              <a:off x="3207875" y="5263414"/>
              <a:ext cx="881624" cy="516240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8" name="TextBox 37"/>
            <p:cNvSpPr txBox="1"/>
            <p:nvPr/>
          </p:nvSpPr>
          <p:spPr>
            <a:xfrm>
              <a:off x="1398323" y="6053556"/>
              <a:ext cx="10688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>
                  <a:solidFill>
                    <a:schemeClr val="accent2"/>
                  </a:solidFill>
                </a:rPr>
                <a:t>Tendermint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788147" y="6067056"/>
              <a:ext cx="8627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>
                  <a:solidFill>
                    <a:schemeClr val="accent2"/>
                  </a:solidFill>
                </a:rPr>
                <a:t>Slimcoin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921570" y="6068981"/>
              <a:ext cx="8915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>
                  <a:solidFill>
                    <a:schemeClr val="accent2"/>
                  </a:solidFill>
                </a:rPr>
                <a:t>Peercoin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86901" y="5152631"/>
              <a:ext cx="7232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2"/>
                  </a:solidFill>
                </a:rPr>
                <a:t>Bitcoin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078532" y="5166131"/>
              <a:ext cx="1040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>
                  <a:solidFill>
                    <a:schemeClr val="accent2"/>
                  </a:solidFill>
                </a:rPr>
                <a:t>Permacoin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313371" y="5168056"/>
              <a:ext cx="10518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>
                  <a:solidFill>
                    <a:schemeClr val="accent2"/>
                  </a:solidFill>
                </a:rPr>
                <a:t>REMChain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737796" y="4840154"/>
              <a:ext cx="92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/>
                <a:t>dPoS</a:t>
              </a:r>
              <a:endParaRPr lang="en-US" sz="2000" dirty="0"/>
            </a:p>
          </p:txBody>
        </p:sp>
        <p:cxnSp>
          <p:nvCxnSpPr>
            <p:cNvPr id="48" name="Straight Arrow Connector 47"/>
            <p:cNvCxnSpPr>
              <a:stCxn id="15" idx="2"/>
              <a:endCxn id="47" idx="0"/>
            </p:cNvCxnSpPr>
            <p:nvPr/>
          </p:nvCxnSpPr>
          <p:spPr bwMode="auto">
            <a:xfrm flipH="1">
              <a:off x="2199996" y="4304614"/>
              <a:ext cx="1461232" cy="535540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9" name="TextBox 48"/>
            <p:cNvSpPr txBox="1"/>
            <p:nvPr/>
          </p:nvSpPr>
          <p:spPr>
            <a:xfrm>
              <a:off x="2095851" y="5154556"/>
              <a:ext cx="7232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2"/>
                  </a:solidFill>
                </a:rPr>
                <a:t>EOS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01226" y="5168056"/>
              <a:ext cx="5934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>
                  <a:solidFill>
                    <a:schemeClr val="accent2"/>
                  </a:solidFill>
                </a:rPr>
                <a:t>Bazo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Proof-of-Work (PoW)</a:t>
            </a:r>
          </a:p>
        </p:txBody>
      </p:sp>
      <p:sp>
        <p:nvSpPr>
          <p:cNvPr id="45060" name="Content Placeholder 2"/>
          <p:cNvSpPr>
            <a:spLocks noGrp="1"/>
          </p:cNvSpPr>
          <p:nvPr>
            <p:ph idx="1"/>
          </p:nvPr>
        </p:nvSpPr>
        <p:spPr>
          <a:xfrm>
            <a:off x="381000" y="1052513"/>
            <a:ext cx="9220200" cy="5181600"/>
          </a:xfrm>
        </p:spPr>
        <p:txBody>
          <a:bodyPr/>
          <a:lstStyle/>
          <a:p>
            <a:r>
              <a:rPr lang="en-US" altLang="de-DE" dirty="0" smtClean="0">
                <a:ea typeface="MS PGothic" panose="020B0600070205080204" pitchFamily="34" charset="-128"/>
              </a:rPr>
              <a:t>Set of transactions becomes available, block is created, by utilizing the following data</a:t>
            </a:r>
          </a:p>
          <a:p>
            <a:pPr lvl="1"/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Transaction(s</a:t>
            </a:r>
            <a:r>
              <a:rPr lang="en-US" altLang="de-DE" dirty="0" smtClean="0">
                <a:ea typeface="MS PGothic" panose="020B0600070205080204" pitchFamily="34" charset="-128"/>
              </a:rPr>
              <a:t>), hash of previous block</a:t>
            </a:r>
          </a:p>
          <a:p>
            <a:pPr lvl="1"/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Nonce</a:t>
            </a:r>
            <a:r>
              <a:rPr lang="en-US" altLang="de-DE" dirty="0" smtClean="0">
                <a:ea typeface="MS PGothic" panose="020B0600070205080204" pitchFamily="34" charset="-128"/>
              </a:rPr>
              <a:t> (arbitrary number, can only be used once)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Other information (depending on BC)</a:t>
            </a:r>
          </a:p>
          <a:p>
            <a:r>
              <a:rPr lang="en-US" altLang="de-DE" dirty="0" smtClean="0">
                <a:ea typeface="MS PGothic" panose="020B0600070205080204" pitchFamily="34" charset="-128"/>
              </a:rPr>
              <a:t>Hash of new block is calculated</a:t>
            </a:r>
          </a:p>
          <a:p>
            <a:r>
              <a:rPr lang="en-US" altLang="de-DE" dirty="0" smtClean="0">
                <a:ea typeface="MS PGothic" panose="020B0600070205080204" pitchFamily="34" charset="-128"/>
              </a:rPr>
              <a:t>Checking performed once hash was computed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Hash is 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above the target </a:t>
            </a:r>
            <a:r>
              <a:rPr lang="en-US" altLang="de-DE" dirty="0" smtClean="0">
                <a:ea typeface="MS PGothic" panose="020B0600070205080204" pitchFamily="34" charset="-128"/>
              </a:rPr>
              <a:t>value → Another miner may have found a suitable hash, block attached to local BC, but miner lost the lottery, otherwise nonce will be incremented, retry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Hash is 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below the target </a:t>
            </a:r>
            <a:r>
              <a:rPr lang="en-US" altLang="de-DE" dirty="0" smtClean="0">
                <a:ea typeface="MS PGothic" panose="020B0600070205080204" pitchFamily="34" charset="-128"/>
              </a:rPr>
              <a:t>value → This miner won the lottery and the new block’s hash determines the PoW result</a:t>
            </a:r>
          </a:p>
        </p:txBody>
      </p:sp>
    </p:spTree>
    <p:extLst>
      <p:ext uri="{BB962C8B-B14F-4D97-AF65-F5344CB8AC3E}">
        <p14:creationId xmlns="" xmlns:p14="http://schemas.microsoft.com/office/powerpoint/2010/main" val="397752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Ethereum PoW – Ethash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4650" y="1219200"/>
            <a:ext cx="4803921" cy="5181600"/>
          </a:xfrm>
        </p:spPr>
        <p:txBody>
          <a:bodyPr/>
          <a:lstStyle/>
          <a:p>
            <a:r>
              <a:rPr lang="de-CH" dirty="0" smtClean="0"/>
              <a:t>Based on </a:t>
            </a:r>
            <a:r>
              <a:rPr lang="de-CH" dirty="0" smtClean="0">
                <a:solidFill>
                  <a:schemeClr val="accent2"/>
                </a:solidFill>
              </a:rPr>
              <a:t>partial hash collision </a:t>
            </a:r>
            <a:r>
              <a:rPr lang="de-CH" dirty="0" smtClean="0"/>
              <a:t>(target hash)</a:t>
            </a:r>
          </a:p>
          <a:p>
            <a:pPr lvl="1"/>
            <a:r>
              <a:rPr lang="de-CH" dirty="0" smtClean="0"/>
              <a:t>Works as a memory-bound cryptographic </a:t>
            </a:r>
            <a:r>
              <a:rPr lang="de-CH" dirty="0"/>
              <a:t>sponge</a:t>
            </a:r>
          </a:p>
          <a:p>
            <a:pPr lvl="1"/>
            <a:r>
              <a:rPr lang="de-CH" dirty="0" smtClean="0"/>
              <a:t>Requires heavy </a:t>
            </a:r>
            <a:r>
              <a:rPr lang="de-CH" dirty="0" smtClean="0">
                <a:solidFill>
                  <a:schemeClr val="accent2"/>
                </a:solidFill>
              </a:rPr>
              <a:t>fetching of data on the DAG </a:t>
            </a:r>
            <a:r>
              <a:rPr lang="de-CH" dirty="0" smtClean="0"/>
              <a:t>(RAM intensive process)</a:t>
            </a:r>
          </a:p>
          <a:p>
            <a:pPr lvl="1"/>
            <a:endParaRPr lang="de-CH" dirty="0" smtClean="0"/>
          </a:p>
        </p:txBody>
      </p:sp>
      <p:pic>
        <p:nvPicPr>
          <p:cNvPr id="286722" name="Picture 2" descr="Algorithmic Flow For How Ethereum's Ethash Hashing Algorithm Wor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738" y="1144567"/>
            <a:ext cx="4715694" cy="4428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44492" y="5552181"/>
            <a:ext cx="4556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2"/>
                </a:solidFill>
                <a:latin typeface="-apple-system"/>
              </a:rPr>
              <a:t>DAG</a:t>
            </a:r>
            <a:r>
              <a:rPr lang="en-US" sz="1400" dirty="0">
                <a:solidFill>
                  <a:srgbClr val="222222"/>
                </a:solidFill>
                <a:latin typeface="-apple-system"/>
              </a:rPr>
              <a:t> (Directed Acyclic Graph</a:t>
            </a:r>
            <a:r>
              <a:rPr lang="en-US" sz="1400" dirty="0" smtClean="0">
                <a:solidFill>
                  <a:srgbClr val="222222"/>
                </a:solidFill>
                <a:latin typeface="-apple-system"/>
              </a:rPr>
              <a:t>) - </a:t>
            </a:r>
            <a:r>
              <a:rPr lang="de-CH" sz="1400" dirty="0"/>
              <a:t>randomly generated </a:t>
            </a:r>
            <a:r>
              <a:rPr lang="de-CH" sz="1400" dirty="0" smtClean="0"/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400" dirty="0" smtClean="0"/>
              <a:t>Designed to be </a:t>
            </a:r>
            <a:r>
              <a:rPr lang="de-CH" sz="1400" dirty="0" smtClean="0">
                <a:solidFill>
                  <a:schemeClr val="accent2"/>
                </a:solidFill>
              </a:rPr>
              <a:t>ASIC-resistant</a:t>
            </a:r>
            <a:r>
              <a:rPr lang="de-CH" sz="1400" dirty="0" smtClean="0"/>
              <a:t> as it only require large amounts of memory, which favors smaller miners</a:t>
            </a:r>
            <a:endParaRPr lang="de-CH" sz="1400" dirty="0"/>
          </a:p>
        </p:txBody>
      </p:sp>
      <p:sp>
        <p:nvSpPr>
          <p:cNvPr id="9" name="Rectangle 8"/>
          <p:cNvSpPr/>
          <p:nvPr/>
        </p:nvSpPr>
        <p:spPr>
          <a:xfrm>
            <a:off x="179525" y="4742755"/>
            <a:ext cx="48515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313131"/>
                </a:solidFill>
              </a:rPr>
              <a:t>The </a:t>
            </a:r>
            <a:r>
              <a:rPr lang="en-US" sz="1600" b="1" dirty="0" smtClean="0">
                <a:solidFill>
                  <a:srgbClr val="313131"/>
                </a:solidFill>
              </a:rPr>
              <a:t>Pre-processed </a:t>
            </a:r>
            <a:r>
              <a:rPr lang="en-US" sz="1600" b="1" dirty="0">
                <a:solidFill>
                  <a:srgbClr val="313131"/>
                </a:solidFill>
              </a:rPr>
              <a:t>Header</a:t>
            </a:r>
            <a:r>
              <a:rPr lang="en-US" sz="1600" dirty="0">
                <a:solidFill>
                  <a:srgbClr val="313131"/>
                </a:solidFill>
              </a:rPr>
              <a:t> (derived from the latest block) and the </a:t>
            </a:r>
            <a:r>
              <a:rPr lang="en-US" sz="1600" b="1" dirty="0">
                <a:solidFill>
                  <a:srgbClr val="313131"/>
                </a:solidFill>
              </a:rPr>
              <a:t>Current Nonce</a:t>
            </a:r>
            <a:r>
              <a:rPr lang="en-US" sz="1600" dirty="0">
                <a:solidFill>
                  <a:srgbClr val="313131"/>
                </a:solidFill>
              </a:rPr>
              <a:t> (the current guess), are combined using a SHA3-like algorithm to create our initial 128 byte mix, called </a:t>
            </a:r>
            <a:r>
              <a:rPr lang="en-US" sz="1600" b="1" dirty="0">
                <a:solidFill>
                  <a:srgbClr val="313131"/>
                </a:solidFill>
              </a:rPr>
              <a:t>Mix 0</a:t>
            </a:r>
            <a:r>
              <a:rPr lang="en-US" sz="1600" dirty="0">
                <a:solidFill>
                  <a:srgbClr val="313131"/>
                </a:solidFill>
              </a:rPr>
              <a:t> here.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7170" y="4375288"/>
            <a:ext cx="381000" cy="40005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 bwMode="auto">
          <a:xfrm>
            <a:off x="234461" y="4427897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5181600" y="1333500"/>
            <a:ext cx="1619250" cy="937261"/>
          </a:xfrm>
          <a:custGeom>
            <a:avLst/>
            <a:gdLst>
              <a:gd name="connsiteX0" fmla="*/ 142875 w 1619250"/>
              <a:gd name="connsiteY0" fmla="*/ 28575 h 937261"/>
              <a:gd name="connsiteX1" fmla="*/ 47625 w 1619250"/>
              <a:gd name="connsiteY1" fmla="*/ 57150 h 937261"/>
              <a:gd name="connsiteX2" fmla="*/ 38100 w 1619250"/>
              <a:gd name="connsiteY2" fmla="*/ 85725 h 937261"/>
              <a:gd name="connsiteX3" fmla="*/ 19050 w 1619250"/>
              <a:gd name="connsiteY3" fmla="*/ 114300 h 937261"/>
              <a:gd name="connsiteX4" fmla="*/ 9525 w 1619250"/>
              <a:gd name="connsiteY4" fmla="*/ 152400 h 937261"/>
              <a:gd name="connsiteX5" fmla="*/ 0 w 1619250"/>
              <a:gd name="connsiteY5" fmla="*/ 180975 h 937261"/>
              <a:gd name="connsiteX6" fmla="*/ 9525 w 1619250"/>
              <a:gd name="connsiteY6" fmla="*/ 533400 h 937261"/>
              <a:gd name="connsiteX7" fmla="*/ 28575 w 1619250"/>
              <a:gd name="connsiteY7" fmla="*/ 609600 h 937261"/>
              <a:gd name="connsiteX8" fmla="*/ 38100 w 1619250"/>
              <a:gd name="connsiteY8" fmla="*/ 647700 h 937261"/>
              <a:gd name="connsiteX9" fmla="*/ 57150 w 1619250"/>
              <a:gd name="connsiteY9" fmla="*/ 685800 h 937261"/>
              <a:gd name="connsiteX10" fmla="*/ 66675 w 1619250"/>
              <a:gd name="connsiteY10" fmla="*/ 714375 h 937261"/>
              <a:gd name="connsiteX11" fmla="*/ 104775 w 1619250"/>
              <a:gd name="connsiteY11" fmla="*/ 781050 h 937261"/>
              <a:gd name="connsiteX12" fmla="*/ 133350 w 1619250"/>
              <a:gd name="connsiteY12" fmla="*/ 800100 h 937261"/>
              <a:gd name="connsiteX13" fmla="*/ 209550 w 1619250"/>
              <a:gd name="connsiteY13" fmla="*/ 847725 h 937261"/>
              <a:gd name="connsiteX14" fmla="*/ 247650 w 1619250"/>
              <a:gd name="connsiteY14" fmla="*/ 866775 h 937261"/>
              <a:gd name="connsiteX15" fmla="*/ 276225 w 1619250"/>
              <a:gd name="connsiteY15" fmla="*/ 885825 h 937261"/>
              <a:gd name="connsiteX16" fmla="*/ 361950 w 1619250"/>
              <a:gd name="connsiteY16" fmla="*/ 904875 h 937261"/>
              <a:gd name="connsiteX17" fmla="*/ 571500 w 1619250"/>
              <a:gd name="connsiteY17" fmla="*/ 923925 h 937261"/>
              <a:gd name="connsiteX18" fmla="*/ 638175 w 1619250"/>
              <a:gd name="connsiteY18" fmla="*/ 933450 h 937261"/>
              <a:gd name="connsiteX19" fmla="*/ 1190625 w 1619250"/>
              <a:gd name="connsiteY19" fmla="*/ 914400 h 937261"/>
              <a:gd name="connsiteX20" fmla="*/ 1247775 w 1619250"/>
              <a:gd name="connsiteY20" fmla="*/ 876300 h 937261"/>
              <a:gd name="connsiteX21" fmla="*/ 1304925 w 1619250"/>
              <a:gd name="connsiteY21" fmla="*/ 828675 h 937261"/>
              <a:gd name="connsiteX22" fmla="*/ 1352550 w 1619250"/>
              <a:gd name="connsiteY22" fmla="*/ 771525 h 937261"/>
              <a:gd name="connsiteX23" fmla="*/ 1400175 w 1619250"/>
              <a:gd name="connsiteY23" fmla="*/ 704850 h 937261"/>
              <a:gd name="connsiteX24" fmla="*/ 1457325 w 1619250"/>
              <a:gd name="connsiteY24" fmla="*/ 628650 h 937261"/>
              <a:gd name="connsiteX25" fmla="*/ 1504950 w 1619250"/>
              <a:gd name="connsiteY25" fmla="*/ 561975 h 937261"/>
              <a:gd name="connsiteX26" fmla="*/ 1524000 w 1619250"/>
              <a:gd name="connsiteY26" fmla="*/ 523875 h 937261"/>
              <a:gd name="connsiteX27" fmla="*/ 1552575 w 1619250"/>
              <a:gd name="connsiteY27" fmla="*/ 485775 h 937261"/>
              <a:gd name="connsiteX28" fmla="*/ 1571625 w 1619250"/>
              <a:gd name="connsiteY28" fmla="*/ 438150 h 937261"/>
              <a:gd name="connsiteX29" fmla="*/ 1590675 w 1619250"/>
              <a:gd name="connsiteY29" fmla="*/ 400050 h 937261"/>
              <a:gd name="connsiteX30" fmla="*/ 1619250 w 1619250"/>
              <a:gd name="connsiteY30" fmla="*/ 323850 h 937261"/>
              <a:gd name="connsiteX31" fmla="*/ 1600200 w 1619250"/>
              <a:gd name="connsiteY31" fmla="*/ 180975 h 937261"/>
              <a:gd name="connsiteX32" fmla="*/ 1590675 w 1619250"/>
              <a:gd name="connsiteY32" fmla="*/ 142875 h 937261"/>
              <a:gd name="connsiteX33" fmla="*/ 1552575 w 1619250"/>
              <a:gd name="connsiteY33" fmla="*/ 85725 h 937261"/>
              <a:gd name="connsiteX34" fmla="*/ 1514475 w 1619250"/>
              <a:gd name="connsiteY34" fmla="*/ 66675 h 937261"/>
              <a:gd name="connsiteX35" fmla="*/ 1447800 w 1619250"/>
              <a:gd name="connsiteY35" fmla="*/ 47625 h 937261"/>
              <a:gd name="connsiteX36" fmla="*/ 1409700 w 1619250"/>
              <a:gd name="connsiteY36" fmla="*/ 28575 h 937261"/>
              <a:gd name="connsiteX37" fmla="*/ 1285875 w 1619250"/>
              <a:gd name="connsiteY37" fmla="*/ 0 h 937261"/>
              <a:gd name="connsiteX38" fmla="*/ 885825 w 1619250"/>
              <a:gd name="connsiteY38" fmla="*/ 9525 h 937261"/>
              <a:gd name="connsiteX39" fmla="*/ 790575 w 1619250"/>
              <a:gd name="connsiteY39" fmla="*/ 19050 h 937261"/>
              <a:gd name="connsiteX40" fmla="*/ 142875 w 1619250"/>
              <a:gd name="connsiteY40" fmla="*/ 28575 h 937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619250" h="937261">
                <a:moveTo>
                  <a:pt x="142875" y="28575"/>
                </a:moveTo>
                <a:cubicBezTo>
                  <a:pt x="19050" y="34925"/>
                  <a:pt x="69775" y="35000"/>
                  <a:pt x="47625" y="57150"/>
                </a:cubicBezTo>
                <a:cubicBezTo>
                  <a:pt x="40525" y="64250"/>
                  <a:pt x="42590" y="76745"/>
                  <a:pt x="38100" y="85725"/>
                </a:cubicBezTo>
                <a:cubicBezTo>
                  <a:pt x="32980" y="95964"/>
                  <a:pt x="25400" y="104775"/>
                  <a:pt x="19050" y="114300"/>
                </a:cubicBezTo>
                <a:cubicBezTo>
                  <a:pt x="15875" y="127000"/>
                  <a:pt x="13121" y="139813"/>
                  <a:pt x="9525" y="152400"/>
                </a:cubicBezTo>
                <a:cubicBezTo>
                  <a:pt x="6767" y="162054"/>
                  <a:pt x="0" y="170935"/>
                  <a:pt x="0" y="180975"/>
                </a:cubicBezTo>
                <a:cubicBezTo>
                  <a:pt x="0" y="298493"/>
                  <a:pt x="1708" y="416142"/>
                  <a:pt x="9525" y="533400"/>
                </a:cubicBezTo>
                <a:cubicBezTo>
                  <a:pt x="11267" y="559524"/>
                  <a:pt x="22225" y="584200"/>
                  <a:pt x="28575" y="609600"/>
                </a:cubicBezTo>
                <a:cubicBezTo>
                  <a:pt x="31750" y="622300"/>
                  <a:pt x="32246" y="635991"/>
                  <a:pt x="38100" y="647700"/>
                </a:cubicBezTo>
                <a:cubicBezTo>
                  <a:pt x="44450" y="660400"/>
                  <a:pt x="51557" y="672749"/>
                  <a:pt x="57150" y="685800"/>
                </a:cubicBezTo>
                <a:cubicBezTo>
                  <a:pt x="61105" y="695028"/>
                  <a:pt x="62720" y="705147"/>
                  <a:pt x="66675" y="714375"/>
                </a:cubicBezTo>
                <a:cubicBezTo>
                  <a:pt x="72278" y="727449"/>
                  <a:pt x="92818" y="769093"/>
                  <a:pt x="104775" y="781050"/>
                </a:cubicBezTo>
                <a:cubicBezTo>
                  <a:pt x="112870" y="789145"/>
                  <a:pt x="124556" y="792771"/>
                  <a:pt x="133350" y="800100"/>
                </a:cubicBezTo>
                <a:cubicBezTo>
                  <a:pt x="196857" y="853023"/>
                  <a:pt x="120425" y="808114"/>
                  <a:pt x="209550" y="847725"/>
                </a:cubicBezTo>
                <a:cubicBezTo>
                  <a:pt x="222525" y="853492"/>
                  <a:pt x="235322" y="859730"/>
                  <a:pt x="247650" y="866775"/>
                </a:cubicBezTo>
                <a:cubicBezTo>
                  <a:pt x="257589" y="872455"/>
                  <a:pt x="265703" y="881316"/>
                  <a:pt x="276225" y="885825"/>
                </a:cubicBezTo>
                <a:cubicBezTo>
                  <a:pt x="287490" y="890653"/>
                  <a:pt x="354099" y="903447"/>
                  <a:pt x="361950" y="904875"/>
                </a:cubicBezTo>
                <a:cubicBezTo>
                  <a:pt x="455674" y="921916"/>
                  <a:pt x="435754" y="915441"/>
                  <a:pt x="571500" y="923925"/>
                </a:cubicBezTo>
                <a:cubicBezTo>
                  <a:pt x="593725" y="927100"/>
                  <a:pt x="615724" y="933450"/>
                  <a:pt x="638175" y="933450"/>
                </a:cubicBezTo>
                <a:cubicBezTo>
                  <a:pt x="1093406" y="933450"/>
                  <a:pt x="977536" y="949915"/>
                  <a:pt x="1190625" y="914400"/>
                </a:cubicBezTo>
                <a:cubicBezTo>
                  <a:pt x="1209675" y="901700"/>
                  <a:pt x="1231586" y="892489"/>
                  <a:pt x="1247775" y="876300"/>
                </a:cubicBezTo>
                <a:cubicBezTo>
                  <a:pt x="1284445" y="839630"/>
                  <a:pt x="1265142" y="855197"/>
                  <a:pt x="1304925" y="828675"/>
                </a:cubicBezTo>
                <a:cubicBezTo>
                  <a:pt x="1347029" y="765520"/>
                  <a:pt x="1297545" y="835697"/>
                  <a:pt x="1352550" y="771525"/>
                </a:cubicBezTo>
                <a:cubicBezTo>
                  <a:pt x="1382816" y="736214"/>
                  <a:pt x="1376053" y="738018"/>
                  <a:pt x="1400175" y="704850"/>
                </a:cubicBezTo>
                <a:cubicBezTo>
                  <a:pt x="1418849" y="679173"/>
                  <a:pt x="1438275" y="654050"/>
                  <a:pt x="1457325" y="628650"/>
                </a:cubicBezTo>
                <a:cubicBezTo>
                  <a:pt x="1469591" y="612295"/>
                  <a:pt x="1493808" y="581474"/>
                  <a:pt x="1504950" y="561975"/>
                </a:cubicBezTo>
                <a:cubicBezTo>
                  <a:pt x="1511995" y="549647"/>
                  <a:pt x="1516475" y="535916"/>
                  <a:pt x="1524000" y="523875"/>
                </a:cubicBezTo>
                <a:cubicBezTo>
                  <a:pt x="1532414" y="510413"/>
                  <a:pt x="1544865" y="499652"/>
                  <a:pt x="1552575" y="485775"/>
                </a:cubicBezTo>
                <a:cubicBezTo>
                  <a:pt x="1560878" y="470829"/>
                  <a:pt x="1564681" y="453774"/>
                  <a:pt x="1571625" y="438150"/>
                </a:cubicBezTo>
                <a:cubicBezTo>
                  <a:pt x="1577392" y="425175"/>
                  <a:pt x="1585689" y="413345"/>
                  <a:pt x="1590675" y="400050"/>
                </a:cubicBezTo>
                <a:cubicBezTo>
                  <a:pt x="1629581" y="296300"/>
                  <a:pt x="1566212" y="429925"/>
                  <a:pt x="1619250" y="323850"/>
                </a:cubicBezTo>
                <a:cubicBezTo>
                  <a:pt x="1604050" y="141445"/>
                  <a:pt x="1623087" y="261078"/>
                  <a:pt x="1600200" y="180975"/>
                </a:cubicBezTo>
                <a:cubicBezTo>
                  <a:pt x="1596604" y="168388"/>
                  <a:pt x="1596529" y="154584"/>
                  <a:pt x="1590675" y="142875"/>
                </a:cubicBezTo>
                <a:cubicBezTo>
                  <a:pt x="1580436" y="122397"/>
                  <a:pt x="1573053" y="95964"/>
                  <a:pt x="1552575" y="85725"/>
                </a:cubicBezTo>
                <a:cubicBezTo>
                  <a:pt x="1539875" y="79375"/>
                  <a:pt x="1527770" y="71661"/>
                  <a:pt x="1514475" y="66675"/>
                </a:cubicBezTo>
                <a:cubicBezTo>
                  <a:pt x="1450029" y="42508"/>
                  <a:pt x="1501530" y="70652"/>
                  <a:pt x="1447800" y="47625"/>
                </a:cubicBezTo>
                <a:cubicBezTo>
                  <a:pt x="1434749" y="42032"/>
                  <a:pt x="1422883" y="33848"/>
                  <a:pt x="1409700" y="28575"/>
                </a:cubicBezTo>
                <a:cubicBezTo>
                  <a:pt x="1351590" y="5331"/>
                  <a:pt x="1349689" y="9116"/>
                  <a:pt x="1285875" y="0"/>
                </a:cubicBezTo>
                <a:lnTo>
                  <a:pt x="885825" y="9525"/>
                </a:lnTo>
                <a:cubicBezTo>
                  <a:pt x="853940" y="10751"/>
                  <a:pt x="822466" y="18004"/>
                  <a:pt x="790575" y="19050"/>
                </a:cubicBezTo>
                <a:cubicBezTo>
                  <a:pt x="463993" y="29758"/>
                  <a:pt x="266700" y="22225"/>
                  <a:pt x="142875" y="285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3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Ethereum PoW – Ethash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4650" y="1219200"/>
            <a:ext cx="4803921" cy="5181600"/>
          </a:xfrm>
        </p:spPr>
        <p:txBody>
          <a:bodyPr/>
          <a:lstStyle/>
          <a:p>
            <a:r>
              <a:rPr lang="de-CH" dirty="0" smtClean="0"/>
              <a:t>Based on </a:t>
            </a:r>
            <a:r>
              <a:rPr lang="de-CH" dirty="0" smtClean="0">
                <a:solidFill>
                  <a:schemeClr val="accent2"/>
                </a:solidFill>
              </a:rPr>
              <a:t>partial hash collision </a:t>
            </a:r>
            <a:r>
              <a:rPr lang="de-CH" dirty="0" smtClean="0"/>
              <a:t>(target hash)</a:t>
            </a:r>
          </a:p>
          <a:p>
            <a:pPr lvl="1"/>
            <a:r>
              <a:rPr lang="de-CH" dirty="0" smtClean="0"/>
              <a:t>Works as a memory-bound cryptographic </a:t>
            </a:r>
            <a:r>
              <a:rPr lang="de-CH" dirty="0"/>
              <a:t>sponge</a:t>
            </a:r>
          </a:p>
          <a:p>
            <a:pPr lvl="1"/>
            <a:r>
              <a:rPr lang="de-CH" dirty="0" smtClean="0"/>
              <a:t>Requires heavy </a:t>
            </a:r>
            <a:r>
              <a:rPr lang="de-CH" dirty="0" smtClean="0">
                <a:solidFill>
                  <a:schemeClr val="accent2"/>
                </a:solidFill>
              </a:rPr>
              <a:t>fetching of data on the DAG </a:t>
            </a:r>
            <a:r>
              <a:rPr lang="de-CH" dirty="0" smtClean="0"/>
              <a:t>(RAM intensive process)</a:t>
            </a:r>
          </a:p>
          <a:p>
            <a:pPr lvl="1"/>
            <a:endParaRPr lang="de-CH" dirty="0" smtClean="0"/>
          </a:p>
        </p:txBody>
      </p:sp>
      <p:pic>
        <p:nvPicPr>
          <p:cNvPr id="286722" name="Picture 2" descr="Algorithmic Flow For How Ethereum's Ethash Hashing Algorithm Wor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738" y="1144567"/>
            <a:ext cx="4715694" cy="4428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44492" y="5552181"/>
            <a:ext cx="4556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2"/>
                </a:solidFill>
                <a:latin typeface="-apple-system"/>
              </a:rPr>
              <a:t>DAG</a:t>
            </a:r>
            <a:r>
              <a:rPr lang="en-US" sz="1400" dirty="0">
                <a:solidFill>
                  <a:srgbClr val="222222"/>
                </a:solidFill>
                <a:latin typeface="-apple-system"/>
              </a:rPr>
              <a:t> (Directed Acyclic Graph</a:t>
            </a:r>
            <a:r>
              <a:rPr lang="en-US" sz="1400" dirty="0" smtClean="0">
                <a:solidFill>
                  <a:srgbClr val="222222"/>
                </a:solidFill>
                <a:latin typeface="-apple-system"/>
              </a:rPr>
              <a:t>) - </a:t>
            </a:r>
            <a:r>
              <a:rPr lang="de-CH" sz="1400" dirty="0"/>
              <a:t>randomly generated </a:t>
            </a:r>
            <a:r>
              <a:rPr lang="de-CH" sz="1400" dirty="0" smtClean="0"/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400" dirty="0" smtClean="0"/>
              <a:t>Designed to be </a:t>
            </a:r>
            <a:r>
              <a:rPr lang="de-CH" sz="1400" dirty="0" smtClean="0">
                <a:solidFill>
                  <a:schemeClr val="accent2"/>
                </a:solidFill>
              </a:rPr>
              <a:t>ASIC-resistant</a:t>
            </a:r>
            <a:r>
              <a:rPr lang="de-CH" sz="1400" dirty="0" smtClean="0"/>
              <a:t> as it only require large amounts of memory, which favors smaller miners</a:t>
            </a:r>
            <a:endParaRPr lang="de-CH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7170" y="4375288"/>
            <a:ext cx="381000" cy="4000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728" y="4384813"/>
            <a:ext cx="350921" cy="381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 bwMode="auto">
          <a:xfrm>
            <a:off x="234461" y="4427897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5181600" y="1333500"/>
            <a:ext cx="1619250" cy="937261"/>
          </a:xfrm>
          <a:custGeom>
            <a:avLst/>
            <a:gdLst>
              <a:gd name="connsiteX0" fmla="*/ 142875 w 1619250"/>
              <a:gd name="connsiteY0" fmla="*/ 28575 h 937261"/>
              <a:gd name="connsiteX1" fmla="*/ 47625 w 1619250"/>
              <a:gd name="connsiteY1" fmla="*/ 57150 h 937261"/>
              <a:gd name="connsiteX2" fmla="*/ 38100 w 1619250"/>
              <a:gd name="connsiteY2" fmla="*/ 85725 h 937261"/>
              <a:gd name="connsiteX3" fmla="*/ 19050 w 1619250"/>
              <a:gd name="connsiteY3" fmla="*/ 114300 h 937261"/>
              <a:gd name="connsiteX4" fmla="*/ 9525 w 1619250"/>
              <a:gd name="connsiteY4" fmla="*/ 152400 h 937261"/>
              <a:gd name="connsiteX5" fmla="*/ 0 w 1619250"/>
              <a:gd name="connsiteY5" fmla="*/ 180975 h 937261"/>
              <a:gd name="connsiteX6" fmla="*/ 9525 w 1619250"/>
              <a:gd name="connsiteY6" fmla="*/ 533400 h 937261"/>
              <a:gd name="connsiteX7" fmla="*/ 28575 w 1619250"/>
              <a:gd name="connsiteY7" fmla="*/ 609600 h 937261"/>
              <a:gd name="connsiteX8" fmla="*/ 38100 w 1619250"/>
              <a:gd name="connsiteY8" fmla="*/ 647700 h 937261"/>
              <a:gd name="connsiteX9" fmla="*/ 57150 w 1619250"/>
              <a:gd name="connsiteY9" fmla="*/ 685800 h 937261"/>
              <a:gd name="connsiteX10" fmla="*/ 66675 w 1619250"/>
              <a:gd name="connsiteY10" fmla="*/ 714375 h 937261"/>
              <a:gd name="connsiteX11" fmla="*/ 104775 w 1619250"/>
              <a:gd name="connsiteY11" fmla="*/ 781050 h 937261"/>
              <a:gd name="connsiteX12" fmla="*/ 133350 w 1619250"/>
              <a:gd name="connsiteY12" fmla="*/ 800100 h 937261"/>
              <a:gd name="connsiteX13" fmla="*/ 209550 w 1619250"/>
              <a:gd name="connsiteY13" fmla="*/ 847725 h 937261"/>
              <a:gd name="connsiteX14" fmla="*/ 247650 w 1619250"/>
              <a:gd name="connsiteY14" fmla="*/ 866775 h 937261"/>
              <a:gd name="connsiteX15" fmla="*/ 276225 w 1619250"/>
              <a:gd name="connsiteY15" fmla="*/ 885825 h 937261"/>
              <a:gd name="connsiteX16" fmla="*/ 361950 w 1619250"/>
              <a:gd name="connsiteY16" fmla="*/ 904875 h 937261"/>
              <a:gd name="connsiteX17" fmla="*/ 571500 w 1619250"/>
              <a:gd name="connsiteY17" fmla="*/ 923925 h 937261"/>
              <a:gd name="connsiteX18" fmla="*/ 638175 w 1619250"/>
              <a:gd name="connsiteY18" fmla="*/ 933450 h 937261"/>
              <a:gd name="connsiteX19" fmla="*/ 1190625 w 1619250"/>
              <a:gd name="connsiteY19" fmla="*/ 914400 h 937261"/>
              <a:gd name="connsiteX20" fmla="*/ 1247775 w 1619250"/>
              <a:gd name="connsiteY20" fmla="*/ 876300 h 937261"/>
              <a:gd name="connsiteX21" fmla="*/ 1304925 w 1619250"/>
              <a:gd name="connsiteY21" fmla="*/ 828675 h 937261"/>
              <a:gd name="connsiteX22" fmla="*/ 1352550 w 1619250"/>
              <a:gd name="connsiteY22" fmla="*/ 771525 h 937261"/>
              <a:gd name="connsiteX23" fmla="*/ 1400175 w 1619250"/>
              <a:gd name="connsiteY23" fmla="*/ 704850 h 937261"/>
              <a:gd name="connsiteX24" fmla="*/ 1457325 w 1619250"/>
              <a:gd name="connsiteY24" fmla="*/ 628650 h 937261"/>
              <a:gd name="connsiteX25" fmla="*/ 1504950 w 1619250"/>
              <a:gd name="connsiteY25" fmla="*/ 561975 h 937261"/>
              <a:gd name="connsiteX26" fmla="*/ 1524000 w 1619250"/>
              <a:gd name="connsiteY26" fmla="*/ 523875 h 937261"/>
              <a:gd name="connsiteX27" fmla="*/ 1552575 w 1619250"/>
              <a:gd name="connsiteY27" fmla="*/ 485775 h 937261"/>
              <a:gd name="connsiteX28" fmla="*/ 1571625 w 1619250"/>
              <a:gd name="connsiteY28" fmla="*/ 438150 h 937261"/>
              <a:gd name="connsiteX29" fmla="*/ 1590675 w 1619250"/>
              <a:gd name="connsiteY29" fmla="*/ 400050 h 937261"/>
              <a:gd name="connsiteX30" fmla="*/ 1619250 w 1619250"/>
              <a:gd name="connsiteY30" fmla="*/ 323850 h 937261"/>
              <a:gd name="connsiteX31" fmla="*/ 1600200 w 1619250"/>
              <a:gd name="connsiteY31" fmla="*/ 180975 h 937261"/>
              <a:gd name="connsiteX32" fmla="*/ 1590675 w 1619250"/>
              <a:gd name="connsiteY32" fmla="*/ 142875 h 937261"/>
              <a:gd name="connsiteX33" fmla="*/ 1552575 w 1619250"/>
              <a:gd name="connsiteY33" fmla="*/ 85725 h 937261"/>
              <a:gd name="connsiteX34" fmla="*/ 1514475 w 1619250"/>
              <a:gd name="connsiteY34" fmla="*/ 66675 h 937261"/>
              <a:gd name="connsiteX35" fmla="*/ 1447800 w 1619250"/>
              <a:gd name="connsiteY35" fmla="*/ 47625 h 937261"/>
              <a:gd name="connsiteX36" fmla="*/ 1409700 w 1619250"/>
              <a:gd name="connsiteY36" fmla="*/ 28575 h 937261"/>
              <a:gd name="connsiteX37" fmla="*/ 1285875 w 1619250"/>
              <a:gd name="connsiteY37" fmla="*/ 0 h 937261"/>
              <a:gd name="connsiteX38" fmla="*/ 885825 w 1619250"/>
              <a:gd name="connsiteY38" fmla="*/ 9525 h 937261"/>
              <a:gd name="connsiteX39" fmla="*/ 790575 w 1619250"/>
              <a:gd name="connsiteY39" fmla="*/ 19050 h 937261"/>
              <a:gd name="connsiteX40" fmla="*/ 142875 w 1619250"/>
              <a:gd name="connsiteY40" fmla="*/ 28575 h 937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619250" h="937261">
                <a:moveTo>
                  <a:pt x="142875" y="28575"/>
                </a:moveTo>
                <a:cubicBezTo>
                  <a:pt x="19050" y="34925"/>
                  <a:pt x="69775" y="35000"/>
                  <a:pt x="47625" y="57150"/>
                </a:cubicBezTo>
                <a:cubicBezTo>
                  <a:pt x="40525" y="64250"/>
                  <a:pt x="42590" y="76745"/>
                  <a:pt x="38100" y="85725"/>
                </a:cubicBezTo>
                <a:cubicBezTo>
                  <a:pt x="32980" y="95964"/>
                  <a:pt x="25400" y="104775"/>
                  <a:pt x="19050" y="114300"/>
                </a:cubicBezTo>
                <a:cubicBezTo>
                  <a:pt x="15875" y="127000"/>
                  <a:pt x="13121" y="139813"/>
                  <a:pt x="9525" y="152400"/>
                </a:cubicBezTo>
                <a:cubicBezTo>
                  <a:pt x="6767" y="162054"/>
                  <a:pt x="0" y="170935"/>
                  <a:pt x="0" y="180975"/>
                </a:cubicBezTo>
                <a:cubicBezTo>
                  <a:pt x="0" y="298493"/>
                  <a:pt x="1708" y="416142"/>
                  <a:pt x="9525" y="533400"/>
                </a:cubicBezTo>
                <a:cubicBezTo>
                  <a:pt x="11267" y="559524"/>
                  <a:pt x="22225" y="584200"/>
                  <a:pt x="28575" y="609600"/>
                </a:cubicBezTo>
                <a:cubicBezTo>
                  <a:pt x="31750" y="622300"/>
                  <a:pt x="32246" y="635991"/>
                  <a:pt x="38100" y="647700"/>
                </a:cubicBezTo>
                <a:cubicBezTo>
                  <a:pt x="44450" y="660400"/>
                  <a:pt x="51557" y="672749"/>
                  <a:pt x="57150" y="685800"/>
                </a:cubicBezTo>
                <a:cubicBezTo>
                  <a:pt x="61105" y="695028"/>
                  <a:pt x="62720" y="705147"/>
                  <a:pt x="66675" y="714375"/>
                </a:cubicBezTo>
                <a:cubicBezTo>
                  <a:pt x="72278" y="727449"/>
                  <a:pt x="92818" y="769093"/>
                  <a:pt x="104775" y="781050"/>
                </a:cubicBezTo>
                <a:cubicBezTo>
                  <a:pt x="112870" y="789145"/>
                  <a:pt x="124556" y="792771"/>
                  <a:pt x="133350" y="800100"/>
                </a:cubicBezTo>
                <a:cubicBezTo>
                  <a:pt x="196857" y="853023"/>
                  <a:pt x="120425" y="808114"/>
                  <a:pt x="209550" y="847725"/>
                </a:cubicBezTo>
                <a:cubicBezTo>
                  <a:pt x="222525" y="853492"/>
                  <a:pt x="235322" y="859730"/>
                  <a:pt x="247650" y="866775"/>
                </a:cubicBezTo>
                <a:cubicBezTo>
                  <a:pt x="257589" y="872455"/>
                  <a:pt x="265703" y="881316"/>
                  <a:pt x="276225" y="885825"/>
                </a:cubicBezTo>
                <a:cubicBezTo>
                  <a:pt x="287490" y="890653"/>
                  <a:pt x="354099" y="903447"/>
                  <a:pt x="361950" y="904875"/>
                </a:cubicBezTo>
                <a:cubicBezTo>
                  <a:pt x="455674" y="921916"/>
                  <a:pt x="435754" y="915441"/>
                  <a:pt x="571500" y="923925"/>
                </a:cubicBezTo>
                <a:cubicBezTo>
                  <a:pt x="593725" y="927100"/>
                  <a:pt x="615724" y="933450"/>
                  <a:pt x="638175" y="933450"/>
                </a:cubicBezTo>
                <a:cubicBezTo>
                  <a:pt x="1093406" y="933450"/>
                  <a:pt x="977536" y="949915"/>
                  <a:pt x="1190625" y="914400"/>
                </a:cubicBezTo>
                <a:cubicBezTo>
                  <a:pt x="1209675" y="901700"/>
                  <a:pt x="1231586" y="892489"/>
                  <a:pt x="1247775" y="876300"/>
                </a:cubicBezTo>
                <a:cubicBezTo>
                  <a:pt x="1284445" y="839630"/>
                  <a:pt x="1265142" y="855197"/>
                  <a:pt x="1304925" y="828675"/>
                </a:cubicBezTo>
                <a:cubicBezTo>
                  <a:pt x="1347029" y="765520"/>
                  <a:pt x="1297545" y="835697"/>
                  <a:pt x="1352550" y="771525"/>
                </a:cubicBezTo>
                <a:cubicBezTo>
                  <a:pt x="1382816" y="736214"/>
                  <a:pt x="1376053" y="738018"/>
                  <a:pt x="1400175" y="704850"/>
                </a:cubicBezTo>
                <a:cubicBezTo>
                  <a:pt x="1418849" y="679173"/>
                  <a:pt x="1438275" y="654050"/>
                  <a:pt x="1457325" y="628650"/>
                </a:cubicBezTo>
                <a:cubicBezTo>
                  <a:pt x="1469591" y="612295"/>
                  <a:pt x="1493808" y="581474"/>
                  <a:pt x="1504950" y="561975"/>
                </a:cubicBezTo>
                <a:cubicBezTo>
                  <a:pt x="1511995" y="549647"/>
                  <a:pt x="1516475" y="535916"/>
                  <a:pt x="1524000" y="523875"/>
                </a:cubicBezTo>
                <a:cubicBezTo>
                  <a:pt x="1532414" y="510413"/>
                  <a:pt x="1544865" y="499652"/>
                  <a:pt x="1552575" y="485775"/>
                </a:cubicBezTo>
                <a:cubicBezTo>
                  <a:pt x="1560878" y="470829"/>
                  <a:pt x="1564681" y="453774"/>
                  <a:pt x="1571625" y="438150"/>
                </a:cubicBezTo>
                <a:cubicBezTo>
                  <a:pt x="1577392" y="425175"/>
                  <a:pt x="1585689" y="413345"/>
                  <a:pt x="1590675" y="400050"/>
                </a:cubicBezTo>
                <a:cubicBezTo>
                  <a:pt x="1629581" y="296300"/>
                  <a:pt x="1566212" y="429925"/>
                  <a:pt x="1619250" y="323850"/>
                </a:cubicBezTo>
                <a:cubicBezTo>
                  <a:pt x="1604050" y="141445"/>
                  <a:pt x="1623087" y="261078"/>
                  <a:pt x="1600200" y="180975"/>
                </a:cubicBezTo>
                <a:cubicBezTo>
                  <a:pt x="1596604" y="168388"/>
                  <a:pt x="1596529" y="154584"/>
                  <a:pt x="1590675" y="142875"/>
                </a:cubicBezTo>
                <a:cubicBezTo>
                  <a:pt x="1580436" y="122397"/>
                  <a:pt x="1573053" y="95964"/>
                  <a:pt x="1552575" y="85725"/>
                </a:cubicBezTo>
                <a:cubicBezTo>
                  <a:pt x="1539875" y="79375"/>
                  <a:pt x="1527770" y="71661"/>
                  <a:pt x="1514475" y="66675"/>
                </a:cubicBezTo>
                <a:cubicBezTo>
                  <a:pt x="1450029" y="42508"/>
                  <a:pt x="1501530" y="70652"/>
                  <a:pt x="1447800" y="47625"/>
                </a:cubicBezTo>
                <a:cubicBezTo>
                  <a:pt x="1434749" y="42032"/>
                  <a:pt x="1422883" y="33848"/>
                  <a:pt x="1409700" y="28575"/>
                </a:cubicBezTo>
                <a:cubicBezTo>
                  <a:pt x="1351590" y="5331"/>
                  <a:pt x="1349689" y="9116"/>
                  <a:pt x="1285875" y="0"/>
                </a:cubicBezTo>
                <a:lnTo>
                  <a:pt x="885825" y="9525"/>
                </a:lnTo>
                <a:cubicBezTo>
                  <a:pt x="853940" y="10751"/>
                  <a:pt x="822466" y="18004"/>
                  <a:pt x="790575" y="19050"/>
                </a:cubicBezTo>
                <a:cubicBezTo>
                  <a:pt x="463993" y="29758"/>
                  <a:pt x="266700" y="22225"/>
                  <a:pt x="142875" y="285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Freeform 28"/>
          <p:cNvSpPr/>
          <p:nvPr/>
        </p:nvSpPr>
        <p:spPr bwMode="auto">
          <a:xfrm>
            <a:off x="6391275" y="2084425"/>
            <a:ext cx="3114914" cy="2325650"/>
          </a:xfrm>
          <a:custGeom>
            <a:avLst/>
            <a:gdLst>
              <a:gd name="connsiteX0" fmla="*/ 209550 w 3114914"/>
              <a:gd name="connsiteY0" fmla="*/ 1550 h 2325650"/>
              <a:gd name="connsiteX1" fmla="*/ 123825 w 3114914"/>
              <a:gd name="connsiteY1" fmla="*/ 30125 h 2325650"/>
              <a:gd name="connsiteX2" fmla="*/ 57150 w 3114914"/>
              <a:gd name="connsiteY2" fmla="*/ 87275 h 2325650"/>
              <a:gd name="connsiteX3" fmla="*/ 19050 w 3114914"/>
              <a:gd name="connsiteY3" fmla="*/ 144425 h 2325650"/>
              <a:gd name="connsiteX4" fmla="*/ 0 w 3114914"/>
              <a:gd name="connsiteY4" fmla="*/ 220625 h 2325650"/>
              <a:gd name="connsiteX5" fmla="*/ 19050 w 3114914"/>
              <a:gd name="connsiteY5" fmla="*/ 411125 h 2325650"/>
              <a:gd name="connsiteX6" fmla="*/ 38100 w 3114914"/>
              <a:gd name="connsiteY6" fmla="*/ 449225 h 2325650"/>
              <a:gd name="connsiteX7" fmla="*/ 66675 w 3114914"/>
              <a:gd name="connsiteY7" fmla="*/ 468275 h 2325650"/>
              <a:gd name="connsiteX8" fmla="*/ 85725 w 3114914"/>
              <a:gd name="connsiteY8" fmla="*/ 496850 h 2325650"/>
              <a:gd name="connsiteX9" fmla="*/ 142875 w 3114914"/>
              <a:gd name="connsiteY9" fmla="*/ 554000 h 2325650"/>
              <a:gd name="connsiteX10" fmla="*/ 190500 w 3114914"/>
              <a:gd name="connsiteY10" fmla="*/ 601625 h 2325650"/>
              <a:gd name="connsiteX11" fmla="*/ 238125 w 3114914"/>
              <a:gd name="connsiteY11" fmla="*/ 649250 h 2325650"/>
              <a:gd name="connsiteX12" fmla="*/ 323850 w 3114914"/>
              <a:gd name="connsiteY12" fmla="*/ 715925 h 2325650"/>
              <a:gd name="connsiteX13" fmla="*/ 352425 w 3114914"/>
              <a:gd name="connsiteY13" fmla="*/ 734975 h 2325650"/>
              <a:gd name="connsiteX14" fmla="*/ 381000 w 3114914"/>
              <a:gd name="connsiteY14" fmla="*/ 744500 h 2325650"/>
              <a:gd name="connsiteX15" fmla="*/ 409575 w 3114914"/>
              <a:gd name="connsiteY15" fmla="*/ 763550 h 2325650"/>
              <a:gd name="connsiteX16" fmla="*/ 466725 w 3114914"/>
              <a:gd name="connsiteY16" fmla="*/ 782600 h 2325650"/>
              <a:gd name="connsiteX17" fmla="*/ 533400 w 3114914"/>
              <a:gd name="connsiteY17" fmla="*/ 801650 h 2325650"/>
              <a:gd name="connsiteX18" fmla="*/ 561975 w 3114914"/>
              <a:gd name="connsiteY18" fmla="*/ 811175 h 2325650"/>
              <a:gd name="connsiteX19" fmla="*/ 695325 w 3114914"/>
              <a:gd name="connsiteY19" fmla="*/ 830225 h 2325650"/>
              <a:gd name="connsiteX20" fmla="*/ 771525 w 3114914"/>
              <a:gd name="connsiteY20" fmla="*/ 849275 h 2325650"/>
              <a:gd name="connsiteX21" fmla="*/ 866775 w 3114914"/>
              <a:gd name="connsiteY21" fmla="*/ 887375 h 2325650"/>
              <a:gd name="connsiteX22" fmla="*/ 895350 w 3114914"/>
              <a:gd name="connsiteY22" fmla="*/ 896900 h 2325650"/>
              <a:gd name="connsiteX23" fmla="*/ 933450 w 3114914"/>
              <a:gd name="connsiteY23" fmla="*/ 915950 h 2325650"/>
              <a:gd name="connsiteX24" fmla="*/ 990600 w 3114914"/>
              <a:gd name="connsiteY24" fmla="*/ 935000 h 2325650"/>
              <a:gd name="connsiteX25" fmla="*/ 1019175 w 3114914"/>
              <a:gd name="connsiteY25" fmla="*/ 963575 h 2325650"/>
              <a:gd name="connsiteX26" fmla="*/ 1047750 w 3114914"/>
              <a:gd name="connsiteY26" fmla="*/ 973100 h 2325650"/>
              <a:gd name="connsiteX27" fmla="*/ 1114425 w 3114914"/>
              <a:gd name="connsiteY27" fmla="*/ 1049300 h 2325650"/>
              <a:gd name="connsiteX28" fmla="*/ 1133475 w 3114914"/>
              <a:gd name="connsiteY28" fmla="*/ 1077875 h 2325650"/>
              <a:gd name="connsiteX29" fmla="*/ 1162050 w 3114914"/>
              <a:gd name="connsiteY29" fmla="*/ 1087400 h 2325650"/>
              <a:gd name="connsiteX30" fmla="*/ 1200150 w 3114914"/>
              <a:gd name="connsiteY30" fmla="*/ 1106450 h 2325650"/>
              <a:gd name="connsiteX31" fmla="*/ 1228725 w 3114914"/>
              <a:gd name="connsiteY31" fmla="*/ 1115975 h 2325650"/>
              <a:gd name="connsiteX32" fmla="*/ 1276350 w 3114914"/>
              <a:gd name="connsiteY32" fmla="*/ 1135025 h 2325650"/>
              <a:gd name="connsiteX33" fmla="*/ 1333500 w 3114914"/>
              <a:gd name="connsiteY33" fmla="*/ 1144550 h 2325650"/>
              <a:gd name="connsiteX34" fmla="*/ 1428750 w 3114914"/>
              <a:gd name="connsiteY34" fmla="*/ 1173125 h 2325650"/>
              <a:gd name="connsiteX35" fmla="*/ 1495425 w 3114914"/>
              <a:gd name="connsiteY35" fmla="*/ 1182650 h 2325650"/>
              <a:gd name="connsiteX36" fmla="*/ 1533525 w 3114914"/>
              <a:gd name="connsiteY36" fmla="*/ 1192175 h 2325650"/>
              <a:gd name="connsiteX37" fmla="*/ 1657350 w 3114914"/>
              <a:gd name="connsiteY37" fmla="*/ 1211225 h 2325650"/>
              <a:gd name="connsiteX38" fmla="*/ 1685925 w 3114914"/>
              <a:gd name="connsiteY38" fmla="*/ 1401725 h 2325650"/>
              <a:gd name="connsiteX39" fmla="*/ 1714500 w 3114914"/>
              <a:gd name="connsiteY39" fmla="*/ 1468400 h 2325650"/>
              <a:gd name="connsiteX40" fmla="*/ 1685925 w 3114914"/>
              <a:gd name="connsiteY40" fmla="*/ 1868450 h 2325650"/>
              <a:gd name="connsiteX41" fmla="*/ 1666875 w 3114914"/>
              <a:gd name="connsiteY41" fmla="*/ 1944650 h 2325650"/>
              <a:gd name="connsiteX42" fmla="*/ 1647825 w 3114914"/>
              <a:gd name="connsiteY42" fmla="*/ 1973225 h 2325650"/>
              <a:gd name="connsiteX43" fmla="*/ 1657350 w 3114914"/>
              <a:gd name="connsiteY43" fmla="*/ 2116100 h 2325650"/>
              <a:gd name="connsiteX44" fmla="*/ 1666875 w 3114914"/>
              <a:gd name="connsiteY44" fmla="*/ 2144675 h 2325650"/>
              <a:gd name="connsiteX45" fmla="*/ 1771650 w 3114914"/>
              <a:gd name="connsiteY45" fmla="*/ 2258975 h 2325650"/>
              <a:gd name="connsiteX46" fmla="*/ 1828800 w 3114914"/>
              <a:gd name="connsiteY46" fmla="*/ 2297075 h 2325650"/>
              <a:gd name="connsiteX47" fmla="*/ 1990725 w 3114914"/>
              <a:gd name="connsiteY47" fmla="*/ 2325650 h 2325650"/>
              <a:gd name="connsiteX48" fmla="*/ 2305050 w 3114914"/>
              <a:gd name="connsiteY48" fmla="*/ 2316125 h 2325650"/>
              <a:gd name="connsiteX49" fmla="*/ 2333625 w 3114914"/>
              <a:gd name="connsiteY49" fmla="*/ 2297075 h 2325650"/>
              <a:gd name="connsiteX50" fmla="*/ 2371725 w 3114914"/>
              <a:gd name="connsiteY50" fmla="*/ 2278025 h 2325650"/>
              <a:gd name="connsiteX51" fmla="*/ 2447925 w 3114914"/>
              <a:gd name="connsiteY51" fmla="*/ 2239925 h 2325650"/>
              <a:gd name="connsiteX52" fmla="*/ 2524125 w 3114914"/>
              <a:gd name="connsiteY52" fmla="*/ 2220875 h 2325650"/>
              <a:gd name="connsiteX53" fmla="*/ 2552700 w 3114914"/>
              <a:gd name="connsiteY53" fmla="*/ 2211350 h 2325650"/>
              <a:gd name="connsiteX54" fmla="*/ 2657475 w 3114914"/>
              <a:gd name="connsiteY54" fmla="*/ 2192300 h 2325650"/>
              <a:gd name="connsiteX55" fmla="*/ 2705100 w 3114914"/>
              <a:gd name="connsiteY55" fmla="*/ 2182775 h 2325650"/>
              <a:gd name="connsiteX56" fmla="*/ 2733675 w 3114914"/>
              <a:gd name="connsiteY56" fmla="*/ 2163725 h 2325650"/>
              <a:gd name="connsiteX57" fmla="*/ 2867025 w 3114914"/>
              <a:gd name="connsiteY57" fmla="*/ 2116100 h 2325650"/>
              <a:gd name="connsiteX58" fmla="*/ 2895600 w 3114914"/>
              <a:gd name="connsiteY58" fmla="*/ 2087525 h 2325650"/>
              <a:gd name="connsiteX59" fmla="*/ 2990850 w 3114914"/>
              <a:gd name="connsiteY59" fmla="*/ 2020850 h 2325650"/>
              <a:gd name="connsiteX60" fmla="*/ 3009900 w 3114914"/>
              <a:gd name="connsiteY60" fmla="*/ 1992275 h 2325650"/>
              <a:gd name="connsiteX61" fmla="*/ 3067050 w 3114914"/>
              <a:gd name="connsiteY61" fmla="*/ 1858925 h 2325650"/>
              <a:gd name="connsiteX62" fmla="*/ 3076575 w 3114914"/>
              <a:gd name="connsiteY62" fmla="*/ 1801775 h 2325650"/>
              <a:gd name="connsiteX63" fmla="*/ 3086100 w 3114914"/>
              <a:gd name="connsiteY63" fmla="*/ 1687475 h 2325650"/>
              <a:gd name="connsiteX64" fmla="*/ 3105150 w 3114914"/>
              <a:gd name="connsiteY64" fmla="*/ 1525550 h 2325650"/>
              <a:gd name="connsiteX65" fmla="*/ 3114675 w 3114914"/>
              <a:gd name="connsiteY65" fmla="*/ 1287425 h 2325650"/>
              <a:gd name="connsiteX66" fmla="*/ 3095625 w 3114914"/>
              <a:gd name="connsiteY66" fmla="*/ 1087400 h 2325650"/>
              <a:gd name="connsiteX67" fmla="*/ 3038475 w 3114914"/>
              <a:gd name="connsiteY67" fmla="*/ 935000 h 2325650"/>
              <a:gd name="connsiteX68" fmla="*/ 3000375 w 3114914"/>
              <a:gd name="connsiteY68" fmla="*/ 858800 h 2325650"/>
              <a:gd name="connsiteX69" fmla="*/ 2981325 w 3114914"/>
              <a:gd name="connsiteY69" fmla="*/ 801650 h 2325650"/>
              <a:gd name="connsiteX70" fmla="*/ 2971800 w 3114914"/>
              <a:gd name="connsiteY70" fmla="*/ 763550 h 2325650"/>
              <a:gd name="connsiteX71" fmla="*/ 2933700 w 3114914"/>
              <a:gd name="connsiteY71" fmla="*/ 677825 h 2325650"/>
              <a:gd name="connsiteX72" fmla="*/ 2924175 w 3114914"/>
              <a:gd name="connsiteY72" fmla="*/ 630200 h 2325650"/>
              <a:gd name="connsiteX73" fmla="*/ 2895600 w 3114914"/>
              <a:gd name="connsiteY73" fmla="*/ 563525 h 2325650"/>
              <a:gd name="connsiteX74" fmla="*/ 2886075 w 3114914"/>
              <a:gd name="connsiteY74" fmla="*/ 534950 h 2325650"/>
              <a:gd name="connsiteX75" fmla="*/ 2838450 w 3114914"/>
              <a:gd name="connsiteY75" fmla="*/ 477800 h 2325650"/>
              <a:gd name="connsiteX76" fmla="*/ 2771775 w 3114914"/>
              <a:gd name="connsiteY76" fmla="*/ 420650 h 2325650"/>
              <a:gd name="connsiteX77" fmla="*/ 2714625 w 3114914"/>
              <a:gd name="connsiteY77" fmla="*/ 401600 h 2325650"/>
              <a:gd name="connsiteX78" fmla="*/ 2667000 w 3114914"/>
              <a:gd name="connsiteY78" fmla="*/ 382550 h 2325650"/>
              <a:gd name="connsiteX79" fmla="*/ 2562225 w 3114914"/>
              <a:gd name="connsiteY79" fmla="*/ 363500 h 2325650"/>
              <a:gd name="connsiteX80" fmla="*/ 2371725 w 3114914"/>
              <a:gd name="connsiteY80" fmla="*/ 334925 h 2325650"/>
              <a:gd name="connsiteX81" fmla="*/ 1971675 w 3114914"/>
              <a:gd name="connsiteY81" fmla="*/ 353975 h 2325650"/>
              <a:gd name="connsiteX82" fmla="*/ 1933575 w 3114914"/>
              <a:gd name="connsiteY82" fmla="*/ 363500 h 2325650"/>
              <a:gd name="connsiteX83" fmla="*/ 1866900 w 3114914"/>
              <a:gd name="connsiteY83" fmla="*/ 373025 h 2325650"/>
              <a:gd name="connsiteX84" fmla="*/ 1695450 w 3114914"/>
              <a:gd name="connsiteY84" fmla="*/ 411125 h 2325650"/>
              <a:gd name="connsiteX85" fmla="*/ 1666875 w 3114914"/>
              <a:gd name="connsiteY85" fmla="*/ 430175 h 2325650"/>
              <a:gd name="connsiteX86" fmla="*/ 1495425 w 3114914"/>
              <a:gd name="connsiteY86" fmla="*/ 468275 h 2325650"/>
              <a:gd name="connsiteX87" fmla="*/ 1295400 w 3114914"/>
              <a:gd name="connsiteY87" fmla="*/ 458750 h 2325650"/>
              <a:gd name="connsiteX88" fmla="*/ 1171575 w 3114914"/>
              <a:gd name="connsiteY88" fmla="*/ 439700 h 2325650"/>
              <a:gd name="connsiteX89" fmla="*/ 1133475 w 3114914"/>
              <a:gd name="connsiteY89" fmla="*/ 420650 h 2325650"/>
              <a:gd name="connsiteX90" fmla="*/ 1047750 w 3114914"/>
              <a:gd name="connsiteY90" fmla="*/ 401600 h 2325650"/>
              <a:gd name="connsiteX91" fmla="*/ 1009650 w 3114914"/>
              <a:gd name="connsiteY91" fmla="*/ 392075 h 2325650"/>
              <a:gd name="connsiteX92" fmla="*/ 981075 w 3114914"/>
              <a:gd name="connsiteY92" fmla="*/ 363500 h 2325650"/>
              <a:gd name="connsiteX93" fmla="*/ 885825 w 3114914"/>
              <a:gd name="connsiteY93" fmla="*/ 287300 h 2325650"/>
              <a:gd name="connsiteX94" fmla="*/ 809625 w 3114914"/>
              <a:gd name="connsiteY94" fmla="*/ 211100 h 2325650"/>
              <a:gd name="connsiteX95" fmla="*/ 771525 w 3114914"/>
              <a:gd name="connsiteY95" fmla="*/ 163475 h 2325650"/>
              <a:gd name="connsiteX96" fmla="*/ 723900 w 3114914"/>
              <a:gd name="connsiteY96" fmla="*/ 125375 h 2325650"/>
              <a:gd name="connsiteX97" fmla="*/ 666750 w 3114914"/>
              <a:gd name="connsiteY97" fmla="*/ 77750 h 2325650"/>
              <a:gd name="connsiteX98" fmla="*/ 647700 w 3114914"/>
              <a:gd name="connsiteY98" fmla="*/ 49175 h 2325650"/>
              <a:gd name="connsiteX99" fmla="*/ 609600 w 3114914"/>
              <a:gd name="connsiteY99" fmla="*/ 30125 h 2325650"/>
              <a:gd name="connsiteX100" fmla="*/ 533400 w 3114914"/>
              <a:gd name="connsiteY100" fmla="*/ 11075 h 2325650"/>
              <a:gd name="connsiteX101" fmla="*/ 504825 w 3114914"/>
              <a:gd name="connsiteY101" fmla="*/ 1550 h 2325650"/>
              <a:gd name="connsiteX102" fmla="*/ 209550 w 3114914"/>
              <a:gd name="connsiteY102" fmla="*/ 1550 h 23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114914" h="2325650">
                <a:moveTo>
                  <a:pt x="209550" y="1550"/>
                </a:moveTo>
                <a:cubicBezTo>
                  <a:pt x="146050" y="6312"/>
                  <a:pt x="147922" y="12053"/>
                  <a:pt x="123825" y="30125"/>
                </a:cubicBezTo>
                <a:cubicBezTo>
                  <a:pt x="99965" y="48020"/>
                  <a:pt x="75723" y="63395"/>
                  <a:pt x="57150" y="87275"/>
                </a:cubicBezTo>
                <a:cubicBezTo>
                  <a:pt x="43094" y="105347"/>
                  <a:pt x="26290" y="122705"/>
                  <a:pt x="19050" y="144425"/>
                </a:cubicBezTo>
                <a:cubicBezTo>
                  <a:pt x="4405" y="188359"/>
                  <a:pt x="11494" y="163155"/>
                  <a:pt x="0" y="220625"/>
                </a:cubicBezTo>
                <a:cubicBezTo>
                  <a:pt x="3598" y="281788"/>
                  <a:pt x="-6363" y="351829"/>
                  <a:pt x="19050" y="411125"/>
                </a:cubicBezTo>
                <a:cubicBezTo>
                  <a:pt x="24643" y="424176"/>
                  <a:pt x="29010" y="438317"/>
                  <a:pt x="38100" y="449225"/>
                </a:cubicBezTo>
                <a:cubicBezTo>
                  <a:pt x="45429" y="458019"/>
                  <a:pt x="57150" y="461925"/>
                  <a:pt x="66675" y="468275"/>
                </a:cubicBezTo>
                <a:cubicBezTo>
                  <a:pt x="73025" y="477800"/>
                  <a:pt x="78120" y="488294"/>
                  <a:pt x="85725" y="496850"/>
                </a:cubicBezTo>
                <a:cubicBezTo>
                  <a:pt x="103623" y="516986"/>
                  <a:pt x="127931" y="531584"/>
                  <a:pt x="142875" y="554000"/>
                </a:cubicBezTo>
                <a:cubicBezTo>
                  <a:pt x="168275" y="592100"/>
                  <a:pt x="152400" y="576225"/>
                  <a:pt x="190500" y="601625"/>
                </a:cubicBezTo>
                <a:cubicBezTo>
                  <a:pt x="225425" y="654012"/>
                  <a:pt x="190500" y="609563"/>
                  <a:pt x="238125" y="649250"/>
                </a:cubicBezTo>
                <a:cubicBezTo>
                  <a:pt x="327654" y="723857"/>
                  <a:pt x="179407" y="619630"/>
                  <a:pt x="323850" y="715925"/>
                </a:cubicBezTo>
                <a:cubicBezTo>
                  <a:pt x="333375" y="722275"/>
                  <a:pt x="341565" y="731355"/>
                  <a:pt x="352425" y="734975"/>
                </a:cubicBezTo>
                <a:cubicBezTo>
                  <a:pt x="361950" y="738150"/>
                  <a:pt x="372020" y="740010"/>
                  <a:pt x="381000" y="744500"/>
                </a:cubicBezTo>
                <a:cubicBezTo>
                  <a:pt x="391239" y="749620"/>
                  <a:pt x="399114" y="758901"/>
                  <a:pt x="409575" y="763550"/>
                </a:cubicBezTo>
                <a:cubicBezTo>
                  <a:pt x="427925" y="771705"/>
                  <a:pt x="447675" y="776250"/>
                  <a:pt x="466725" y="782600"/>
                </a:cubicBezTo>
                <a:cubicBezTo>
                  <a:pt x="535238" y="805438"/>
                  <a:pt x="449679" y="777730"/>
                  <a:pt x="533400" y="801650"/>
                </a:cubicBezTo>
                <a:cubicBezTo>
                  <a:pt x="543054" y="804408"/>
                  <a:pt x="552174" y="808997"/>
                  <a:pt x="561975" y="811175"/>
                </a:cubicBezTo>
                <a:cubicBezTo>
                  <a:pt x="597289" y="819023"/>
                  <a:pt x="662370" y="826106"/>
                  <a:pt x="695325" y="830225"/>
                </a:cubicBezTo>
                <a:cubicBezTo>
                  <a:pt x="782028" y="859126"/>
                  <a:pt x="645090" y="814793"/>
                  <a:pt x="771525" y="849275"/>
                </a:cubicBezTo>
                <a:cubicBezTo>
                  <a:pt x="851019" y="870955"/>
                  <a:pt x="804440" y="860660"/>
                  <a:pt x="866775" y="887375"/>
                </a:cubicBezTo>
                <a:cubicBezTo>
                  <a:pt x="876003" y="891330"/>
                  <a:pt x="886122" y="892945"/>
                  <a:pt x="895350" y="896900"/>
                </a:cubicBezTo>
                <a:cubicBezTo>
                  <a:pt x="908401" y="902493"/>
                  <a:pt x="920267" y="910677"/>
                  <a:pt x="933450" y="915950"/>
                </a:cubicBezTo>
                <a:cubicBezTo>
                  <a:pt x="952094" y="923408"/>
                  <a:pt x="990600" y="935000"/>
                  <a:pt x="990600" y="935000"/>
                </a:cubicBezTo>
                <a:cubicBezTo>
                  <a:pt x="1000125" y="944525"/>
                  <a:pt x="1007967" y="956103"/>
                  <a:pt x="1019175" y="963575"/>
                </a:cubicBezTo>
                <a:cubicBezTo>
                  <a:pt x="1027529" y="969144"/>
                  <a:pt x="1040650" y="966000"/>
                  <a:pt x="1047750" y="973100"/>
                </a:cubicBezTo>
                <a:cubicBezTo>
                  <a:pt x="1158875" y="1084225"/>
                  <a:pt x="1033463" y="995325"/>
                  <a:pt x="1114425" y="1049300"/>
                </a:cubicBezTo>
                <a:cubicBezTo>
                  <a:pt x="1120775" y="1058825"/>
                  <a:pt x="1124536" y="1070724"/>
                  <a:pt x="1133475" y="1077875"/>
                </a:cubicBezTo>
                <a:cubicBezTo>
                  <a:pt x="1141315" y="1084147"/>
                  <a:pt x="1152822" y="1083445"/>
                  <a:pt x="1162050" y="1087400"/>
                </a:cubicBezTo>
                <a:cubicBezTo>
                  <a:pt x="1175101" y="1092993"/>
                  <a:pt x="1187099" y="1100857"/>
                  <a:pt x="1200150" y="1106450"/>
                </a:cubicBezTo>
                <a:cubicBezTo>
                  <a:pt x="1209378" y="1110405"/>
                  <a:pt x="1219324" y="1112450"/>
                  <a:pt x="1228725" y="1115975"/>
                </a:cubicBezTo>
                <a:cubicBezTo>
                  <a:pt x="1244734" y="1121978"/>
                  <a:pt x="1259855" y="1130526"/>
                  <a:pt x="1276350" y="1135025"/>
                </a:cubicBezTo>
                <a:cubicBezTo>
                  <a:pt x="1294982" y="1140107"/>
                  <a:pt x="1314764" y="1139866"/>
                  <a:pt x="1333500" y="1144550"/>
                </a:cubicBezTo>
                <a:cubicBezTo>
                  <a:pt x="1399773" y="1161118"/>
                  <a:pt x="1373318" y="1163046"/>
                  <a:pt x="1428750" y="1173125"/>
                </a:cubicBezTo>
                <a:cubicBezTo>
                  <a:pt x="1450839" y="1177141"/>
                  <a:pt x="1473336" y="1178634"/>
                  <a:pt x="1495425" y="1182650"/>
                </a:cubicBezTo>
                <a:cubicBezTo>
                  <a:pt x="1508305" y="1184992"/>
                  <a:pt x="1520612" y="1190023"/>
                  <a:pt x="1533525" y="1192175"/>
                </a:cubicBezTo>
                <a:cubicBezTo>
                  <a:pt x="1741120" y="1226774"/>
                  <a:pt x="1511683" y="1182092"/>
                  <a:pt x="1657350" y="1211225"/>
                </a:cubicBezTo>
                <a:cubicBezTo>
                  <a:pt x="1701680" y="1299885"/>
                  <a:pt x="1666492" y="1217108"/>
                  <a:pt x="1685925" y="1401725"/>
                </a:cubicBezTo>
                <a:cubicBezTo>
                  <a:pt x="1687794" y="1419477"/>
                  <a:pt x="1708138" y="1455675"/>
                  <a:pt x="1714500" y="1468400"/>
                </a:cubicBezTo>
                <a:cubicBezTo>
                  <a:pt x="1700468" y="1959523"/>
                  <a:pt x="1736316" y="1666887"/>
                  <a:pt x="1685925" y="1868450"/>
                </a:cubicBezTo>
                <a:cubicBezTo>
                  <a:pt x="1680491" y="1890187"/>
                  <a:pt x="1677761" y="1922877"/>
                  <a:pt x="1666875" y="1944650"/>
                </a:cubicBezTo>
                <a:cubicBezTo>
                  <a:pt x="1661755" y="1954889"/>
                  <a:pt x="1654175" y="1963700"/>
                  <a:pt x="1647825" y="1973225"/>
                </a:cubicBezTo>
                <a:cubicBezTo>
                  <a:pt x="1651000" y="2020850"/>
                  <a:pt x="1652079" y="2068661"/>
                  <a:pt x="1657350" y="2116100"/>
                </a:cubicBezTo>
                <a:cubicBezTo>
                  <a:pt x="1658459" y="2126079"/>
                  <a:pt x="1661554" y="2136161"/>
                  <a:pt x="1666875" y="2144675"/>
                </a:cubicBezTo>
                <a:cubicBezTo>
                  <a:pt x="1684236" y="2172453"/>
                  <a:pt x="1753019" y="2246554"/>
                  <a:pt x="1771650" y="2258975"/>
                </a:cubicBezTo>
                <a:cubicBezTo>
                  <a:pt x="1790700" y="2271675"/>
                  <a:pt x="1806588" y="2291522"/>
                  <a:pt x="1828800" y="2297075"/>
                </a:cubicBezTo>
                <a:cubicBezTo>
                  <a:pt x="1932892" y="2323098"/>
                  <a:pt x="1878978" y="2313234"/>
                  <a:pt x="1990725" y="2325650"/>
                </a:cubicBezTo>
                <a:cubicBezTo>
                  <a:pt x="2095500" y="2322475"/>
                  <a:pt x="2200589" y="2324830"/>
                  <a:pt x="2305050" y="2316125"/>
                </a:cubicBezTo>
                <a:cubicBezTo>
                  <a:pt x="2316458" y="2315174"/>
                  <a:pt x="2323686" y="2302755"/>
                  <a:pt x="2333625" y="2297075"/>
                </a:cubicBezTo>
                <a:cubicBezTo>
                  <a:pt x="2345953" y="2290030"/>
                  <a:pt x="2359397" y="2285070"/>
                  <a:pt x="2371725" y="2278025"/>
                </a:cubicBezTo>
                <a:cubicBezTo>
                  <a:pt x="2416331" y="2252536"/>
                  <a:pt x="2386975" y="2258679"/>
                  <a:pt x="2447925" y="2239925"/>
                </a:cubicBezTo>
                <a:cubicBezTo>
                  <a:pt x="2472949" y="2232225"/>
                  <a:pt x="2499287" y="2229154"/>
                  <a:pt x="2524125" y="2220875"/>
                </a:cubicBezTo>
                <a:cubicBezTo>
                  <a:pt x="2533650" y="2217700"/>
                  <a:pt x="2542960" y="2213785"/>
                  <a:pt x="2552700" y="2211350"/>
                </a:cubicBezTo>
                <a:cubicBezTo>
                  <a:pt x="2584071" y="2203507"/>
                  <a:pt x="2626337" y="2197961"/>
                  <a:pt x="2657475" y="2192300"/>
                </a:cubicBezTo>
                <a:cubicBezTo>
                  <a:pt x="2673403" y="2189404"/>
                  <a:pt x="2689225" y="2185950"/>
                  <a:pt x="2705100" y="2182775"/>
                </a:cubicBezTo>
                <a:cubicBezTo>
                  <a:pt x="2714625" y="2176425"/>
                  <a:pt x="2722815" y="2167345"/>
                  <a:pt x="2733675" y="2163725"/>
                </a:cubicBezTo>
                <a:cubicBezTo>
                  <a:pt x="2792450" y="2144133"/>
                  <a:pt x="2812350" y="2170775"/>
                  <a:pt x="2867025" y="2116100"/>
                </a:cubicBezTo>
                <a:cubicBezTo>
                  <a:pt x="2876550" y="2106575"/>
                  <a:pt x="2884967" y="2095795"/>
                  <a:pt x="2895600" y="2087525"/>
                </a:cubicBezTo>
                <a:cubicBezTo>
                  <a:pt x="2909603" y="2076634"/>
                  <a:pt x="2973510" y="2038190"/>
                  <a:pt x="2990850" y="2020850"/>
                </a:cubicBezTo>
                <a:cubicBezTo>
                  <a:pt x="2998945" y="2012755"/>
                  <a:pt x="3004418" y="2002325"/>
                  <a:pt x="3009900" y="1992275"/>
                </a:cubicBezTo>
                <a:cubicBezTo>
                  <a:pt x="3026556" y="1961740"/>
                  <a:pt x="3060533" y="1898026"/>
                  <a:pt x="3067050" y="1858925"/>
                </a:cubicBezTo>
                <a:cubicBezTo>
                  <a:pt x="3070225" y="1839875"/>
                  <a:pt x="3074442" y="1820970"/>
                  <a:pt x="3076575" y="1801775"/>
                </a:cubicBezTo>
                <a:cubicBezTo>
                  <a:pt x="3080797" y="1763777"/>
                  <a:pt x="3082475" y="1725535"/>
                  <a:pt x="3086100" y="1687475"/>
                </a:cubicBezTo>
                <a:cubicBezTo>
                  <a:pt x="3091041" y="1635597"/>
                  <a:pt x="3098657" y="1577493"/>
                  <a:pt x="3105150" y="1525550"/>
                </a:cubicBezTo>
                <a:cubicBezTo>
                  <a:pt x="3108325" y="1446175"/>
                  <a:pt x="3116402" y="1366845"/>
                  <a:pt x="3114675" y="1287425"/>
                </a:cubicBezTo>
                <a:cubicBezTo>
                  <a:pt x="3113219" y="1220464"/>
                  <a:pt x="3103605" y="1153900"/>
                  <a:pt x="3095625" y="1087400"/>
                </a:cubicBezTo>
                <a:cubicBezTo>
                  <a:pt x="3090511" y="1044781"/>
                  <a:pt x="3045665" y="949380"/>
                  <a:pt x="3038475" y="935000"/>
                </a:cubicBezTo>
                <a:cubicBezTo>
                  <a:pt x="3025775" y="909600"/>
                  <a:pt x="3009355" y="885741"/>
                  <a:pt x="3000375" y="858800"/>
                </a:cubicBezTo>
                <a:cubicBezTo>
                  <a:pt x="2994025" y="839750"/>
                  <a:pt x="2987095" y="820884"/>
                  <a:pt x="2981325" y="801650"/>
                </a:cubicBezTo>
                <a:cubicBezTo>
                  <a:pt x="2977563" y="789111"/>
                  <a:pt x="2976397" y="775807"/>
                  <a:pt x="2971800" y="763550"/>
                </a:cubicBezTo>
                <a:cubicBezTo>
                  <a:pt x="2943657" y="688501"/>
                  <a:pt x="2959766" y="764711"/>
                  <a:pt x="2933700" y="677825"/>
                </a:cubicBezTo>
                <a:cubicBezTo>
                  <a:pt x="2929048" y="662318"/>
                  <a:pt x="2928102" y="645906"/>
                  <a:pt x="2924175" y="630200"/>
                </a:cubicBezTo>
                <a:cubicBezTo>
                  <a:pt x="2915240" y="594459"/>
                  <a:pt x="2911956" y="601689"/>
                  <a:pt x="2895600" y="563525"/>
                </a:cubicBezTo>
                <a:cubicBezTo>
                  <a:pt x="2891645" y="554297"/>
                  <a:pt x="2891644" y="543304"/>
                  <a:pt x="2886075" y="534950"/>
                </a:cubicBezTo>
                <a:cubicBezTo>
                  <a:pt x="2872320" y="514317"/>
                  <a:pt x="2854925" y="496334"/>
                  <a:pt x="2838450" y="477800"/>
                </a:cubicBezTo>
                <a:cubicBezTo>
                  <a:pt x="2823199" y="460643"/>
                  <a:pt x="2791720" y="430622"/>
                  <a:pt x="2771775" y="420650"/>
                </a:cubicBezTo>
                <a:cubicBezTo>
                  <a:pt x="2753814" y="411670"/>
                  <a:pt x="2733496" y="408462"/>
                  <a:pt x="2714625" y="401600"/>
                </a:cubicBezTo>
                <a:cubicBezTo>
                  <a:pt x="2698557" y="395757"/>
                  <a:pt x="2683377" y="387463"/>
                  <a:pt x="2667000" y="382550"/>
                </a:cubicBezTo>
                <a:cubicBezTo>
                  <a:pt x="2644042" y="375662"/>
                  <a:pt x="2583327" y="368022"/>
                  <a:pt x="2562225" y="363500"/>
                </a:cubicBezTo>
                <a:cubicBezTo>
                  <a:pt x="2418037" y="332603"/>
                  <a:pt x="2557234" y="350384"/>
                  <a:pt x="2371725" y="334925"/>
                </a:cubicBezTo>
                <a:cubicBezTo>
                  <a:pt x="2280480" y="337868"/>
                  <a:pt x="2089381" y="338281"/>
                  <a:pt x="1971675" y="353975"/>
                </a:cubicBezTo>
                <a:cubicBezTo>
                  <a:pt x="1958699" y="355705"/>
                  <a:pt x="1946455" y="361158"/>
                  <a:pt x="1933575" y="363500"/>
                </a:cubicBezTo>
                <a:cubicBezTo>
                  <a:pt x="1911486" y="367516"/>
                  <a:pt x="1889125" y="369850"/>
                  <a:pt x="1866900" y="373025"/>
                </a:cubicBezTo>
                <a:cubicBezTo>
                  <a:pt x="1753900" y="410692"/>
                  <a:pt x="1811111" y="398274"/>
                  <a:pt x="1695450" y="411125"/>
                </a:cubicBezTo>
                <a:cubicBezTo>
                  <a:pt x="1685925" y="417475"/>
                  <a:pt x="1677442" y="425772"/>
                  <a:pt x="1666875" y="430175"/>
                </a:cubicBezTo>
                <a:cubicBezTo>
                  <a:pt x="1584693" y="464418"/>
                  <a:pt x="1581670" y="458692"/>
                  <a:pt x="1495425" y="468275"/>
                </a:cubicBezTo>
                <a:cubicBezTo>
                  <a:pt x="1428750" y="465100"/>
                  <a:pt x="1361992" y="463343"/>
                  <a:pt x="1295400" y="458750"/>
                </a:cubicBezTo>
                <a:cubicBezTo>
                  <a:pt x="1242591" y="455108"/>
                  <a:pt x="1219347" y="449254"/>
                  <a:pt x="1171575" y="439700"/>
                </a:cubicBezTo>
                <a:cubicBezTo>
                  <a:pt x="1158875" y="433350"/>
                  <a:pt x="1147046" y="424826"/>
                  <a:pt x="1133475" y="420650"/>
                </a:cubicBezTo>
                <a:cubicBezTo>
                  <a:pt x="1105497" y="412042"/>
                  <a:pt x="1076272" y="408182"/>
                  <a:pt x="1047750" y="401600"/>
                </a:cubicBezTo>
                <a:cubicBezTo>
                  <a:pt x="1034994" y="398656"/>
                  <a:pt x="1022350" y="395250"/>
                  <a:pt x="1009650" y="392075"/>
                </a:cubicBezTo>
                <a:cubicBezTo>
                  <a:pt x="1000125" y="382550"/>
                  <a:pt x="991302" y="372266"/>
                  <a:pt x="981075" y="363500"/>
                </a:cubicBezTo>
                <a:cubicBezTo>
                  <a:pt x="895422" y="290083"/>
                  <a:pt x="998463" y="391892"/>
                  <a:pt x="885825" y="287300"/>
                </a:cubicBezTo>
                <a:cubicBezTo>
                  <a:pt x="859502" y="262857"/>
                  <a:pt x="832065" y="239150"/>
                  <a:pt x="809625" y="211100"/>
                </a:cubicBezTo>
                <a:cubicBezTo>
                  <a:pt x="796925" y="195225"/>
                  <a:pt x="785900" y="177850"/>
                  <a:pt x="771525" y="163475"/>
                </a:cubicBezTo>
                <a:cubicBezTo>
                  <a:pt x="757150" y="149100"/>
                  <a:pt x="739200" y="138762"/>
                  <a:pt x="723900" y="125375"/>
                </a:cubicBezTo>
                <a:cubicBezTo>
                  <a:pt x="665228" y="74037"/>
                  <a:pt x="725231" y="116737"/>
                  <a:pt x="666750" y="77750"/>
                </a:cubicBezTo>
                <a:cubicBezTo>
                  <a:pt x="660400" y="68225"/>
                  <a:pt x="656494" y="56504"/>
                  <a:pt x="647700" y="49175"/>
                </a:cubicBezTo>
                <a:cubicBezTo>
                  <a:pt x="636792" y="40085"/>
                  <a:pt x="622651" y="35718"/>
                  <a:pt x="609600" y="30125"/>
                </a:cubicBezTo>
                <a:cubicBezTo>
                  <a:pt x="579118" y="17061"/>
                  <a:pt x="569180" y="20020"/>
                  <a:pt x="533400" y="11075"/>
                </a:cubicBezTo>
                <a:cubicBezTo>
                  <a:pt x="523660" y="8640"/>
                  <a:pt x="514350" y="4725"/>
                  <a:pt x="504825" y="1550"/>
                </a:cubicBezTo>
                <a:cubicBezTo>
                  <a:pt x="403228" y="4827"/>
                  <a:pt x="273050" y="-3212"/>
                  <a:pt x="209550" y="1550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9523" y="4742222"/>
            <a:ext cx="4953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>
                <a:solidFill>
                  <a:srgbClr val="313131"/>
                </a:solidFill>
              </a:rPr>
              <a:t>The</a:t>
            </a:r>
            <a:r>
              <a:rPr lang="en-US" sz="1600" dirty="0">
                <a:solidFill>
                  <a:srgbClr val="313131"/>
                </a:solidFill>
              </a:rPr>
              <a:t> </a:t>
            </a:r>
            <a:r>
              <a:rPr lang="en-US" sz="1600" b="1" dirty="0">
                <a:solidFill>
                  <a:srgbClr val="313131"/>
                </a:solidFill>
              </a:rPr>
              <a:t>Mix</a:t>
            </a:r>
            <a:r>
              <a:rPr lang="en-US" sz="1600" dirty="0">
                <a:solidFill>
                  <a:srgbClr val="313131"/>
                </a:solidFill>
              </a:rPr>
              <a:t> is combined with the retrieved DAG page.  This is done using a </a:t>
            </a:r>
            <a:r>
              <a:rPr lang="en-US" sz="1600" dirty="0" err="1">
                <a:solidFill>
                  <a:srgbClr val="313131"/>
                </a:solidFill>
              </a:rPr>
              <a:t>ethereum</a:t>
            </a:r>
            <a:r>
              <a:rPr lang="en-US" sz="1600" dirty="0">
                <a:solidFill>
                  <a:srgbClr val="313131"/>
                </a:solidFill>
              </a:rPr>
              <a:t>-specific mixing function to generate the next mix, called </a:t>
            </a:r>
            <a:r>
              <a:rPr lang="en-US" sz="1600" b="1" dirty="0">
                <a:solidFill>
                  <a:srgbClr val="313131"/>
                </a:solidFill>
              </a:rPr>
              <a:t>Mix 1</a:t>
            </a:r>
            <a:r>
              <a:rPr lang="en-US" sz="1600" dirty="0">
                <a:solidFill>
                  <a:srgbClr val="313131"/>
                </a:solidFill>
              </a:rPr>
              <a:t> here.</a:t>
            </a:r>
          </a:p>
        </p:txBody>
      </p:sp>
    </p:spTree>
    <p:extLst>
      <p:ext uri="{BB962C8B-B14F-4D97-AF65-F5344CB8AC3E}">
        <p14:creationId xmlns="" xmlns:p14="http://schemas.microsoft.com/office/powerpoint/2010/main" val="4336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Ethereum PoW – Ethash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4650" y="1219200"/>
            <a:ext cx="4803921" cy="5181600"/>
          </a:xfrm>
        </p:spPr>
        <p:txBody>
          <a:bodyPr/>
          <a:lstStyle/>
          <a:p>
            <a:r>
              <a:rPr lang="de-CH" dirty="0" smtClean="0"/>
              <a:t>Based on </a:t>
            </a:r>
            <a:r>
              <a:rPr lang="de-CH" dirty="0" smtClean="0">
                <a:solidFill>
                  <a:schemeClr val="accent2"/>
                </a:solidFill>
              </a:rPr>
              <a:t>partial hash collision </a:t>
            </a:r>
            <a:r>
              <a:rPr lang="de-CH" dirty="0" smtClean="0"/>
              <a:t>(target hash)</a:t>
            </a:r>
          </a:p>
          <a:p>
            <a:pPr lvl="1"/>
            <a:r>
              <a:rPr lang="de-CH" dirty="0" smtClean="0"/>
              <a:t>Works as a memory-bound cryptographic </a:t>
            </a:r>
            <a:r>
              <a:rPr lang="de-CH" dirty="0"/>
              <a:t>sponge</a:t>
            </a:r>
          </a:p>
          <a:p>
            <a:pPr lvl="1"/>
            <a:r>
              <a:rPr lang="de-CH" dirty="0" smtClean="0"/>
              <a:t>Requires heavy </a:t>
            </a:r>
            <a:r>
              <a:rPr lang="de-CH" dirty="0" smtClean="0">
                <a:solidFill>
                  <a:schemeClr val="accent2"/>
                </a:solidFill>
              </a:rPr>
              <a:t>fetching of data on the DAG </a:t>
            </a:r>
            <a:r>
              <a:rPr lang="de-CH" dirty="0" smtClean="0"/>
              <a:t>(RAM intensive process)</a:t>
            </a:r>
          </a:p>
          <a:p>
            <a:pPr lvl="1"/>
            <a:endParaRPr lang="de-CH" dirty="0" smtClean="0"/>
          </a:p>
        </p:txBody>
      </p:sp>
      <p:pic>
        <p:nvPicPr>
          <p:cNvPr id="286722" name="Picture 2" descr="Algorithmic Flow For How Ethereum's Ethash Hashing Algorithm Wor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738" y="1144567"/>
            <a:ext cx="4715694" cy="4428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44492" y="5552181"/>
            <a:ext cx="4556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2"/>
                </a:solidFill>
                <a:latin typeface="-apple-system"/>
              </a:rPr>
              <a:t>DAG</a:t>
            </a:r>
            <a:r>
              <a:rPr lang="en-US" sz="1400" dirty="0">
                <a:solidFill>
                  <a:srgbClr val="222222"/>
                </a:solidFill>
                <a:latin typeface="-apple-system"/>
              </a:rPr>
              <a:t> (Directed Acyclic Graph</a:t>
            </a:r>
            <a:r>
              <a:rPr lang="en-US" sz="1400" dirty="0" smtClean="0">
                <a:solidFill>
                  <a:srgbClr val="222222"/>
                </a:solidFill>
                <a:latin typeface="-apple-system"/>
              </a:rPr>
              <a:t>) - </a:t>
            </a:r>
            <a:r>
              <a:rPr lang="de-CH" sz="1400" dirty="0"/>
              <a:t>randomly generated </a:t>
            </a:r>
            <a:r>
              <a:rPr lang="de-CH" sz="1400" dirty="0" smtClean="0"/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400" dirty="0" smtClean="0"/>
              <a:t>Designed to be </a:t>
            </a:r>
            <a:r>
              <a:rPr lang="de-CH" sz="1400" dirty="0" smtClean="0">
                <a:solidFill>
                  <a:schemeClr val="accent2"/>
                </a:solidFill>
              </a:rPr>
              <a:t>ASIC-resistant</a:t>
            </a:r>
            <a:r>
              <a:rPr lang="de-CH" sz="1400" dirty="0" smtClean="0"/>
              <a:t> as it only require large amounts of memory, which favors smaller miners</a:t>
            </a:r>
            <a:endParaRPr lang="de-CH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7170" y="4375288"/>
            <a:ext cx="381000" cy="4000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728" y="4384813"/>
            <a:ext cx="350921" cy="381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2206" y="4382991"/>
            <a:ext cx="364401" cy="38464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 bwMode="auto">
          <a:xfrm>
            <a:off x="234461" y="4427897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24726" y="4410001"/>
            <a:ext cx="344219" cy="364405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5181600" y="1333500"/>
            <a:ext cx="1619250" cy="937261"/>
          </a:xfrm>
          <a:custGeom>
            <a:avLst/>
            <a:gdLst>
              <a:gd name="connsiteX0" fmla="*/ 142875 w 1619250"/>
              <a:gd name="connsiteY0" fmla="*/ 28575 h 937261"/>
              <a:gd name="connsiteX1" fmla="*/ 47625 w 1619250"/>
              <a:gd name="connsiteY1" fmla="*/ 57150 h 937261"/>
              <a:gd name="connsiteX2" fmla="*/ 38100 w 1619250"/>
              <a:gd name="connsiteY2" fmla="*/ 85725 h 937261"/>
              <a:gd name="connsiteX3" fmla="*/ 19050 w 1619250"/>
              <a:gd name="connsiteY3" fmla="*/ 114300 h 937261"/>
              <a:gd name="connsiteX4" fmla="*/ 9525 w 1619250"/>
              <a:gd name="connsiteY4" fmla="*/ 152400 h 937261"/>
              <a:gd name="connsiteX5" fmla="*/ 0 w 1619250"/>
              <a:gd name="connsiteY5" fmla="*/ 180975 h 937261"/>
              <a:gd name="connsiteX6" fmla="*/ 9525 w 1619250"/>
              <a:gd name="connsiteY6" fmla="*/ 533400 h 937261"/>
              <a:gd name="connsiteX7" fmla="*/ 28575 w 1619250"/>
              <a:gd name="connsiteY7" fmla="*/ 609600 h 937261"/>
              <a:gd name="connsiteX8" fmla="*/ 38100 w 1619250"/>
              <a:gd name="connsiteY8" fmla="*/ 647700 h 937261"/>
              <a:gd name="connsiteX9" fmla="*/ 57150 w 1619250"/>
              <a:gd name="connsiteY9" fmla="*/ 685800 h 937261"/>
              <a:gd name="connsiteX10" fmla="*/ 66675 w 1619250"/>
              <a:gd name="connsiteY10" fmla="*/ 714375 h 937261"/>
              <a:gd name="connsiteX11" fmla="*/ 104775 w 1619250"/>
              <a:gd name="connsiteY11" fmla="*/ 781050 h 937261"/>
              <a:gd name="connsiteX12" fmla="*/ 133350 w 1619250"/>
              <a:gd name="connsiteY12" fmla="*/ 800100 h 937261"/>
              <a:gd name="connsiteX13" fmla="*/ 209550 w 1619250"/>
              <a:gd name="connsiteY13" fmla="*/ 847725 h 937261"/>
              <a:gd name="connsiteX14" fmla="*/ 247650 w 1619250"/>
              <a:gd name="connsiteY14" fmla="*/ 866775 h 937261"/>
              <a:gd name="connsiteX15" fmla="*/ 276225 w 1619250"/>
              <a:gd name="connsiteY15" fmla="*/ 885825 h 937261"/>
              <a:gd name="connsiteX16" fmla="*/ 361950 w 1619250"/>
              <a:gd name="connsiteY16" fmla="*/ 904875 h 937261"/>
              <a:gd name="connsiteX17" fmla="*/ 571500 w 1619250"/>
              <a:gd name="connsiteY17" fmla="*/ 923925 h 937261"/>
              <a:gd name="connsiteX18" fmla="*/ 638175 w 1619250"/>
              <a:gd name="connsiteY18" fmla="*/ 933450 h 937261"/>
              <a:gd name="connsiteX19" fmla="*/ 1190625 w 1619250"/>
              <a:gd name="connsiteY19" fmla="*/ 914400 h 937261"/>
              <a:gd name="connsiteX20" fmla="*/ 1247775 w 1619250"/>
              <a:gd name="connsiteY20" fmla="*/ 876300 h 937261"/>
              <a:gd name="connsiteX21" fmla="*/ 1304925 w 1619250"/>
              <a:gd name="connsiteY21" fmla="*/ 828675 h 937261"/>
              <a:gd name="connsiteX22" fmla="*/ 1352550 w 1619250"/>
              <a:gd name="connsiteY22" fmla="*/ 771525 h 937261"/>
              <a:gd name="connsiteX23" fmla="*/ 1400175 w 1619250"/>
              <a:gd name="connsiteY23" fmla="*/ 704850 h 937261"/>
              <a:gd name="connsiteX24" fmla="*/ 1457325 w 1619250"/>
              <a:gd name="connsiteY24" fmla="*/ 628650 h 937261"/>
              <a:gd name="connsiteX25" fmla="*/ 1504950 w 1619250"/>
              <a:gd name="connsiteY25" fmla="*/ 561975 h 937261"/>
              <a:gd name="connsiteX26" fmla="*/ 1524000 w 1619250"/>
              <a:gd name="connsiteY26" fmla="*/ 523875 h 937261"/>
              <a:gd name="connsiteX27" fmla="*/ 1552575 w 1619250"/>
              <a:gd name="connsiteY27" fmla="*/ 485775 h 937261"/>
              <a:gd name="connsiteX28" fmla="*/ 1571625 w 1619250"/>
              <a:gd name="connsiteY28" fmla="*/ 438150 h 937261"/>
              <a:gd name="connsiteX29" fmla="*/ 1590675 w 1619250"/>
              <a:gd name="connsiteY29" fmla="*/ 400050 h 937261"/>
              <a:gd name="connsiteX30" fmla="*/ 1619250 w 1619250"/>
              <a:gd name="connsiteY30" fmla="*/ 323850 h 937261"/>
              <a:gd name="connsiteX31" fmla="*/ 1600200 w 1619250"/>
              <a:gd name="connsiteY31" fmla="*/ 180975 h 937261"/>
              <a:gd name="connsiteX32" fmla="*/ 1590675 w 1619250"/>
              <a:gd name="connsiteY32" fmla="*/ 142875 h 937261"/>
              <a:gd name="connsiteX33" fmla="*/ 1552575 w 1619250"/>
              <a:gd name="connsiteY33" fmla="*/ 85725 h 937261"/>
              <a:gd name="connsiteX34" fmla="*/ 1514475 w 1619250"/>
              <a:gd name="connsiteY34" fmla="*/ 66675 h 937261"/>
              <a:gd name="connsiteX35" fmla="*/ 1447800 w 1619250"/>
              <a:gd name="connsiteY35" fmla="*/ 47625 h 937261"/>
              <a:gd name="connsiteX36" fmla="*/ 1409700 w 1619250"/>
              <a:gd name="connsiteY36" fmla="*/ 28575 h 937261"/>
              <a:gd name="connsiteX37" fmla="*/ 1285875 w 1619250"/>
              <a:gd name="connsiteY37" fmla="*/ 0 h 937261"/>
              <a:gd name="connsiteX38" fmla="*/ 885825 w 1619250"/>
              <a:gd name="connsiteY38" fmla="*/ 9525 h 937261"/>
              <a:gd name="connsiteX39" fmla="*/ 790575 w 1619250"/>
              <a:gd name="connsiteY39" fmla="*/ 19050 h 937261"/>
              <a:gd name="connsiteX40" fmla="*/ 142875 w 1619250"/>
              <a:gd name="connsiteY40" fmla="*/ 28575 h 937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619250" h="937261">
                <a:moveTo>
                  <a:pt x="142875" y="28575"/>
                </a:moveTo>
                <a:cubicBezTo>
                  <a:pt x="19050" y="34925"/>
                  <a:pt x="69775" y="35000"/>
                  <a:pt x="47625" y="57150"/>
                </a:cubicBezTo>
                <a:cubicBezTo>
                  <a:pt x="40525" y="64250"/>
                  <a:pt x="42590" y="76745"/>
                  <a:pt x="38100" y="85725"/>
                </a:cubicBezTo>
                <a:cubicBezTo>
                  <a:pt x="32980" y="95964"/>
                  <a:pt x="25400" y="104775"/>
                  <a:pt x="19050" y="114300"/>
                </a:cubicBezTo>
                <a:cubicBezTo>
                  <a:pt x="15875" y="127000"/>
                  <a:pt x="13121" y="139813"/>
                  <a:pt x="9525" y="152400"/>
                </a:cubicBezTo>
                <a:cubicBezTo>
                  <a:pt x="6767" y="162054"/>
                  <a:pt x="0" y="170935"/>
                  <a:pt x="0" y="180975"/>
                </a:cubicBezTo>
                <a:cubicBezTo>
                  <a:pt x="0" y="298493"/>
                  <a:pt x="1708" y="416142"/>
                  <a:pt x="9525" y="533400"/>
                </a:cubicBezTo>
                <a:cubicBezTo>
                  <a:pt x="11267" y="559524"/>
                  <a:pt x="22225" y="584200"/>
                  <a:pt x="28575" y="609600"/>
                </a:cubicBezTo>
                <a:cubicBezTo>
                  <a:pt x="31750" y="622300"/>
                  <a:pt x="32246" y="635991"/>
                  <a:pt x="38100" y="647700"/>
                </a:cubicBezTo>
                <a:cubicBezTo>
                  <a:pt x="44450" y="660400"/>
                  <a:pt x="51557" y="672749"/>
                  <a:pt x="57150" y="685800"/>
                </a:cubicBezTo>
                <a:cubicBezTo>
                  <a:pt x="61105" y="695028"/>
                  <a:pt x="62720" y="705147"/>
                  <a:pt x="66675" y="714375"/>
                </a:cubicBezTo>
                <a:cubicBezTo>
                  <a:pt x="72278" y="727449"/>
                  <a:pt x="92818" y="769093"/>
                  <a:pt x="104775" y="781050"/>
                </a:cubicBezTo>
                <a:cubicBezTo>
                  <a:pt x="112870" y="789145"/>
                  <a:pt x="124556" y="792771"/>
                  <a:pt x="133350" y="800100"/>
                </a:cubicBezTo>
                <a:cubicBezTo>
                  <a:pt x="196857" y="853023"/>
                  <a:pt x="120425" y="808114"/>
                  <a:pt x="209550" y="847725"/>
                </a:cubicBezTo>
                <a:cubicBezTo>
                  <a:pt x="222525" y="853492"/>
                  <a:pt x="235322" y="859730"/>
                  <a:pt x="247650" y="866775"/>
                </a:cubicBezTo>
                <a:cubicBezTo>
                  <a:pt x="257589" y="872455"/>
                  <a:pt x="265703" y="881316"/>
                  <a:pt x="276225" y="885825"/>
                </a:cubicBezTo>
                <a:cubicBezTo>
                  <a:pt x="287490" y="890653"/>
                  <a:pt x="354099" y="903447"/>
                  <a:pt x="361950" y="904875"/>
                </a:cubicBezTo>
                <a:cubicBezTo>
                  <a:pt x="455674" y="921916"/>
                  <a:pt x="435754" y="915441"/>
                  <a:pt x="571500" y="923925"/>
                </a:cubicBezTo>
                <a:cubicBezTo>
                  <a:pt x="593725" y="927100"/>
                  <a:pt x="615724" y="933450"/>
                  <a:pt x="638175" y="933450"/>
                </a:cubicBezTo>
                <a:cubicBezTo>
                  <a:pt x="1093406" y="933450"/>
                  <a:pt x="977536" y="949915"/>
                  <a:pt x="1190625" y="914400"/>
                </a:cubicBezTo>
                <a:cubicBezTo>
                  <a:pt x="1209675" y="901700"/>
                  <a:pt x="1231586" y="892489"/>
                  <a:pt x="1247775" y="876300"/>
                </a:cubicBezTo>
                <a:cubicBezTo>
                  <a:pt x="1284445" y="839630"/>
                  <a:pt x="1265142" y="855197"/>
                  <a:pt x="1304925" y="828675"/>
                </a:cubicBezTo>
                <a:cubicBezTo>
                  <a:pt x="1347029" y="765520"/>
                  <a:pt x="1297545" y="835697"/>
                  <a:pt x="1352550" y="771525"/>
                </a:cubicBezTo>
                <a:cubicBezTo>
                  <a:pt x="1382816" y="736214"/>
                  <a:pt x="1376053" y="738018"/>
                  <a:pt x="1400175" y="704850"/>
                </a:cubicBezTo>
                <a:cubicBezTo>
                  <a:pt x="1418849" y="679173"/>
                  <a:pt x="1438275" y="654050"/>
                  <a:pt x="1457325" y="628650"/>
                </a:cubicBezTo>
                <a:cubicBezTo>
                  <a:pt x="1469591" y="612295"/>
                  <a:pt x="1493808" y="581474"/>
                  <a:pt x="1504950" y="561975"/>
                </a:cubicBezTo>
                <a:cubicBezTo>
                  <a:pt x="1511995" y="549647"/>
                  <a:pt x="1516475" y="535916"/>
                  <a:pt x="1524000" y="523875"/>
                </a:cubicBezTo>
                <a:cubicBezTo>
                  <a:pt x="1532414" y="510413"/>
                  <a:pt x="1544865" y="499652"/>
                  <a:pt x="1552575" y="485775"/>
                </a:cubicBezTo>
                <a:cubicBezTo>
                  <a:pt x="1560878" y="470829"/>
                  <a:pt x="1564681" y="453774"/>
                  <a:pt x="1571625" y="438150"/>
                </a:cubicBezTo>
                <a:cubicBezTo>
                  <a:pt x="1577392" y="425175"/>
                  <a:pt x="1585689" y="413345"/>
                  <a:pt x="1590675" y="400050"/>
                </a:cubicBezTo>
                <a:cubicBezTo>
                  <a:pt x="1629581" y="296300"/>
                  <a:pt x="1566212" y="429925"/>
                  <a:pt x="1619250" y="323850"/>
                </a:cubicBezTo>
                <a:cubicBezTo>
                  <a:pt x="1604050" y="141445"/>
                  <a:pt x="1623087" y="261078"/>
                  <a:pt x="1600200" y="180975"/>
                </a:cubicBezTo>
                <a:cubicBezTo>
                  <a:pt x="1596604" y="168388"/>
                  <a:pt x="1596529" y="154584"/>
                  <a:pt x="1590675" y="142875"/>
                </a:cubicBezTo>
                <a:cubicBezTo>
                  <a:pt x="1580436" y="122397"/>
                  <a:pt x="1573053" y="95964"/>
                  <a:pt x="1552575" y="85725"/>
                </a:cubicBezTo>
                <a:cubicBezTo>
                  <a:pt x="1539875" y="79375"/>
                  <a:pt x="1527770" y="71661"/>
                  <a:pt x="1514475" y="66675"/>
                </a:cubicBezTo>
                <a:cubicBezTo>
                  <a:pt x="1450029" y="42508"/>
                  <a:pt x="1501530" y="70652"/>
                  <a:pt x="1447800" y="47625"/>
                </a:cubicBezTo>
                <a:cubicBezTo>
                  <a:pt x="1434749" y="42032"/>
                  <a:pt x="1422883" y="33848"/>
                  <a:pt x="1409700" y="28575"/>
                </a:cubicBezTo>
                <a:cubicBezTo>
                  <a:pt x="1351590" y="5331"/>
                  <a:pt x="1349689" y="9116"/>
                  <a:pt x="1285875" y="0"/>
                </a:cubicBezTo>
                <a:lnTo>
                  <a:pt x="885825" y="9525"/>
                </a:lnTo>
                <a:cubicBezTo>
                  <a:pt x="853940" y="10751"/>
                  <a:pt x="822466" y="18004"/>
                  <a:pt x="790575" y="19050"/>
                </a:cubicBezTo>
                <a:cubicBezTo>
                  <a:pt x="463993" y="29758"/>
                  <a:pt x="266700" y="22225"/>
                  <a:pt x="142875" y="285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Freeform 28"/>
          <p:cNvSpPr/>
          <p:nvPr/>
        </p:nvSpPr>
        <p:spPr bwMode="auto">
          <a:xfrm>
            <a:off x="6391275" y="2084425"/>
            <a:ext cx="3114914" cy="2325650"/>
          </a:xfrm>
          <a:custGeom>
            <a:avLst/>
            <a:gdLst>
              <a:gd name="connsiteX0" fmla="*/ 209550 w 3114914"/>
              <a:gd name="connsiteY0" fmla="*/ 1550 h 2325650"/>
              <a:gd name="connsiteX1" fmla="*/ 123825 w 3114914"/>
              <a:gd name="connsiteY1" fmla="*/ 30125 h 2325650"/>
              <a:gd name="connsiteX2" fmla="*/ 57150 w 3114914"/>
              <a:gd name="connsiteY2" fmla="*/ 87275 h 2325650"/>
              <a:gd name="connsiteX3" fmla="*/ 19050 w 3114914"/>
              <a:gd name="connsiteY3" fmla="*/ 144425 h 2325650"/>
              <a:gd name="connsiteX4" fmla="*/ 0 w 3114914"/>
              <a:gd name="connsiteY4" fmla="*/ 220625 h 2325650"/>
              <a:gd name="connsiteX5" fmla="*/ 19050 w 3114914"/>
              <a:gd name="connsiteY5" fmla="*/ 411125 h 2325650"/>
              <a:gd name="connsiteX6" fmla="*/ 38100 w 3114914"/>
              <a:gd name="connsiteY6" fmla="*/ 449225 h 2325650"/>
              <a:gd name="connsiteX7" fmla="*/ 66675 w 3114914"/>
              <a:gd name="connsiteY7" fmla="*/ 468275 h 2325650"/>
              <a:gd name="connsiteX8" fmla="*/ 85725 w 3114914"/>
              <a:gd name="connsiteY8" fmla="*/ 496850 h 2325650"/>
              <a:gd name="connsiteX9" fmla="*/ 142875 w 3114914"/>
              <a:gd name="connsiteY9" fmla="*/ 554000 h 2325650"/>
              <a:gd name="connsiteX10" fmla="*/ 190500 w 3114914"/>
              <a:gd name="connsiteY10" fmla="*/ 601625 h 2325650"/>
              <a:gd name="connsiteX11" fmla="*/ 238125 w 3114914"/>
              <a:gd name="connsiteY11" fmla="*/ 649250 h 2325650"/>
              <a:gd name="connsiteX12" fmla="*/ 323850 w 3114914"/>
              <a:gd name="connsiteY12" fmla="*/ 715925 h 2325650"/>
              <a:gd name="connsiteX13" fmla="*/ 352425 w 3114914"/>
              <a:gd name="connsiteY13" fmla="*/ 734975 h 2325650"/>
              <a:gd name="connsiteX14" fmla="*/ 381000 w 3114914"/>
              <a:gd name="connsiteY14" fmla="*/ 744500 h 2325650"/>
              <a:gd name="connsiteX15" fmla="*/ 409575 w 3114914"/>
              <a:gd name="connsiteY15" fmla="*/ 763550 h 2325650"/>
              <a:gd name="connsiteX16" fmla="*/ 466725 w 3114914"/>
              <a:gd name="connsiteY16" fmla="*/ 782600 h 2325650"/>
              <a:gd name="connsiteX17" fmla="*/ 533400 w 3114914"/>
              <a:gd name="connsiteY17" fmla="*/ 801650 h 2325650"/>
              <a:gd name="connsiteX18" fmla="*/ 561975 w 3114914"/>
              <a:gd name="connsiteY18" fmla="*/ 811175 h 2325650"/>
              <a:gd name="connsiteX19" fmla="*/ 695325 w 3114914"/>
              <a:gd name="connsiteY19" fmla="*/ 830225 h 2325650"/>
              <a:gd name="connsiteX20" fmla="*/ 771525 w 3114914"/>
              <a:gd name="connsiteY20" fmla="*/ 849275 h 2325650"/>
              <a:gd name="connsiteX21" fmla="*/ 866775 w 3114914"/>
              <a:gd name="connsiteY21" fmla="*/ 887375 h 2325650"/>
              <a:gd name="connsiteX22" fmla="*/ 895350 w 3114914"/>
              <a:gd name="connsiteY22" fmla="*/ 896900 h 2325650"/>
              <a:gd name="connsiteX23" fmla="*/ 933450 w 3114914"/>
              <a:gd name="connsiteY23" fmla="*/ 915950 h 2325650"/>
              <a:gd name="connsiteX24" fmla="*/ 990600 w 3114914"/>
              <a:gd name="connsiteY24" fmla="*/ 935000 h 2325650"/>
              <a:gd name="connsiteX25" fmla="*/ 1019175 w 3114914"/>
              <a:gd name="connsiteY25" fmla="*/ 963575 h 2325650"/>
              <a:gd name="connsiteX26" fmla="*/ 1047750 w 3114914"/>
              <a:gd name="connsiteY26" fmla="*/ 973100 h 2325650"/>
              <a:gd name="connsiteX27" fmla="*/ 1114425 w 3114914"/>
              <a:gd name="connsiteY27" fmla="*/ 1049300 h 2325650"/>
              <a:gd name="connsiteX28" fmla="*/ 1133475 w 3114914"/>
              <a:gd name="connsiteY28" fmla="*/ 1077875 h 2325650"/>
              <a:gd name="connsiteX29" fmla="*/ 1162050 w 3114914"/>
              <a:gd name="connsiteY29" fmla="*/ 1087400 h 2325650"/>
              <a:gd name="connsiteX30" fmla="*/ 1200150 w 3114914"/>
              <a:gd name="connsiteY30" fmla="*/ 1106450 h 2325650"/>
              <a:gd name="connsiteX31" fmla="*/ 1228725 w 3114914"/>
              <a:gd name="connsiteY31" fmla="*/ 1115975 h 2325650"/>
              <a:gd name="connsiteX32" fmla="*/ 1276350 w 3114914"/>
              <a:gd name="connsiteY32" fmla="*/ 1135025 h 2325650"/>
              <a:gd name="connsiteX33" fmla="*/ 1333500 w 3114914"/>
              <a:gd name="connsiteY33" fmla="*/ 1144550 h 2325650"/>
              <a:gd name="connsiteX34" fmla="*/ 1428750 w 3114914"/>
              <a:gd name="connsiteY34" fmla="*/ 1173125 h 2325650"/>
              <a:gd name="connsiteX35" fmla="*/ 1495425 w 3114914"/>
              <a:gd name="connsiteY35" fmla="*/ 1182650 h 2325650"/>
              <a:gd name="connsiteX36" fmla="*/ 1533525 w 3114914"/>
              <a:gd name="connsiteY36" fmla="*/ 1192175 h 2325650"/>
              <a:gd name="connsiteX37" fmla="*/ 1657350 w 3114914"/>
              <a:gd name="connsiteY37" fmla="*/ 1211225 h 2325650"/>
              <a:gd name="connsiteX38" fmla="*/ 1685925 w 3114914"/>
              <a:gd name="connsiteY38" fmla="*/ 1401725 h 2325650"/>
              <a:gd name="connsiteX39" fmla="*/ 1714500 w 3114914"/>
              <a:gd name="connsiteY39" fmla="*/ 1468400 h 2325650"/>
              <a:gd name="connsiteX40" fmla="*/ 1685925 w 3114914"/>
              <a:gd name="connsiteY40" fmla="*/ 1868450 h 2325650"/>
              <a:gd name="connsiteX41" fmla="*/ 1666875 w 3114914"/>
              <a:gd name="connsiteY41" fmla="*/ 1944650 h 2325650"/>
              <a:gd name="connsiteX42" fmla="*/ 1647825 w 3114914"/>
              <a:gd name="connsiteY42" fmla="*/ 1973225 h 2325650"/>
              <a:gd name="connsiteX43" fmla="*/ 1657350 w 3114914"/>
              <a:gd name="connsiteY43" fmla="*/ 2116100 h 2325650"/>
              <a:gd name="connsiteX44" fmla="*/ 1666875 w 3114914"/>
              <a:gd name="connsiteY44" fmla="*/ 2144675 h 2325650"/>
              <a:gd name="connsiteX45" fmla="*/ 1771650 w 3114914"/>
              <a:gd name="connsiteY45" fmla="*/ 2258975 h 2325650"/>
              <a:gd name="connsiteX46" fmla="*/ 1828800 w 3114914"/>
              <a:gd name="connsiteY46" fmla="*/ 2297075 h 2325650"/>
              <a:gd name="connsiteX47" fmla="*/ 1990725 w 3114914"/>
              <a:gd name="connsiteY47" fmla="*/ 2325650 h 2325650"/>
              <a:gd name="connsiteX48" fmla="*/ 2305050 w 3114914"/>
              <a:gd name="connsiteY48" fmla="*/ 2316125 h 2325650"/>
              <a:gd name="connsiteX49" fmla="*/ 2333625 w 3114914"/>
              <a:gd name="connsiteY49" fmla="*/ 2297075 h 2325650"/>
              <a:gd name="connsiteX50" fmla="*/ 2371725 w 3114914"/>
              <a:gd name="connsiteY50" fmla="*/ 2278025 h 2325650"/>
              <a:gd name="connsiteX51" fmla="*/ 2447925 w 3114914"/>
              <a:gd name="connsiteY51" fmla="*/ 2239925 h 2325650"/>
              <a:gd name="connsiteX52" fmla="*/ 2524125 w 3114914"/>
              <a:gd name="connsiteY52" fmla="*/ 2220875 h 2325650"/>
              <a:gd name="connsiteX53" fmla="*/ 2552700 w 3114914"/>
              <a:gd name="connsiteY53" fmla="*/ 2211350 h 2325650"/>
              <a:gd name="connsiteX54" fmla="*/ 2657475 w 3114914"/>
              <a:gd name="connsiteY54" fmla="*/ 2192300 h 2325650"/>
              <a:gd name="connsiteX55" fmla="*/ 2705100 w 3114914"/>
              <a:gd name="connsiteY55" fmla="*/ 2182775 h 2325650"/>
              <a:gd name="connsiteX56" fmla="*/ 2733675 w 3114914"/>
              <a:gd name="connsiteY56" fmla="*/ 2163725 h 2325650"/>
              <a:gd name="connsiteX57" fmla="*/ 2867025 w 3114914"/>
              <a:gd name="connsiteY57" fmla="*/ 2116100 h 2325650"/>
              <a:gd name="connsiteX58" fmla="*/ 2895600 w 3114914"/>
              <a:gd name="connsiteY58" fmla="*/ 2087525 h 2325650"/>
              <a:gd name="connsiteX59" fmla="*/ 2990850 w 3114914"/>
              <a:gd name="connsiteY59" fmla="*/ 2020850 h 2325650"/>
              <a:gd name="connsiteX60" fmla="*/ 3009900 w 3114914"/>
              <a:gd name="connsiteY60" fmla="*/ 1992275 h 2325650"/>
              <a:gd name="connsiteX61" fmla="*/ 3067050 w 3114914"/>
              <a:gd name="connsiteY61" fmla="*/ 1858925 h 2325650"/>
              <a:gd name="connsiteX62" fmla="*/ 3076575 w 3114914"/>
              <a:gd name="connsiteY62" fmla="*/ 1801775 h 2325650"/>
              <a:gd name="connsiteX63" fmla="*/ 3086100 w 3114914"/>
              <a:gd name="connsiteY63" fmla="*/ 1687475 h 2325650"/>
              <a:gd name="connsiteX64" fmla="*/ 3105150 w 3114914"/>
              <a:gd name="connsiteY64" fmla="*/ 1525550 h 2325650"/>
              <a:gd name="connsiteX65" fmla="*/ 3114675 w 3114914"/>
              <a:gd name="connsiteY65" fmla="*/ 1287425 h 2325650"/>
              <a:gd name="connsiteX66" fmla="*/ 3095625 w 3114914"/>
              <a:gd name="connsiteY66" fmla="*/ 1087400 h 2325650"/>
              <a:gd name="connsiteX67" fmla="*/ 3038475 w 3114914"/>
              <a:gd name="connsiteY67" fmla="*/ 935000 h 2325650"/>
              <a:gd name="connsiteX68" fmla="*/ 3000375 w 3114914"/>
              <a:gd name="connsiteY68" fmla="*/ 858800 h 2325650"/>
              <a:gd name="connsiteX69" fmla="*/ 2981325 w 3114914"/>
              <a:gd name="connsiteY69" fmla="*/ 801650 h 2325650"/>
              <a:gd name="connsiteX70" fmla="*/ 2971800 w 3114914"/>
              <a:gd name="connsiteY70" fmla="*/ 763550 h 2325650"/>
              <a:gd name="connsiteX71" fmla="*/ 2933700 w 3114914"/>
              <a:gd name="connsiteY71" fmla="*/ 677825 h 2325650"/>
              <a:gd name="connsiteX72" fmla="*/ 2924175 w 3114914"/>
              <a:gd name="connsiteY72" fmla="*/ 630200 h 2325650"/>
              <a:gd name="connsiteX73" fmla="*/ 2895600 w 3114914"/>
              <a:gd name="connsiteY73" fmla="*/ 563525 h 2325650"/>
              <a:gd name="connsiteX74" fmla="*/ 2886075 w 3114914"/>
              <a:gd name="connsiteY74" fmla="*/ 534950 h 2325650"/>
              <a:gd name="connsiteX75" fmla="*/ 2838450 w 3114914"/>
              <a:gd name="connsiteY75" fmla="*/ 477800 h 2325650"/>
              <a:gd name="connsiteX76" fmla="*/ 2771775 w 3114914"/>
              <a:gd name="connsiteY76" fmla="*/ 420650 h 2325650"/>
              <a:gd name="connsiteX77" fmla="*/ 2714625 w 3114914"/>
              <a:gd name="connsiteY77" fmla="*/ 401600 h 2325650"/>
              <a:gd name="connsiteX78" fmla="*/ 2667000 w 3114914"/>
              <a:gd name="connsiteY78" fmla="*/ 382550 h 2325650"/>
              <a:gd name="connsiteX79" fmla="*/ 2562225 w 3114914"/>
              <a:gd name="connsiteY79" fmla="*/ 363500 h 2325650"/>
              <a:gd name="connsiteX80" fmla="*/ 2371725 w 3114914"/>
              <a:gd name="connsiteY80" fmla="*/ 334925 h 2325650"/>
              <a:gd name="connsiteX81" fmla="*/ 1971675 w 3114914"/>
              <a:gd name="connsiteY81" fmla="*/ 353975 h 2325650"/>
              <a:gd name="connsiteX82" fmla="*/ 1933575 w 3114914"/>
              <a:gd name="connsiteY82" fmla="*/ 363500 h 2325650"/>
              <a:gd name="connsiteX83" fmla="*/ 1866900 w 3114914"/>
              <a:gd name="connsiteY83" fmla="*/ 373025 h 2325650"/>
              <a:gd name="connsiteX84" fmla="*/ 1695450 w 3114914"/>
              <a:gd name="connsiteY84" fmla="*/ 411125 h 2325650"/>
              <a:gd name="connsiteX85" fmla="*/ 1666875 w 3114914"/>
              <a:gd name="connsiteY85" fmla="*/ 430175 h 2325650"/>
              <a:gd name="connsiteX86" fmla="*/ 1495425 w 3114914"/>
              <a:gd name="connsiteY86" fmla="*/ 468275 h 2325650"/>
              <a:gd name="connsiteX87" fmla="*/ 1295400 w 3114914"/>
              <a:gd name="connsiteY87" fmla="*/ 458750 h 2325650"/>
              <a:gd name="connsiteX88" fmla="*/ 1171575 w 3114914"/>
              <a:gd name="connsiteY88" fmla="*/ 439700 h 2325650"/>
              <a:gd name="connsiteX89" fmla="*/ 1133475 w 3114914"/>
              <a:gd name="connsiteY89" fmla="*/ 420650 h 2325650"/>
              <a:gd name="connsiteX90" fmla="*/ 1047750 w 3114914"/>
              <a:gd name="connsiteY90" fmla="*/ 401600 h 2325650"/>
              <a:gd name="connsiteX91" fmla="*/ 1009650 w 3114914"/>
              <a:gd name="connsiteY91" fmla="*/ 392075 h 2325650"/>
              <a:gd name="connsiteX92" fmla="*/ 981075 w 3114914"/>
              <a:gd name="connsiteY92" fmla="*/ 363500 h 2325650"/>
              <a:gd name="connsiteX93" fmla="*/ 885825 w 3114914"/>
              <a:gd name="connsiteY93" fmla="*/ 287300 h 2325650"/>
              <a:gd name="connsiteX94" fmla="*/ 809625 w 3114914"/>
              <a:gd name="connsiteY94" fmla="*/ 211100 h 2325650"/>
              <a:gd name="connsiteX95" fmla="*/ 771525 w 3114914"/>
              <a:gd name="connsiteY95" fmla="*/ 163475 h 2325650"/>
              <a:gd name="connsiteX96" fmla="*/ 723900 w 3114914"/>
              <a:gd name="connsiteY96" fmla="*/ 125375 h 2325650"/>
              <a:gd name="connsiteX97" fmla="*/ 666750 w 3114914"/>
              <a:gd name="connsiteY97" fmla="*/ 77750 h 2325650"/>
              <a:gd name="connsiteX98" fmla="*/ 647700 w 3114914"/>
              <a:gd name="connsiteY98" fmla="*/ 49175 h 2325650"/>
              <a:gd name="connsiteX99" fmla="*/ 609600 w 3114914"/>
              <a:gd name="connsiteY99" fmla="*/ 30125 h 2325650"/>
              <a:gd name="connsiteX100" fmla="*/ 533400 w 3114914"/>
              <a:gd name="connsiteY100" fmla="*/ 11075 h 2325650"/>
              <a:gd name="connsiteX101" fmla="*/ 504825 w 3114914"/>
              <a:gd name="connsiteY101" fmla="*/ 1550 h 2325650"/>
              <a:gd name="connsiteX102" fmla="*/ 209550 w 3114914"/>
              <a:gd name="connsiteY102" fmla="*/ 1550 h 23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114914" h="2325650">
                <a:moveTo>
                  <a:pt x="209550" y="1550"/>
                </a:moveTo>
                <a:cubicBezTo>
                  <a:pt x="146050" y="6312"/>
                  <a:pt x="147922" y="12053"/>
                  <a:pt x="123825" y="30125"/>
                </a:cubicBezTo>
                <a:cubicBezTo>
                  <a:pt x="99965" y="48020"/>
                  <a:pt x="75723" y="63395"/>
                  <a:pt x="57150" y="87275"/>
                </a:cubicBezTo>
                <a:cubicBezTo>
                  <a:pt x="43094" y="105347"/>
                  <a:pt x="26290" y="122705"/>
                  <a:pt x="19050" y="144425"/>
                </a:cubicBezTo>
                <a:cubicBezTo>
                  <a:pt x="4405" y="188359"/>
                  <a:pt x="11494" y="163155"/>
                  <a:pt x="0" y="220625"/>
                </a:cubicBezTo>
                <a:cubicBezTo>
                  <a:pt x="3598" y="281788"/>
                  <a:pt x="-6363" y="351829"/>
                  <a:pt x="19050" y="411125"/>
                </a:cubicBezTo>
                <a:cubicBezTo>
                  <a:pt x="24643" y="424176"/>
                  <a:pt x="29010" y="438317"/>
                  <a:pt x="38100" y="449225"/>
                </a:cubicBezTo>
                <a:cubicBezTo>
                  <a:pt x="45429" y="458019"/>
                  <a:pt x="57150" y="461925"/>
                  <a:pt x="66675" y="468275"/>
                </a:cubicBezTo>
                <a:cubicBezTo>
                  <a:pt x="73025" y="477800"/>
                  <a:pt x="78120" y="488294"/>
                  <a:pt x="85725" y="496850"/>
                </a:cubicBezTo>
                <a:cubicBezTo>
                  <a:pt x="103623" y="516986"/>
                  <a:pt x="127931" y="531584"/>
                  <a:pt x="142875" y="554000"/>
                </a:cubicBezTo>
                <a:cubicBezTo>
                  <a:pt x="168275" y="592100"/>
                  <a:pt x="152400" y="576225"/>
                  <a:pt x="190500" y="601625"/>
                </a:cubicBezTo>
                <a:cubicBezTo>
                  <a:pt x="225425" y="654012"/>
                  <a:pt x="190500" y="609563"/>
                  <a:pt x="238125" y="649250"/>
                </a:cubicBezTo>
                <a:cubicBezTo>
                  <a:pt x="327654" y="723857"/>
                  <a:pt x="179407" y="619630"/>
                  <a:pt x="323850" y="715925"/>
                </a:cubicBezTo>
                <a:cubicBezTo>
                  <a:pt x="333375" y="722275"/>
                  <a:pt x="341565" y="731355"/>
                  <a:pt x="352425" y="734975"/>
                </a:cubicBezTo>
                <a:cubicBezTo>
                  <a:pt x="361950" y="738150"/>
                  <a:pt x="372020" y="740010"/>
                  <a:pt x="381000" y="744500"/>
                </a:cubicBezTo>
                <a:cubicBezTo>
                  <a:pt x="391239" y="749620"/>
                  <a:pt x="399114" y="758901"/>
                  <a:pt x="409575" y="763550"/>
                </a:cubicBezTo>
                <a:cubicBezTo>
                  <a:pt x="427925" y="771705"/>
                  <a:pt x="447675" y="776250"/>
                  <a:pt x="466725" y="782600"/>
                </a:cubicBezTo>
                <a:cubicBezTo>
                  <a:pt x="535238" y="805438"/>
                  <a:pt x="449679" y="777730"/>
                  <a:pt x="533400" y="801650"/>
                </a:cubicBezTo>
                <a:cubicBezTo>
                  <a:pt x="543054" y="804408"/>
                  <a:pt x="552174" y="808997"/>
                  <a:pt x="561975" y="811175"/>
                </a:cubicBezTo>
                <a:cubicBezTo>
                  <a:pt x="597289" y="819023"/>
                  <a:pt x="662370" y="826106"/>
                  <a:pt x="695325" y="830225"/>
                </a:cubicBezTo>
                <a:cubicBezTo>
                  <a:pt x="782028" y="859126"/>
                  <a:pt x="645090" y="814793"/>
                  <a:pt x="771525" y="849275"/>
                </a:cubicBezTo>
                <a:cubicBezTo>
                  <a:pt x="851019" y="870955"/>
                  <a:pt x="804440" y="860660"/>
                  <a:pt x="866775" y="887375"/>
                </a:cubicBezTo>
                <a:cubicBezTo>
                  <a:pt x="876003" y="891330"/>
                  <a:pt x="886122" y="892945"/>
                  <a:pt x="895350" y="896900"/>
                </a:cubicBezTo>
                <a:cubicBezTo>
                  <a:pt x="908401" y="902493"/>
                  <a:pt x="920267" y="910677"/>
                  <a:pt x="933450" y="915950"/>
                </a:cubicBezTo>
                <a:cubicBezTo>
                  <a:pt x="952094" y="923408"/>
                  <a:pt x="990600" y="935000"/>
                  <a:pt x="990600" y="935000"/>
                </a:cubicBezTo>
                <a:cubicBezTo>
                  <a:pt x="1000125" y="944525"/>
                  <a:pt x="1007967" y="956103"/>
                  <a:pt x="1019175" y="963575"/>
                </a:cubicBezTo>
                <a:cubicBezTo>
                  <a:pt x="1027529" y="969144"/>
                  <a:pt x="1040650" y="966000"/>
                  <a:pt x="1047750" y="973100"/>
                </a:cubicBezTo>
                <a:cubicBezTo>
                  <a:pt x="1158875" y="1084225"/>
                  <a:pt x="1033463" y="995325"/>
                  <a:pt x="1114425" y="1049300"/>
                </a:cubicBezTo>
                <a:cubicBezTo>
                  <a:pt x="1120775" y="1058825"/>
                  <a:pt x="1124536" y="1070724"/>
                  <a:pt x="1133475" y="1077875"/>
                </a:cubicBezTo>
                <a:cubicBezTo>
                  <a:pt x="1141315" y="1084147"/>
                  <a:pt x="1152822" y="1083445"/>
                  <a:pt x="1162050" y="1087400"/>
                </a:cubicBezTo>
                <a:cubicBezTo>
                  <a:pt x="1175101" y="1092993"/>
                  <a:pt x="1187099" y="1100857"/>
                  <a:pt x="1200150" y="1106450"/>
                </a:cubicBezTo>
                <a:cubicBezTo>
                  <a:pt x="1209378" y="1110405"/>
                  <a:pt x="1219324" y="1112450"/>
                  <a:pt x="1228725" y="1115975"/>
                </a:cubicBezTo>
                <a:cubicBezTo>
                  <a:pt x="1244734" y="1121978"/>
                  <a:pt x="1259855" y="1130526"/>
                  <a:pt x="1276350" y="1135025"/>
                </a:cubicBezTo>
                <a:cubicBezTo>
                  <a:pt x="1294982" y="1140107"/>
                  <a:pt x="1314764" y="1139866"/>
                  <a:pt x="1333500" y="1144550"/>
                </a:cubicBezTo>
                <a:cubicBezTo>
                  <a:pt x="1399773" y="1161118"/>
                  <a:pt x="1373318" y="1163046"/>
                  <a:pt x="1428750" y="1173125"/>
                </a:cubicBezTo>
                <a:cubicBezTo>
                  <a:pt x="1450839" y="1177141"/>
                  <a:pt x="1473336" y="1178634"/>
                  <a:pt x="1495425" y="1182650"/>
                </a:cubicBezTo>
                <a:cubicBezTo>
                  <a:pt x="1508305" y="1184992"/>
                  <a:pt x="1520612" y="1190023"/>
                  <a:pt x="1533525" y="1192175"/>
                </a:cubicBezTo>
                <a:cubicBezTo>
                  <a:pt x="1741120" y="1226774"/>
                  <a:pt x="1511683" y="1182092"/>
                  <a:pt x="1657350" y="1211225"/>
                </a:cubicBezTo>
                <a:cubicBezTo>
                  <a:pt x="1701680" y="1299885"/>
                  <a:pt x="1666492" y="1217108"/>
                  <a:pt x="1685925" y="1401725"/>
                </a:cubicBezTo>
                <a:cubicBezTo>
                  <a:pt x="1687794" y="1419477"/>
                  <a:pt x="1708138" y="1455675"/>
                  <a:pt x="1714500" y="1468400"/>
                </a:cubicBezTo>
                <a:cubicBezTo>
                  <a:pt x="1700468" y="1959523"/>
                  <a:pt x="1736316" y="1666887"/>
                  <a:pt x="1685925" y="1868450"/>
                </a:cubicBezTo>
                <a:cubicBezTo>
                  <a:pt x="1680491" y="1890187"/>
                  <a:pt x="1677761" y="1922877"/>
                  <a:pt x="1666875" y="1944650"/>
                </a:cubicBezTo>
                <a:cubicBezTo>
                  <a:pt x="1661755" y="1954889"/>
                  <a:pt x="1654175" y="1963700"/>
                  <a:pt x="1647825" y="1973225"/>
                </a:cubicBezTo>
                <a:cubicBezTo>
                  <a:pt x="1651000" y="2020850"/>
                  <a:pt x="1652079" y="2068661"/>
                  <a:pt x="1657350" y="2116100"/>
                </a:cubicBezTo>
                <a:cubicBezTo>
                  <a:pt x="1658459" y="2126079"/>
                  <a:pt x="1661554" y="2136161"/>
                  <a:pt x="1666875" y="2144675"/>
                </a:cubicBezTo>
                <a:cubicBezTo>
                  <a:pt x="1684236" y="2172453"/>
                  <a:pt x="1753019" y="2246554"/>
                  <a:pt x="1771650" y="2258975"/>
                </a:cubicBezTo>
                <a:cubicBezTo>
                  <a:pt x="1790700" y="2271675"/>
                  <a:pt x="1806588" y="2291522"/>
                  <a:pt x="1828800" y="2297075"/>
                </a:cubicBezTo>
                <a:cubicBezTo>
                  <a:pt x="1932892" y="2323098"/>
                  <a:pt x="1878978" y="2313234"/>
                  <a:pt x="1990725" y="2325650"/>
                </a:cubicBezTo>
                <a:cubicBezTo>
                  <a:pt x="2095500" y="2322475"/>
                  <a:pt x="2200589" y="2324830"/>
                  <a:pt x="2305050" y="2316125"/>
                </a:cubicBezTo>
                <a:cubicBezTo>
                  <a:pt x="2316458" y="2315174"/>
                  <a:pt x="2323686" y="2302755"/>
                  <a:pt x="2333625" y="2297075"/>
                </a:cubicBezTo>
                <a:cubicBezTo>
                  <a:pt x="2345953" y="2290030"/>
                  <a:pt x="2359397" y="2285070"/>
                  <a:pt x="2371725" y="2278025"/>
                </a:cubicBezTo>
                <a:cubicBezTo>
                  <a:pt x="2416331" y="2252536"/>
                  <a:pt x="2386975" y="2258679"/>
                  <a:pt x="2447925" y="2239925"/>
                </a:cubicBezTo>
                <a:cubicBezTo>
                  <a:pt x="2472949" y="2232225"/>
                  <a:pt x="2499287" y="2229154"/>
                  <a:pt x="2524125" y="2220875"/>
                </a:cubicBezTo>
                <a:cubicBezTo>
                  <a:pt x="2533650" y="2217700"/>
                  <a:pt x="2542960" y="2213785"/>
                  <a:pt x="2552700" y="2211350"/>
                </a:cubicBezTo>
                <a:cubicBezTo>
                  <a:pt x="2584071" y="2203507"/>
                  <a:pt x="2626337" y="2197961"/>
                  <a:pt x="2657475" y="2192300"/>
                </a:cubicBezTo>
                <a:cubicBezTo>
                  <a:pt x="2673403" y="2189404"/>
                  <a:pt x="2689225" y="2185950"/>
                  <a:pt x="2705100" y="2182775"/>
                </a:cubicBezTo>
                <a:cubicBezTo>
                  <a:pt x="2714625" y="2176425"/>
                  <a:pt x="2722815" y="2167345"/>
                  <a:pt x="2733675" y="2163725"/>
                </a:cubicBezTo>
                <a:cubicBezTo>
                  <a:pt x="2792450" y="2144133"/>
                  <a:pt x="2812350" y="2170775"/>
                  <a:pt x="2867025" y="2116100"/>
                </a:cubicBezTo>
                <a:cubicBezTo>
                  <a:pt x="2876550" y="2106575"/>
                  <a:pt x="2884967" y="2095795"/>
                  <a:pt x="2895600" y="2087525"/>
                </a:cubicBezTo>
                <a:cubicBezTo>
                  <a:pt x="2909603" y="2076634"/>
                  <a:pt x="2973510" y="2038190"/>
                  <a:pt x="2990850" y="2020850"/>
                </a:cubicBezTo>
                <a:cubicBezTo>
                  <a:pt x="2998945" y="2012755"/>
                  <a:pt x="3004418" y="2002325"/>
                  <a:pt x="3009900" y="1992275"/>
                </a:cubicBezTo>
                <a:cubicBezTo>
                  <a:pt x="3026556" y="1961740"/>
                  <a:pt x="3060533" y="1898026"/>
                  <a:pt x="3067050" y="1858925"/>
                </a:cubicBezTo>
                <a:cubicBezTo>
                  <a:pt x="3070225" y="1839875"/>
                  <a:pt x="3074442" y="1820970"/>
                  <a:pt x="3076575" y="1801775"/>
                </a:cubicBezTo>
                <a:cubicBezTo>
                  <a:pt x="3080797" y="1763777"/>
                  <a:pt x="3082475" y="1725535"/>
                  <a:pt x="3086100" y="1687475"/>
                </a:cubicBezTo>
                <a:cubicBezTo>
                  <a:pt x="3091041" y="1635597"/>
                  <a:pt x="3098657" y="1577493"/>
                  <a:pt x="3105150" y="1525550"/>
                </a:cubicBezTo>
                <a:cubicBezTo>
                  <a:pt x="3108325" y="1446175"/>
                  <a:pt x="3116402" y="1366845"/>
                  <a:pt x="3114675" y="1287425"/>
                </a:cubicBezTo>
                <a:cubicBezTo>
                  <a:pt x="3113219" y="1220464"/>
                  <a:pt x="3103605" y="1153900"/>
                  <a:pt x="3095625" y="1087400"/>
                </a:cubicBezTo>
                <a:cubicBezTo>
                  <a:pt x="3090511" y="1044781"/>
                  <a:pt x="3045665" y="949380"/>
                  <a:pt x="3038475" y="935000"/>
                </a:cubicBezTo>
                <a:cubicBezTo>
                  <a:pt x="3025775" y="909600"/>
                  <a:pt x="3009355" y="885741"/>
                  <a:pt x="3000375" y="858800"/>
                </a:cubicBezTo>
                <a:cubicBezTo>
                  <a:pt x="2994025" y="839750"/>
                  <a:pt x="2987095" y="820884"/>
                  <a:pt x="2981325" y="801650"/>
                </a:cubicBezTo>
                <a:cubicBezTo>
                  <a:pt x="2977563" y="789111"/>
                  <a:pt x="2976397" y="775807"/>
                  <a:pt x="2971800" y="763550"/>
                </a:cubicBezTo>
                <a:cubicBezTo>
                  <a:pt x="2943657" y="688501"/>
                  <a:pt x="2959766" y="764711"/>
                  <a:pt x="2933700" y="677825"/>
                </a:cubicBezTo>
                <a:cubicBezTo>
                  <a:pt x="2929048" y="662318"/>
                  <a:pt x="2928102" y="645906"/>
                  <a:pt x="2924175" y="630200"/>
                </a:cubicBezTo>
                <a:cubicBezTo>
                  <a:pt x="2915240" y="594459"/>
                  <a:pt x="2911956" y="601689"/>
                  <a:pt x="2895600" y="563525"/>
                </a:cubicBezTo>
                <a:cubicBezTo>
                  <a:pt x="2891645" y="554297"/>
                  <a:pt x="2891644" y="543304"/>
                  <a:pt x="2886075" y="534950"/>
                </a:cubicBezTo>
                <a:cubicBezTo>
                  <a:pt x="2872320" y="514317"/>
                  <a:pt x="2854925" y="496334"/>
                  <a:pt x="2838450" y="477800"/>
                </a:cubicBezTo>
                <a:cubicBezTo>
                  <a:pt x="2823199" y="460643"/>
                  <a:pt x="2791720" y="430622"/>
                  <a:pt x="2771775" y="420650"/>
                </a:cubicBezTo>
                <a:cubicBezTo>
                  <a:pt x="2753814" y="411670"/>
                  <a:pt x="2733496" y="408462"/>
                  <a:pt x="2714625" y="401600"/>
                </a:cubicBezTo>
                <a:cubicBezTo>
                  <a:pt x="2698557" y="395757"/>
                  <a:pt x="2683377" y="387463"/>
                  <a:pt x="2667000" y="382550"/>
                </a:cubicBezTo>
                <a:cubicBezTo>
                  <a:pt x="2644042" y="375662"/>
                  <a:pt x="2583327" y="368022"/>
                  <a:pt x="2562225" y="363500"/>
                </a:cubicBezTo>
                <a:cubicBezTo>
                  <a:pt x="2418037" y="332603"/>
                  <a:pt x="2557234" y="350384"/>
                  <a:pt x="2371725" y="334925"/>
                </a:cubicBezTo>
                <a:cubicBezTo>
                  <a:pt x="2280480" y="337868"/>
                  <a:pt x="2089381" y="338281"/>
                  <a:pt x="1971675" y="353975"/>
                </a:cubicBezTo>
                <a:cubicBezTo>
                  <a:pt x="1958699" y="355705"/>
                  <a:pt x="1946455" y="361158"/>
                  <a:pt x="1933575" y="363500"/>
                </a:cubicBezTo>
                <a:cubicBezTo>
                  <a:pt x="1911486" y="367516"/>
                  <a:pt x="1889125" y="369850"/>
                  <a:pt x="1866900" y="373025"/>
                </a:cubicBezTo>
                <a:cubicBezTo>
                  <a:pt x="1753900" y="410692"/>
                  <a:pt x="1811111" y="398274"/>
                  <a:pt x="1695450" y="411125"/>
                </a:cubicBezTo>
                <a:cubicBezTo>
                  <a:pt x="1685925" y="417475"/>
                  <a:pt x="1677442" y="425772"/>
                  <a:pt x="1666875" y="430175"/>
                </a:cubicBezTo>
                <a:cubicBezTo>
                  <a:pt x="1584693" y="464418"/>
                  <a:pt x="1581670" y="458692"/>
                  <a:pt x="1495425" y="468275"/>
                </a:cubicBezTo>
                <a:cubicBezTo>
                  <a:pt x="1428750" y="465100"/>
                  <a:pt x="1361992" y="463343"/>
                  <a:pt x="1295400" y="458750"/>
                </a:cubicBezTo>
                <a:cubicBezTo>
                  <a:pt x="1242591" y="455108"/>
                  <a:pt x="1219347" y="449254"/>
                  <a:pt x="1171575" y="439700"/>
                </a:cubicBezTo>
                <a:cubicBezTo>
                  <a:pt x="1158875" y="433350"/>
                  <a:pt x="1147046" y="424826"/>
                  <a:pt x="1133475" y="420650"/>
                </a:cubicBezTo>
                <a:cubicBezTo>
                  <a:pt x="1105497" y="412042"/>
                  <a:pt x="1076272" y="408182"/>
                  <a:pt x="1047750" y="401600"/>
                </a:cubicBezTo>
                <a:cubicBezTo>
                  <a:pt x="1034994" y="398656"/>
                  <a:pt x="1022350" y="395250"/>
                  <a:pt x="1009650" y="392075"/>
                </a:cubicBezTo>
                <a:cubicBezTo>
                  <a:pt x="1000125" y="382550"/>
                  <a:pt x="991302" y="372266"/>
                  <a:pt x="981075" y="363500"/>
                </a:cubicBezTo>
                <a:cubicBezTo>
                  <a:pt x="895422" y="290083"/>
                  <a:pt x="998463" y="391892"/>
                  <a:pt x="885825" y="287300"/>
                </a:cubicBezTo>
                <a:cubicBezTo>
                  <a:pt x="859502" y="262857"/>
                  <a:pt x="832065" y="239150"/>
                  <a:pt x="809625" y="211100"/>
                </a:cubicBezTo>
                <a:cubicBezTo>
                  <a:pt x="796925" y="195225"/>
                  <a:pt x="785900" y="177850"/>
                  <a:pt x="771525" y="163475"/>
                </a:cubicBezTo>
                <a:cubicBezTo>
                  <a:pt x="757150" y="149100"/>
                  <a:pt x="739200" y="138762"/>
                  <a:pt x="723900" y="125375"/>
                </a:cubicBezTo>
                <a:cubicBezTo>
                  <a:pt x="665228" y="74037"/>
                  <a:pt x="725231" y="116737"/>
                  <a:pt x="666750" y="77750"/>
                </a:cubicBezTo>
                <a:cubicBezTo>
                  <a:pt x="660400" y="68225"/>
                  <a:pt x="656494" y="56504"/>
                  <a:pt x="647700" y="49175"/>
                </a:cubicBezTo>
                <a:cubicBezTo>
                  <a:pt x="636792" y="40085"/>
                  <a:pt x="622651" y="35718"/>
                  <a:pt x="609600" y="30125"/>
                </a:cubicBezTo>
                <a:cubicBezTo>
                  <a:pt x="579118" y="17061"/>
                  <a:pt x="569180" y="20020"/>
                  <a:pt x="533400" y="11075"/>
                </a:cubicBezTo>
                <a:cubicBezTo>
                  <a:pt x="523660" y="8640"/>
                  <a:pt x="514350" y="4725"/>
                  <a:pt x="504825" y="1550"/>
                </a:cubicBezTo>
                <a:cubicBezTo>
                  <a:pt x="403228" y="4827"/>
                  <a:pt x="273050" y="-3212"/>
                  <a:pt x="209550" y="1550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5286163" y="2038350"/>
            <a:ext cx="1819487" cy="1285967"/>
          </a:xfrm>
          <a:custGeom>
            <a:avLst/>
            <a:gdLst>
              <a:gd name="connsiteX0" fmla="*/ 428837 w 1819487"/>
              <a:gd name="connsiteY0" fmla="*/ 523875 h 1285967"/>
              <a:gd name="connsiteX1" fmla="*/ 362162 w 1819487"/>
              <a:gd name="connsiteY1" fmla="*/ 571500 h 1285967"/>
              <a:gd name="connsiteX2" fmla="*/ 324062 w 1819487"/>
              <a:gd name="connsiteY2" fmla="*/ 590550 h 1285967"/>
              <a:gd name="connsiteX3" fmla="*/ 266912 w 1819487"/>
              <a:gd name="connsiteY3" fmla="*/ 628650 h 1285967"/>
              <a:gd name="connsiteX4" fmla="*/ 200237 w 1819487"/>
              <a:gd name="connsiteY4" fmla="*/ 657225 h 1285967"/>
              <a:gd name="connsiteX5" fmla="*/ 162137 w 1819487"/>
              <a:gd name="connsiteY5" fmla="*/ 685800 h 1285967"/>
              <a:gd name="connsiteX6" fmla="*/ 133562 w 1819487"/>
              <a:gd name="connsiteY6" fmla="*/ 704850 h 1285967"/>
              <a:gd name="connsiteX7" fmla="*/ 114512 w 1819487"/>
              <a:gd name="connsiteY7" fmla="*/ 733425 h 1285967"/>
              <a:gd name="connsiteX8" fmla="*/ 57362 w 1819487"/>
              <a:gd name="connsiteY8" fmla="*/ 781050 h 1285967"/>
              <a:gd name="connsiteX9" fmla="*/ 19262 w 1819487"/>
              <a:gd name="connsiteY9" fmla="*/ 838200 h 1285967"/>
              <a:gd name="connsiteX10" fmla="*/ 212 w 1819487"/>
              <a:gd name="connsiteY10" fmla="*/ 971550 h 1285967"/>
              <a:gd name="connsiteX11" fmla="*/ 9737 w 1819487"/>
              <a:gd name="connsiteY11" fmla="*/ 1162050 h 1285967"/>
              <a:gd name="connsiteX12" fmla="*/ 47837 w 1819487"/>
              <a:gd name="connsiteY12" fmla="*/ 1219200 h 1285967"/>
              <a:gd name="connsiteX13" fmla="*/ 76412 w 1819487"/>
              <a:gd name="connsiteY13" fmla="*/ 1238250 h 1285967"/>
              <a:gd name="connsiteX14" fmla="*/ 200237 w 1819487"/>
              <a:gd name="connsiteY14" fmla="*/ 1266825 h 1285967"/>
              <a:gd name="connsiteX15" fmla="*/ 524087 w 1819487"/>
              <a:gd name="connsiteY15" fmla="*/ 1276350 h 1285967"/>
              <a:gd name="connsiteX16" fmla="*/ 676487 w 1819487"/>
              <a:gd name="connsiteY16" fmla="*/ 1276350 h 1285967"/>
              <a:gd name="connsiteX17" fmla="*/ 1047962 w 1819487"/>
              <a:gd name="connsiteY17" fmla="*/ 1266825 h 1285967"/>
              <a:gd name="connsiteX18" fmla="*/ 1133687 w 1819487"/>
              <a:gd name="connsiteY18" fmla="*/ 1171575 h 1285967"/>
              <a:gd name="connsiteX19" fmla="*/ 1143212 w 1819487"/>
              <a:gd name="connsiteY19" fmla="*/ 1133475 h 1285967"/>
              <a:gd name="connsiteX20" fmla="*/ 1162262 w 1819487"/>
              <a:gd name="connsiteY20" fmla="*/ 1085850 h 1285967"/>
              <a:gd name="connsiteX21" fmla="*/ 1171787 w 1819487"/>
              <a:gd name="connsiteY21" fmla="*/ 971550 h 1285967"/>
              <a:gd name="connsiteX22" fmla="*/ 1200362 w 1819487"/>
              <a:gd name="connsiteY22" fmla="*/ 866775 h 1285967"/>
              <a:gd name="connsiteX23" fmla="*/ 1228937 w 1819487"/>
              <a:gd name="connsiteY23" fmla="*/ 838200 h 1285967"/>
              <a:gd name="connsiteX24" fmla="*/ 1305137 w 1819487"/>
              <a:gd name="connsiteY24" fmla="*/ 809625 h 1285967"/>
              <a:gd name="connsiteX25" fmla="*/ 1333712 w 1819487"/>
              <a:gd name="connsiteY25" fmla="*/ 800100 h 1285967"/>
              <a:gd name="connsiteX26" fmla="*/ 1448012 w 1819487"/>
              <a:gd name="connsiteY26" fmla="*/ 781050 h 1285967"/>
              <a:gd name="connsiteX27" fmla="*/ 1495637 w 1819487"/>
              <a:gd name="connsiteY27" fmla="*/ 762000 h 1285967"/>
              <a:gd name="connsiteX28" fmla="*/ 1552787 w 1819487"/>
              <a:gd name="connsiteY28" fmla="*/ 723900 h 1285967"/>
              <a:gd name="connsiteX29" fmla="*/ 1571837 w 1819487"/>
              <a:gd name="connsiteY29" fmla="*/ 695325 h 1285967"/>
              <a:gd name="connsiteX30" fmla="*/ 1600412 w 1819487"/>
              <a:gd name="connsiteY30" fmla="*/ 676275 h 1285967"/>
              <a:gd name="connsiteX31" fmla="*/ 1638512 w 1819487"/>
              <a:gd name="connsiteY31" fmla="*/ 619125 h 1285967"/>
              <a:gd name="connsiteX32" fmla="*/ 1676612 w 1819487"/>
              <a:gd name="connsiteY32" fmla="*/ 581025 h 1285967"/>
              <a:gd name="connsiteX33" fmla="*/ 1714712 w 1819487"/>
              <a:gd name="connsiteY33" fmla="*/ 504825 h 1285967"/>
              <a:gd name="connsiteX34" fmla="*/ 1733762 w 1819487"/>
              <a:gd name="connsiteY34" fmla="*/ 447675 h 1285967"/>
              <a:gd name="connsiteX35" fmla="*/ 1752812 w 1819487"/>
              <a:gd name="connsiteY35" fmla="*/ 419100 h 1285967"/>
              <a:gd name="connsiteX36" fmla="*/ 1790912 w 1819487"/>
              <a:gd name="connsiteY36" fmla="*/ 333375 h 1285967"/>
              <a:gd name="connsiteX37" fmla="*/ 1800437 w 1819487"/>
              <a:gd name="connsiteY37" fmla="*/ 285750 h 1285967"/>
              <a:gd name="connsiteX38" fmla="*/ 1809962 w 1819487"/>
              <a:gd name="connsiteY38" fmla="*/ 228600 h 1285967"/>
              <a:gd name="connsiteX39" fmla="*/ 1819487 w 1819487"/>
              <a:gd name="connsiteY39" fmla="*/ 200025 h 1285967"/>
              <a:gd name="connsiteX40" fmla="*/ 1809962 w 1819487"/>
              <a:gd name="connsiteY40" fmla="*/ 104775 h 1285967"/>
              <a:gd name="connsiteX41" fmla="*/ 1743287 w 1819487"/>
              <a:gd name="connsiteY41" fmla="*/ 38100 h 1285967"/>
              <a:gd name="connsiteX42" fmla="*/ 1667087 w 1819487"/>
              <a:gd name="connsiteY42" fmla="*/ 0 h 1285967"/>
              <a:gd name="connsiteX43" fmla="*/ 1552787 w 1819487"/>
              <a:gd name="connsiteY43" fmla="*/ 9525 h 1285967"/>
              <a:gd name="connsiteX44" fmla="*/ 1524212 w 1819487"/>
              <a:gd name="connsiteY44" fmla="*/ 19050 h 1285967"/>
              <a:gd name="connsiteX45" fmla="*/ 1448012 w 1819487"/>
              <a:gd name="connsiteY45" fmla="*/ 38100 h 1285967"/>
              <a:gd name="connsiteX46" fmla="*/ 1409912 w 1819487"/>
              <a:gd name="connsiteY46" fmla="*/ 47625 h 1285967"/>
              <a:gd name="connsiteX47" fmla="*/ 1371812 w 1819487"/>
              <a:gd name="connsiteY47" fmla="*/ 66675 h 1285967"/>
              <a:gd name="connsiteX48" fmla="*/ 1286087 w 1819487"/>
              <a:gd name="connsiteY48" fmla="*/ 114300 h 1285967"/>
              <a:gd name="connsiteX49" fmla="*/ 1200362 w 1819487"/>
              <a:gd name="connsiteY49" fmla="*/ 209550 h 1285967"/>
              <a:gd name="connsiteX50" fmla="*/ 1171787 w 1819487"/>
              <a:gd name="connsiteY50" fmla="*/ 228600 h 1285967"/>
              <a:gd name="connsiteX51" fmla="*/ 1114637 w 1819487"/>
              <a:gd name="connsiteY51" fmla="*/ 304800 h 1285967"/>
              <a:gd name="connsiteX52" fmla="*/ 1076537 w 1819487"/>
              <a:gd name="connsiteY52" fmla="*/ 361950 h 1285967"/>
              <a:gd name="connsiteX53" fmla="*/ 1038437 w 1819487"/>
              <a:gd name="connsiteY53" fmla="*/ 419100 h 1285967"/>
              <a:gd name="connsiteX54" fmla="*/ 1000337 w 1819487"/>
              <a:gd name="connsiteY54" fmla="*/ 447675 h 1285967"/>
              <a:gd name="connsiteX55" fmla="*/ 866987 w 1819487"/>
              <a:gd name="connsiteY55" fmla="*/ 466725 h 1285967"/>
              <a:gd name="connsiteX56" fmla="*/ 781262 w 1819487"/>
              <a:gd name="connsiteY56" fmla="*/ 476250 h 1285967"/>
              <a:gd name="connsiteX57" fmla="*/ 543137 w 1819487"/>
              <a:gd name="connsiteY57" fmla="*/ 495300 h 1285967"/>
              <a:gd name="connsiteX58" fmla="*/ 505037 w 1819487"/>
              <a:gd name="connsiteY58" fmla="*/ 504825 h 1285967"/>
              <a:gd name="connsiteX59" fmla="*/ 428837 w 1819487"/>
              <a:gd name="connsiteY59" fmla="*/ 523875 h 128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819487" h="1285967">
                <a:moveTo>
                  <a:pt x="428837" y="523875"/>
                </a:moveTo>
                <a:cubicBezTo>
                  <a:pt x="405024" y="534988"/>
                  <a:pt x="385204" y="556837"/>
                  <a:pt x="362162" y="571500"/>
                </a:cubicBezTo>
                <a:cubicBezTo>
                  <a:pt x="350183" y="579123"/>
                  <a:pt x="336238" y="583245"/>
                  <a:pt x="324062" y="590550"/>
                </a:cubicBezTo>
                <a:cubicBezTo>
                  <a:pt x="304429" y="602330"/>
                  <a:pt x="288632" y="621410"/>
                  <a:pt x="266912" y="628650"/>
                </a:cubicBezTo>
                <a:cubicBezTo>
                  <a:pt x="239134" y="637909"/>
                  <a:pt x="227140" y="640411"/>
                  <a:pt x="200237" y="657225"/>
                </a:cubicBezTo>
                <a:cubicBezTo>
                  <a:pt x="186775" y="665639"/>
                  <a:pt x="175055" y="676573"/>
                  <a:pt x="162137" y="685800"/>
                </a:cubicBezTo>
                <a:cubicBezTo>
                  <a:pt x="152822" y="692454"/>
                  <a:pt x="143087" y="698500"/>
                  <a:pt x="133562" y="704850"/>
                </a:cubicBezTo>
                <a:cubicBezTo>
                  <a:pt x="127212" y="714375"/>
                  <a:pt x="122607" y="725330"/>
                  <a:pt x="114512" y="733425"/>
                </a:cubicBezTo>
                <a:cubicBezTo>
                  <a:pt x="59479" y="788458"/>
                  <a:pt x="111977" y="710831"/>
                  <a:pt x="57362" y="781050"/>
                </a:cubicBezTo>
                <a:cubicBezTo>
                  <a:pt x="43306" y="799122"/>
                  <a:pt x="19262" y="838200"/>
                  <a:pt x="19262" y="838200"/>
                </a:cubicBezTo>
                <a:cubicBezTo>
                  <a:pt x="10469" y="882167"/>
                  <a:pt x="212" y="926299"/>
                  <a:pt x="212" y="971550"/>
                </a:cubicBezTo>
                <a:cubicBezTo>
                  <a:pt x="212" y="1035129"/>
                  <a:pt x="-2270" y="1099615"/>
                  <a:pt x="9737" y="1162050"/>
                </a:cubicBezTo>
                <a:cubicBezTo>
                  <a:pt x="14061" y="1184533"/>
                  <a:pt x="28787" y="1206500"/>
                  <a:pt x="47837" y="1219200"/>
                </a:cubicBezTo>
                <a:cubicBezTo>
                  <a:pt x="57362" y="1225550"/>
                  <a:pt x="65951" y="1233601"/>
                  <a:pt x="76412" y="1238250"/>
                </a:cubicBezTo>
                <a:cubicBezTo>
                  <a:pt x="114423" y="1255144"/>
                  <a:pt x="158894" y="1264808"/>
                  <a:pt x="200237" y="1266825"/>
                </a:cubicBezTo>
                <a:cubicBezTo>
                  <a:pt x="308105" y="1272087"/>
                  <a:pt x="416137" y="1273175"/>
                  <a:pt x="524087" y="1276350"/>
                </a:cubicBezTo>
                <a:cubicBezTo>
                  <a:pt x="650974" y="1294477"/>
                  <a:pt x="527789" y="1282546"/>
                  <a:pt x="676487" y="1276350"/>
                </a:cubicBezTo>
                <a:cubicBezTo>
                  <a:pt x="800245" y="1271193"/>
                  <a:pt x="924137" y="1270000"/>
                  <a:pt x="1047962" y="1266825"/>
                </a:cubicBezTo>
                <a:cubicBezTo>
                  <a:pt x="1116337" y="1198450"/>
                  <a:pt x="1088948" y="1231228"/>
                  <a:pt x="1133687" y="1171575"/>
                </a:cubicBezTo>
                <a:cubicBezTo>
                  <a:pt x="1136862" y="1158875"/>
                  <a:pt x="1139072" y="1145894"/>
                  <a:pt x="1143212" y="1133475"/>
                </a:cubicBezTo>
                <a:cubicBezTo>
                  <a:pt x="1148619" y="1117255"/>
                  <a:pt x="1159291" y="1102688"/>
                  <a:pt x="1162262" y="1085850"/>
                </a:cubicBezTo>
                <a:cubicBezTo>
                  <a:pt x="1168906" y="1048200"/>
                  <a:pt x="1167785" y="1009572"/>
                  <a:pt x="1171787" y="971550"/>
                </a:cubicBezTo>
                <a:cubicBezTo>
                  <a:pt x="1176353" y="928169"/>
                  <a:pt x="1175678" y="901333"/>
                  <a:pt x="1200362" y="866775"/>
                </a:cubicBezTo>
                <a:cubicBezTo>
                  <a:pt x="1208192" y="855814"/>
                  <a:pt x="1218589" y="846824"/>
                  <a:pt x="1228937" y="838200"/>
                </a:cubicBezTo>
                <a:cubicBezTo>
                  <a:pt x="1262536" y="810201"/>
                  <a:pt x="1258231" y="821351"/>
                  <a:pt x="1305137" y="809625"/>
                </a:cubicBezTo>
                <a:cubicBezTo>
                  <a:pt x="1314877" y="807190"/>
                  <a:pt x="1323867" y="802069"/>
                  <a:pt x="1333712" y="800100"/>
                </a:cubicBezTo>
                <a:cubicBezTo>
                  <a:pt x="1367099" y="793423"/>
                  <a:pt x="1413934" y="791273"/>
                  <a:pt x="1448012" y="781050"/>
                </a:cubicBezTo>
                <a:cubicBezTo>
                  <a:pt x="1464389" y="776137"/>
                  <a:pt x="1480627" y="770187"/>
                  <a:pt x="1495637" y="762000"/>
                </a:cubicBezTo>
                <a:cubicBezTo>
                  <a:pt x="1515737" y="751037"/>
                  <a:pt x="1552787" y="723900"/>
                  <a:pt x="1552787" y="723900"/>
                </a:cubicBezTo>
                <a:cubicBezTo>
                  <a:pt x="1559137" y="714375"/>
                  <a:pt x="1563742" y="703420"/>
                  <a:pt x="1571837" y="695325"/>
                </a:cubicBezTo>
                <a:cubicBezTo>
                  <a:pt x="1579932" y="687230"/>
                  <a:pt x="1592874" y="684890"/>
                  <a:pt x="1600412" y="676275"/>
                </a:cubicBezTo>
                <a:cubicBezTo>
                  <a:pt x="1615489" y="659045"/>
                  <a:pt x="1622323" y="635314"/>
                  <a:pt x="1638512" y="619125"/>
                </a:cubicBezTo>
                <a:cubicBezTo>
                  <a:pt x="1651212" y="606425"/>
                  <a:pt x="1666649" y="595969"/>
                  <a:pt x="1676612" y="581025"/>
                </a:cubicBezTo>
                <a:cubicBezTo>
                  <a:pt x="1692364" y="557396"/>
                  <a:pt x="1705732" y="531766"/>
                  <a:pt x="1714712" y="504825"/>
                </a:cubicBezTo>
                <a:cubicBezTo>
                  <a:pt x="1721062" y="485775"/>
                  <a:pt x="1722623" y="464383"/>
                  <a:pt x="1733762" y="447675"/>
                </a:cubicBezTo>
                <a:cubicBezTo>
                  <a:pt x="1740112" y="438150"/>
                  <a:pt x="1748163" y="429561"/>
                  <a:pt x="1752812" y="419100"/>
                </a:cubicBezTo>
                <a:cubicBezTo>
                  <a:pt x="1798152" y="317085"/>
                  <a:pt x="1747799" y="398044"/>
                  <a:pt x="1790912" y="333375"/>
                </a:cubicBezTo>
                <a:cubicBezTo>
                  <a:pt x="1794087" y="317500"/>
                  <a:pt x="1797541" y="301678"/>
                  <a:pt x="1800437" y="285750"/>
                </a:cubicBezTo>
                <a:cubicBezTo>
                  <a:pt x="1803892" y="266749"/>
                  <a:pt x="1805772" y="247453"/>
                  <a:pt x="1809962" y="228600"/>
                </a:cubicBezTo>
                <a:cubicBezTo>
                  <a:pt x="1812140" y="218799"/>
                  <a:pt x="1816312" y="209550"/>
                  <a:pt x="1819487" y="200025"/>
                </a:cubicBezTo>
                <a:cubicBezTo>
                  <a:pt x="1816312" y="168275"/>
                  <a:pt x="1819479" y="135231"/>
                  <a:pt x="1809962" y="104775"/>
                </a:cubicBezTo>
                <a:cubicBezTo>
                  <a:pt x="1786708" y="30364"/>
                  <a:pt x="1784629" y="58771"/>
                  <a:pt x="1743287" y="38100"/>
                </a:cubicBezTo>
                <a:cubicBezTo>
                  <a:pt x="1653312" y="-6888"/>
                  <a:pt x="1731524" y="21479"/>
                  <a:pt x="1667087" y="0"/>
                </a:cubicBezTo>
                <a:cubicBezTo>
                  <a:pt x="1628987" y="3175"/>
                  <a:pt x="1590684" y="4472"/>
                  <a:pt x="1552787" y="9525"/>
                </a:cubicBezTo>
                <a:cubicBezTo>
                  <a:pt x="1542835" y="10852"/>
                  <a:pt x="1533898" y="16408"/>
                  <a:pt x="1524212" y="19050"/>
                </a:cubicBezTo>
                <a:cubicBezTo>
                  <a:pt x="1498953" y="25939"/>
                  <a:pt x="1473412" y="31750"/>
                  <a:pt x="1448012" y="38100"/>
                </a:cubicBezTo>
                <a:cubicBezTo>
                  <a:pt x="1435312" y="41275"/>
                  <a:pt x="1421621" y="41771"/>
                  <a:pt x="1409912" y="47625"/>
                </a:cubicBezTo>
                <a:cubicBezTo>
                  <a:pt x="1397212" y="53975"/>
                  <a:pt x="1384787" y="60908"/>
                  <a:pt x="1371812" y="66675"/>
                </a:cubicBezTo>
                <a:cubicBezTo>
                  <a:pt x="1329553" y="85457"/>
                  <a:pt x="1319197" y="81190"/>
                  <a:pt x="1286087" y="114300"/>
                </a:cubicBezTo>
                <a:cubicBezTo>
                  <a:pt x="1222107" y="178280"/>
                  <a:pt x="1350622" y="109377"/>
                  <a:pt x="1200362" y="209550"/>
                </a:cubicBezTo>
                <a:cubicBezTo>
                  <a:pt x="1190837" y="215900"/>
                  <a:pt x="1179445" y="220091"/>
                  <a:pt x="1171787" y="228600"/>
                </a:cubicBezTo>
                <a:cubicBezTo>
                  <a:pt x="1150547" y="252200"/>
                  <a:pt x="1114637" y="304800"/>
                  <a:pt x="1114637" y="304800"/>
                </a:cubicBezTo>
                <a:cubicBezTo>
                  <a:pt x="1096421" y="359449"/>
                  <a:pt x="1118157" y="308438"/>
                  <a:pt x="1076537" y="361950"/>
                </a:cubicBezTo>
                <a:cubicBezTo>
                  <a:pt x="1062481" y="380022"/>
                  <a:pt x="1056753" y="405363"/>
                  <a:pt x="1038437" y="419100"/>
                </a:cubicBezTo>
                <a:cubicBezTo>
                  <a:pt x="1025737" y="428625"/>
                  <a:pt x="1014120" y="439799"/>
                  <a:pt x="1000337" y="447675"/>
                </a:cubicBezTo>
                <a:cubicBezTo>
                  <a:pt x="969093" y="465528"/>
                  <a:pt x="874877" y="465936"/>
                  <a:pt x="866987" y="466725"/>
                </a:cubicBezTo>
                <a:cubicBezTo>
                  <a:pt x="838379" y="469586"/>
                  <a:pt x="809837" y="473075"/>
                  <a:pt x="781262" y="476250"/>
                </a:cubicBezTo>
                <a:cubicBezTo>
                  <a:pt x="670444" y="503955"/>
                  <a:pt x="796829" y="475005"/>
                  <a:pt x="543137" y="495300"/>
                </a:cubicBezTo>
                <a:cubicBezTo>
                  <a:pt x="530088" y="496344"/>
                  <a:pt x="517576" y="501063"/>
                  <a:pt x="505037" y="504825"/>
                </a:cubicBezTo>
                <a:cubicBezTo>
                  <a:pt x="451799" y="520796"/>
                  <a:pt x="452650" y="512762"/>
                  <a:pt x="428837" y="5238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9523" y="4742222"/>
            <a:ext cx="47658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313131"/>
                </a:solidFill>
              </a:rPr>
              <a:t>The </a:t>
            </a:r>
            <a:r>
              <a:rPr lang="en-US" sz="1600" b="1" dirty="0">
                <a:solidFill>
                  <a:srgbClr val="313131"/>
                </a:solidFill>
              </a:rPr>
              <a:t>Mix</a:t>
            </a:r>
            <a:r>
              <a:rPr lang="en-US" sz="1600" dirty="0">
                <a:solidFill>
                  <a:srgbClr val="313131"/>
                </a:solidFill>
              </a:rPr>
              <a:t> is used to compute which 128 byte page from the DAG to retrieve, represented by the </a:t>
            </a:r>
            <a:r>
              <a:rPr lang="en-US" sz="1600" b="1" dirty="0">
                <a:solidFill>
                  <a:srgbClr val="313131"/>
                </a:solidFill>
              </a:rPr>
              <a:t>Get DAG Page</a:t>
            </a:r>
            <a:r>
              <a:rPr lang="en-US" sz="1600" dirty="0">
                <a:solidFill>
                  <a:srgbClr val="313131"/>
                </a:solidFill>
              </a:rPr>
              <a:t> block.</a:t>
            </a:r>
          </a:p>
        </p:txBody>
      </p:sp>
    </p:spTree>
    <p:extLst>
      <p:ext uri="{BB962C8B-B14F-4D97-AF65-F5344CB8AC3E}">
        <p14:creationId xmlns="" xmlns:p14="http://schemas.microsoft.com/office/powerpoint/2010/main" val="202176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Ethereum PoW – Ethash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4650" y="1219200"/>
            <a:ext cx="4803921" cy="5181600"/>
          </a:xfrm>
        </p:spPr>
        <p:txBody>
          <a:bodyPr/>
          <a:lstStyle/>
          <a:p>
            <a:r>
              <a:rPr lang="de-CH" dirty="0" smtClean="0"/>
              <a:t>Based on </a:t>
            </a:r>
            <a:r>
              <a:rPr lang="de-CH" dirty="0" smtClean="0">
                <a:solidFill>
                  <a:schemeClr val="accent2"/>
                </a:solidFill>
              </a:rPr>
              <a:t>partial hash collision </a:t>
            </a:r>
            <a:r>
              <a:rPr lang="de-CH" dirty="0" smtClean="0"/>
              <a:t>(target hash)</a:t>
            </a:r>
          </a:p>
          <a:p>
            <a:pPr lvl="1"/>
            <a:r>
              <a:rPr lang="de-CH" dirty="0" smtClean="0"/>
              <a:t>Works as a memory-bound cryptographic </a:t>
            </a:r>
            <a:r>
              <a:rPr lang="de-CH" dirty="0"/>
              <a:t>sponge</a:t>
            </a:r>
          </a:p>
          <a:p>
            <a:pPr lvl="1"/>
            <a:r>
              <a:rPr lang="de-CH" dirty="0" smtClean="0"/>
              <a:t>Requires heavy </a:t>
            </a:r>
            <a:r>
              <a:rPr lang="de-CH" dirty="0" smtClean="0">
                <a:solidFill>
                  <a:schemeClr val="accent2"/>
                </a:solidFill>
              </a:rPr>
              <a:t>fetching of data on the DAG </a:t>
            </a:r>
            <a:r>
              <a:rPr lang="de-CH" dirty="0" smtClean="0"/>
              <a:t>(RAM intensive process)</a:t>
            </a:r>
          </a:p>
          <a:p>
            <a:pPr lvl="1"/>
            <a:endParaRPr lang="de-CH" dirty="0" smtClean="0"/>
          </a:p>
        </p:txBody>
      </p:sp>
      <p:pic>
        <p:nvPicPr>
          <p:cNvPr id="286722" name="Picture 2" descr="Algorithmic Flow For How Ethereum's Ethash Hashing Algorithm Wor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738" y="1144567"/>
            <a:ext cx="4715694" cy="4428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44492" y="5552181"/>
            <a:ext cx="4556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2"/>
                </a:solidFill>
                <a:latin typeface="-apple-system"/>
              </a:rPr>
              <a:t>DAG</a:t>
            </a:r>
            <a:r>
              <a:rPr lang="en-US" sz="1400" dirty="0">
                <a:solidFill>
                  <a:srgbClr val="222222"/>
                </a:solidFill>
                <a:latin typeface="-apple-system"/>
              </a:rPr>
              <a:t> (Directed Acyclic Graph</a:t>
            </a:r>
            <a:r>
              <a:rPr lang="en-US" sz="1400" dirty="0" smtClean="0">
                <a:solidFill>
                  <a:srgbClr val="222222"/>
                </a:solidFill>
                <a:latin typeface="-apple-system"/>
              </a:rPr>
              <a:t>) - </a:t>
            </a:r>
            <a:r>
              <a:rPr lang="de-CH" sz="1400" dirty="0"/>
              <a:t>randomly generated </a:t>
            </a:r>
            <a:r>
              <a:rPr lang="de-CH" sz="1400" dirty="0" smtClean="0"/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400" dirty="0" smtClean="0"/>
              <a:t>Designed to be </a:t>
            </a:r>
            <a:r>
              <a:rPr lang="de-CH" sz="1400" dirty="0" smtClean="0">
                <a:solidFill>
                  <a:schemeClr val="accent2"/>
                </a:solidFill>
              </a:rPr>
              <a:t>ASIC-resistant</a:t>
            </a:r>
            <a:r>
              <a:rPr lang="de-CH" sz="1400" dirty="0" smtClean="0"/>
              <a:t> as it only require large amounts of memory, which favors smaller miners</a:t>
            </a:r>
            <a:endParaRPr lang="de-CH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7170" y="4375288"/>
            <a:ext cx="381000" cy="4000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728" y="4384813"/>
            <a:ext cx="350921" cy="381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2206" y="4382991"/>
            <a:ext cx="364401" cy="38464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73164" y="4389576"/>
            <a:ext cx="342900" cy="37147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 bwMode="auto">
          <a:xfrm>
            <a:off x="234461" y="4427897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24726" y="4410001"/>
            <a:ext cx="344219" cy="364405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993955" y="4410000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5181600" y="1333500"/>
            <a:ext cx="1619250" cy="937261"/>
          </a:xfrm>
          <a:custGeom>
            <a:avLst/>
            <a:gdLst>
              <a:gd name="connsiteX0" fmla="*/ 142875 w 1619250"/>
              <a:gd name="connsiteY0" fmla="*/ 28575 h 937261"/>
              <a:gd name="connsiteX1" fmla="*/ 47625 w 1619250"/>
              <a:gd name="connsiteY1" fmla="*/ 57150 h 937261"/>
              <a:gd name="connsiteX2" fmla="*/ 38100 w 1619250"/>
              <a:gd name="connsiteY2" fmla="*/ 85725 h 937261"/>
              <a:gd name="connsiteX3" fmla="*/ 19050 w 1619250"/>
              <a:gd name="connsiteY3" fmla="*/ 114300 h 937261"/>
              <a:gd name="connsiteX4" fmla="*/ 9525 w 1619250"/>
              <a:gd name="connsiteY4" fmla="*/ 152400 h 937261"/>
              <a:gd name="connsiteX5" fmla="*/ 0 w 1619250"/>
              <a:gd name="connsiteY5" fmla="*/ 180975 h 937261"/>
              <a:gd name="connsiteX6" fmla="*/ 9525 w 1619250"/>
              <a:gd name="connsiteY6" fmla="*/ 533400 h 937261"/>
              <a:gd name="connsiteX7" fmla="*/ 28575 w 1619250"/>
              <a:gd name="connsiteY7" fmla="*/ 609600 h 937261"/>
              <a:gd name="connsiteX8" fmla="*/ 38100 w 1619250"/>
              <a:gd name="connsiteY8" fmla="*/ 647700 h 937261"/>
              <a:gd name="connsiteX9" fmla="*/ 57150 w 1619250"/>
              <a:gd name="connsiteY9" fmla="*/ 685800 h 937261"/>
              <a:gd name="connsiteX10" fmla="*/ 66675 w 1619250"/>
              <a:gd name="connsiteY10" fmla="*/ 714375 h 937261"/>
              <a:gd name="connsiteX11" fmla="*/ 104775 w 1619250"/>
              <a:gd name="connsiteY11" fmla="*/ 781050 h 937261"/>
              <a:gd name="connsiteX12" fmla="*/ 133350 w 1619250"/>
              <a:gd name="connsiteY12" fmla="*/ 800100 h 937261"/>
              <a:gd name="connsiteX13" fmla="*/ 209550 w 1619250"/>
              <a:gd name="connsiteY13" fmla="*/ 847725 h 937261"/>
              <a:gd name="connsiteX14" fmla="*/ 247650 w 1619250"/>
              <a:gd name="connsiteY14" fmla="*/ 866775 h 937261"/>
              <a:gd name="connsiteX15" fmla="*/ 276225 w 1619250"/>
              <a:gd name="connsiteY15" fmla="*/ 885825 h 937261"/>
              <a:gd name="connsiteX16" fmla="*/ 361950 w 1619250"/>
              <a:gd name="connsiteY16" fmla="*/ 904875 h 937261"/>
              <a:gd name="connsiteX17" fmla="*/ 571500 w 1619250"/>
              <a:gd name="connsiteY17" fmla="*/ 923925 h 937261"/>
              <a:gd name="connsiteX18" fmla="*/ 638175 w 1619250"/>
              <a:gd name="connsiteY18" fmla="*/ 933450 h 937261"/>
              <a:gd name="connsiteX19" fmla="*/ 1190625 w 1619250"/>
              <a:gd name="connsiteY19" fmla="*/ 914400 h 937261"/>
              <a:gd name="connsiteX20" fmla="*/ 1247775 w 1619250"/>
              <a:gd name="connsiteY20" fmla="*/ 876300 h 937261"/>
              <a:gd name="connsiteX21" fmla="*/ 1304925 w 1619250"/>
              <a:gd name="connsiteY21" fmla="*/ 828675 h 937261"/>
              <a:gd name="connsiteX22" fmla="*/ 1352550 w 1619250"/>
              <a:gd name="connsiteY22" fmla="*/ 771525 h 937261"/>
              <a:gd name="connsiteX23" fmla="*/ 1400175 w 1619250"/>
              <a:gd name="connsiteY23" fmla="*/ 704850 h 937261"/>
              <a:gd name="connsiteX24" fmla="*/ 1457325 w 1619250"/>
              <a:gd name="connsiteY24" fmla="*/ 628650 h 937261"/>
              <a:gd name="connsiteX25" fmla="*/ 1504950 w 1619250"/>
              <a:gd name="connsiteY25" fmla="*/ 561975 h 937261"/>
              <a:gd name="connsiteX26" fmla="*/ 1524000 w 1619250"/>
              <a:gd name="connsiteY26" fmla="*/ 523875 h 937261"/>
              <a:gd name="connsiteX27" fmla="*/ 1552575 w 1619250"/>
              <a:gd name="connsiteY27" fmla="*/ 485775 h 937261"/>
              <a:gd name="connsiteX28" fmla="*/ 1571625 w 1619250"/>
              <a:gd name="connsiteY28" fmla="*/ 438150 h 937261"/>
              <a:gd name="connsiteX29" fmla="*/ 1590675 w 1619250"/>
              <a:gd name="connsiteY29" fmla="*/ 400050 h 937261"/>
              <a:gd name="connsiteX30" fmla="*/ 1619250 w 1619250"/>
              <a:gd name="connsiteY30" fmla="*/ 323850 h 937261"/>
              <a:gd name="connsiteX31" fmla="*/ 1600200 w 1619250"/>
              <a:gd name="connsiteY31" fmla="*/ 180975 h 937261"/>
              <a:gd name="connsiteX32" fmla="*/ 1590675 w 1619250"/>
              <a:gd name="connsiteY32" fmla="*/ 142875 h 937261"/>
              <a:gd name="connsiteX33" fmla="*/ 1552575 w 1619250"/>
              <a:gd name="connsiteY33" fmla="*/ 85725 h 937261"/>
              <a:gd name="connsiteX34" fmla="*/ 1514475 w 1619250"/>
              <a:gd name="connsiteY34" fmla="*/ 66675 h 937261"/>
              <a:gd name="connsiteX35" fmla="*/ 1447800 w 1619250"/>
              <a:gd name="connsiteY35" fmla="*/ 47625 h 937261"/>
              <a:gd name="connsiteX36" fmla="*/ 1409700 w 1619250"/>
              <a:gd name="connsiteY36" fmla="*/ 28575 h 937261"/>
              <a:gd name="connsiteX37" fmla="*/ 1285875 w 1619250"/>
              <a:gd name="connsiteY37" fmla="*/ 0 h 937261"/>
              <a:gd name="connsiteX38" fmla="*/ 885825 w 1619250"/>
              <a:gd name="connsiteY38" fmla="*/ 9525 h 937261"/>
              <a:gd name="connsiteX39" fmla="*/ 790575 w 1619250"/>
              <a:gd name="connsiteY39" fmla="*/ 19050 h 937261"/>
              <a:gd name="connsiteX40" fmla="*/ 142875 w 1619250"/>
              <a:gd name="connsiteY40" fmla="*/ 28575 h 937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619250" h="937261">
                <a:moveTo>
                  <a:pt x="142875" y="28575"/>
                </a:moveTo>
                <a:cubicBezTo>
                  <a:pt x="19050" y="34925"/>
                  <a:pt x="69775" y="35000"/>
                  <a:pt x="47625" y="57150"/>
                </a:cubicBezTo>
                <a:cubicBezTo>
                  <a:pt x="40525" y="64250"/>
                  <a:pt x="42590" y="76745"/>
                  <a:pt x="38100" y="85725"/>
                </a:cubicBezTo>
                <a:cubicBezTo>
                  <a:pt x="32980" y="95964"/>
                  <a:pt x="25400" y="104775"/>
                  <a:pt x="19050" y="114300"/>
                </a:cubicBezTo>
                <a:cubicBezTo>
                  <a:pt x="15875" y="127000"/>
                  <a:pt x="13121" y="139813"/>
                  <a:pt x="9525" y="152400"/>
                </a:cubicBezTo>
                <a:cubicBezTo>
                  <a:pt x="6767" y="162054"/>
                  <a:pt x="0" y="170935"/>
                  <a:pt x="0" y="180975"/>
                </a:cubicBezTo>
                <a:cubicBezTo>
                  <a:pt x="0" y="298493"/>
                  <a:pt x="1708" y="416142"/>
                  <a:pt x="9525" y="533400"/>
                </a:cubicBezTo>
                <a:cubicBezTo>
                  <a:pt x="11267" y="559524"/>
                  <a:pt x="22225" y="584200"/>
                  <a:pt x="28575" y="609600"/>
                </a:cubicBezTo>
                <a:cubicBezTo>
                  <a:pt x="31750" y="622300"/>
                  <a:pt x="32246" y="635991"/>
                  <a:pt x="38100" y="647700"/>
                </a:cubicBezTo>
                <a:cubicBezTo>
                  <a:pt x="44450" y="660400"/>
                  <a:pt x="51557" y="672749"/>
                  <a:pt x="57150" y="685800"/>
                </a:cubicBezTo>
                <a:cubicBezTo>
                  <a:pt x="61105" y="695028"/>
                  <a:pt x="62720" y="705147"/>
                  <a:pt x="66675" y="714375"/>
                </a:cubicBezTo>
                <a:cubicBezTo>
                  <a:pt x="72278" y="727449"/>
                  <a:pt x="92818" y="769093"/>
                  <a:pt x="104775" y="781050"/>
                </a:cubicBezTo>
                <a:cubicBezTo>
                  <a:pt x="112870" y="789145"/>
                  <a:pt x="124556" y="792771"/>
                  <a:pt x="133350" y="800100"/>
                </a:cubicBezTo>
                <a:cubicBezTo>
                  <a:pt x="196857" y="853023"/>
                  <a:pt x="120425" y="808114"/>
                  <a:pt x="209550" y="847725"/>
                </a:cubicBezTo>
                <a:cubicBezTo>
                  <a:pt x="222525" y="853492"/>
                  <a:pt x="235322" y="859730"/>
                  <a:pt x="247650" y="866775"/>
                </a:cubicBezTo>
                <a:cubicBezTo>
                  <a:pt x="257589" y="872455"/>
                  <a:pt x="265703" y="881316"/>
                  <a:pt x="276225" y="885825"/>
                </a:cubicBezTo>
                <a:cubicBezTo>
                  <a:pt x="287490" y="890653"/>
                  <a:pt x="354099" y="903447"/>
                  <a:pt x="361950" y="904875"/>
                </a:cubicBezTo>
                <a:cubicBezTo>
                  <a:pt x="455674" y="921916"/>
                  <a:pt x="435754" y="915441"/>
                  <a:pt x="571500" y="923925"/>
                </a:cubicBezTo>
                <a:cubicBezTo>
                  <a:pt x="593725" y="927100"/>
                  <a:pt x="615724" y="933450"/>
                  <a:pt x="638175" y="933450"/>
                </a:cubicBezTo>
                <a:cubicBezTo>
                  <a:pt x="1093406" y="933450"/>
                  <a:pt x="977536" y="949915"/>
                  <a:pt x="1190625" y="914400"/>
                </a:cubicBezTo>
                <a:cubicBezTo>
                  <a:pt x="1209675" y="901700"/>
                  <a:pt x="1231586" y="892489"/>
                  <a:pt x="1247775" y="876300"/>
                </a:cubicBezTo>
                <a:cubicBezTo>
                  <a:pt x="1284445" y="839630"/>
                  <a:pt x="1265142" y="855197"/>
                  <a:pt x="1304925" y="828675"/>
                </a:cubicBezTo>
                <a:cubicBezTo>
                  <a:pt x="1347029" y="765520"/>
                  <a:pt x="1297545" y="835697"/>
                  <a:pt x="1352550" y="771525"/>
                </a:cubicBezTo>
                <a:cubicBezTo>
                  <a:pt x="1382816" y="736214"/>
                  <a:pt x="1376053" y="738018"/>
                  <a:pt x="1400175" y="704850"/>
                </a:cubicBezTo>
                <a:cubicBezTo>
                  <a:pt x="1418849" y="679173"/>
                  <a:pt x="1438275" y="654050"/>
                  <a:pt x="1457325" y="628650"/>
                </a:cubicBezTo>
                <a:cubicBezTo>
                  <a:pt x="1469591" y="612295"/>
                  <a:pt x="1493808" y="581474"/>
                  <a:pt x="1504950" y="561975"/>
                </a:cubicBezTo>
                <a:cubicBezTo>
                  <a:pt x="1511995" y="549647"/>
                  <a:pt x="1516475" y="535916"/>
                  <a:pt x="1524000" y="523875"/>
                </a:cubicBezTo>
                <a:cubicBezTo>
                  <a:pt x="1532414" y="510413"/>
                  <a:pt x="1544865" y="499652"/>
                  <a:pt x="1552575" y="485775"/>
                </a:cubicBezTo>
                <a:cubicBezTo>
                  <a:pt x="1560878" y="470829"/>
                  <a:pt x="1564681" y="453774"/>
                  <a:pt x="1571625" y="438150"/>
                </a:cubicBezTo>
                <a:cubicBezTo>
                  <a:pt x="1577392" y="425175"/>
                  <a:pt x="1585689" y="413345"/>
                  <a:pt x="1590675" y="400050"/>
                </a:cubicBezTo>
                <a:cubicBezTo>
                  <a:pt x="1629581" y="296300"/>
                  <a:pt x="1566212" y="429925"/>
                  <a:pt x="1619250" y="323850"/>
                </a:cubicBezTo>
                <a:cubicBezTo>
                  <a:pt x="1604050" y="141445"/>
                  <a:pt x="1623087" y="261078"/>
                  <a:pt x="1600200" y="180975"/>
                </a:cubicBezTo>
                <a:cubicBezTo>
                  <a:pt x="1596604" y="168388"/>
                  <a:pt x="1596529" y="154584"/>
                  <a:pt x="1590675" y="142875"/>
                </a:cubicBezTo>
                <a:cubicBezTo>
                  <a:pt x="1580436" y="122397"/>
                  <a:pt x="1573053" y="95964"/>
                  <a:pt x="1552575" y="85725"/>
                </a:cubicBezTo>
                <a:cubicBezTo>
                  <a:pt x="1539875" y="79375"/>
                  <a:pt x="1527770" y="71661"/>
                  <a:pt x="1514475" y="66675"/>
                </a:cubicBezTo>
                <a:cubicBezTo>
                  <a:pt x="1450029" y="42508"/>
                  <a:pt x="1501530" y="70652"/>
                  <a:pt x="1447800" y="47625"/>
                </a:cubicBezTo>
                <a:cubicBezTo>
                  <a:pt x="1434749" y="42032"/>
                  <a:pt x="1422883" y="33848"/>
                  <a:pt x="1409700" y="28575"/>
                </a:cubicBezTo>
                <a:cubicBezTo>
                  <a:pt x="1351590" y="5331"/>
                  <a:pt x="1349689" y="9116"/>
                  <a:pt x="1285875" y="0"/>
                </a:cubicBezTo>
                <a:lnTo>
                  <a:pt x="885825" y="9525"/>
                </a:lnTo>
                <a:cubicBezTo>
                  <a:pt x="853940" y="10751"/>
                  <a:pt x="822466" y="18004"/>
                  <a:pt x="790575" y="19050"/>
                </a:cubicBezTo>
                <a:cubicBezTo>
                  <a:pt x="463993" y="29758"/>
                  <a:pt x="266700" y="22225"/>
                  <a:pt x="142875" y="285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Freeform 28"/>
          <p:cNvSpPr/>
          <p:nvPr/>
        </p:nvSpPr>
        <p:spPr bwMode="auto">
          <a:xfrm>
            <a:off x="6391275" y="2084425"/>
            <a:ext cx="3114914" cy="2325650"/>
          </a:xfrm>
          <a:custGeom>
            <a:avLst/>
            <a:gdLst>
              <a:gd name="connsiteX0" fmla="*/ 209550 w 3114914"/>
              <a:gd name="connsiteY0" fmla="*/ 1550 h 2325650"/>
              <a:gd name="connsiteX1" fmla="*/ 123825 w 3114914"/>
              <a:gd name="connsiteY1" fmla="*/ 30125 h 2325650"/>
              <a:gd name="connsiteX2" fmla="*/ 57150 w 3114914"/>
              <a:gd name="connsiteY2" fmla="*/ 87275 h 2325650"/>
              <a:gd name="connsiteX3" fmla="*/ 19050 w 3114914"/>
              <a:gd name="connsiteY3" fmla="*/ 144425 h 2325650"/>
              <a:gd name="connsiteX4" fmla="*/ 0 w 3114914"/>
              <a:gd name="connsiteY4" fmla="*/ 220625 h 2325650"/>
              <a:gd name="connsiteX5" fmla="*/ 19050 w 3114914"/>
              <a:gd name="connsiteY5" fmla="*/ 411125 h 2325650"/>
              <a:gd name="connsiteX6" fmla="*/ 38100 w 3114914"/>
              <a:gd name="connsiteY6" fmla="*/ 449225 h 2325650"/>
              <a:gd name="connsiteX7" fmla="*/ 66675 w 3114914"/>
              <a:gd name="connsiteY7" fmla="*/ 468275 h 2325650"/>
              <a:gd name="connsiteX8" fmla="*/ 85725 w 3114914"/>
              <a:gd name="connsiteY8" fmla="*/ 496850 h 2325650"/>
              <a:gd name="connsiteX9" fmla="*/ 142875 w 3114914"/>
              <a:gd name="connsiteY9" fmla="*/ 554000 h 2325650"/>
              <a:gd name="connsiteX10" fmla="*/ 190500 w 3114914"/>
              <a:gd name="connsiteY10" fmla="*/ 601625 h 2325650"/>
              <a:gd name="connsiteX11" fmla="*/ 238125 w 3114914"/>
              <a:gd name="connsiteY11" fmla="*/ 649250 h 2325650"/>
              <a:gd name="connsiteX12" fmla="*/ 323850 w 3114914"/>
              <a:gd name="connsiteY12" fmla="*/ 715925 h 2325650"/>
              <a:gd name="connsiteX13" fmla="*/ 352425 w 3114914"/>
              <a:gd name="connsiteY13" fmla="*/ 734975 h 2325650"/>
              <a:gd name="connsiteX14" fmla="*/ 381000 w 3114914"/>
              <a:gd name="connsiteY14" fmla="*/ 744500 h 2325650"/>
              <a:gd name="connsiteX15" fmla="*/ 409575 w 3114914"/>
              <a:gd name="connsiteY15" fmla="*/ 763550 h 2325650"/>
              <a:gd name="connsiteX16" fmla="*/ 466725 w 3114914"/>
              <a:gd name="connsiteY16" fmla="*/ 782600 h 2325650"/>
              <a:gd name="connsiteX17" fmla="*/ 533400 w 3114914"/>
              <a:gd name="connsiteY17" fmla="*/ 801650 h 2325650"/>
              <a:gd name="connsiteX18" fmla="*/ 561975 w 3114914"/>
              <a:gd name="connsiteY18" fmla="*/ 811175 h 2325650"/>
              <a:gd name="connsiteX19" fmla="*/ 695325 w 3114914"/>
              <a:gd name="connsiteY19" fmla="*/ 830225 h 2325650"/>
              <a:gd name="connsiteX20" fmla="*/ 771525 w 3114914"/>
              <a:gd name="connsiteY20" fmla="*/ 849275 h 2325650"/>
              <a:gd name="connsiteX21" fmla="*/ 866775 w 3114914"/>
              <a:gd name="connsiteY21" fmla="*/ 887375 h 2325650"/>
              <a:gd name="connsiteX22" fmla="*/ 895350 w 3114914"/>
              <a:gd name="connsiteY22" fmla="*/ 896900 h 2325650"/>
              <a:gd name="connsiteX23" fmla="*/ 933450 w 3114914"/>
              <a:gd name="connsiteY23" fmla="*/ 915950 h 2325650"/>
              <a:gd name="connsiteX24" fmla="*/ 990600 w 3114914"/>
              <a:gd name="connsiteY24" fmla="*/ 935000 h 2325650"/>
              <a:gd name="connsiteX25" fmla="*/ 1019175 w 3114914"/>
              <a:gd name="connsiteY25" fmla="*/ 963575 h 2325650"/>
              <a:gd name="connsiteX26" fmla="*/ 1047750 w 3114914"/>
              <a:gd name="connsiteY26" fmla="*/ 973100 h 2325650"/>
              <a:gd name="connsiteX27" fmla="*/ 1114425 w 3114914"/>
              <a:gd name="connsiteY27" fmla="*/ 1049300 h 2325650"/>
              <a:gd name="connsiteX28" fmla="*/ 1133475 w 3114914"/>
              <a:gd name="connsiteY28" fmla="*/ 1077875 h 2325650"/>
              <a:gd name="connsiteX29" fmla="*/ 1162050 w 3114914"/>
              <a:gd name="connsiteY29" fmla="*/ 1087400 h 2325650"/>
              <a:gd name="connsiteX30" fmla="*/ 1200150 w 3114914"/>
              <a:gd name="connsiteY30" fmla="*/ 1106450 h 2325650"/>
              <a:gd name="connsiteX31" fmla="*/ 1228725 w 3114914"/>
              <a:gd name="connsiteY31" fmla="*/ 1115975 h 2325650"/>
              <a:gd name="connsiteX32" fmla="*/ 1276350 w 3114914"/>
              <a:gd name="connsiteY32" fmla="*/ 1135025 h 2325650"/>
              <a:gd name="connsiteX33" fmla="*/ 1333500 w 3114914"/>
              <a:gd name="connsiteY33" fmla="*/ 1144550 h 2325650"/>
              <a:gd name="connsiteX34" fmla="*/ 1428750 w 3114914"/>
              <a:gd name="connsiteY34" fmla="*/ 1173125 h 2325650"/>
              <a:gd name="connsiteX35" fmla="*/ 1495425 w 3114914"/>
              <a:gd name="connsiteY35" fmla="*/ 1182650 h 2325650"/>
              <a:gd name="connsiteX36" fmla="*/ 1533525 w 3114914"/>
              <a:gd name="connsiteY36" fmla="*/ 1192175 h 2325650"/>
              <a:gd name="connsiteX37" fmla="*/ 1657350 w 3114914"/>
              <a:gd name="connsiteY37" fmla="*/ 1211225 h 2325650"/>
              <a:gd name="connsiteX38" fmla="*/ 1685925 w 3114914"/>
              <a:gd name="connsiteY38" fmla="*/ 1401725 h 2325650"/>
              <a:gd name="connsiteX39" fmla="*/ 1714500 w 3114914"/>
              <a:gd name="connsiteY39" fmla="*/ 1468400 h 2325650"/>
              <a:gd name="connsiteX40" fmla="*/ 1685925 w 3114914"/>
              <a:gd name="connsiteY40" fmla="*/ 1868450 h 2325650"/>
              <a:gd name="connsiteX41" fmla="*/ 1666875 w 3114914"/>
              <a:gd name="connsiteY41" fmla="*/ 1944650 h 2325650"/>
              <a:gd name="connsiteX42" fmla="*/ 1647825 w 3114914"/>
              <a:gd name="connsiteY42" fmla="*/ 1973225 h 2325650"/>
              <a:gd name="connsiteX43" fmla="*/ 1657350 w 3114914"/>
              <a:gd name="connsiteY43" fmla="*/ 2116100 h 2325650"/>
              <a:gd name="connsiteX44" fmla="*/ 1666875 w 3114914"/>
              <a:gd name="connsiteY44" fmla="*/ 2144675 h 2325650"/>
              <a:gd name="connsiteX45" fmla="*/ 1771650 w 3114914"/>
              <a:gd name="connsiteY45" fmla="*/ 2258975 h 2325650"/>
              <a:gd name="connsiteX46" fmla="*/ 1828800 w 3114914"/>
              <a:gd name="connsiteY46" fmla="*/ 2297075 h 2325650"/>
              <a:gd name="connsiteX47" fmla="*/ 1990725 w 3114914"/>
              <a:gd name="connsiteY47" fmla="*/ 2325650 h 2325650"/>
              <a:gd name="connsiteX48" fmla="*/ 2305050 w 3114914"/>
              <a:gd name="connsiteY48" fmla="*/ 2316125 h 2325650"/>
              <a:gd name="connsiteX49" fmla="*/ 2333625 w 3114914"/>
              <a:gd name="connsiteY49" fmla="*/ 2297075 h 2325650"/>
              <a:gd name="connsiteX50" fmla="*/ 2371725 w 3114914"/>
              <a:gd name="connsiteY50" fmla="*/ 2278025 h 2325650"/>
              <a:gd name="connsiteX51" fmla="*/ 2447925 w 3114914"/>
              <a:gd name="connsiteY51" fmla="*/ 2239925 h 2325650"/>
              <a:gd name="connsiteX52" fmla="*/ 2524125 w 3114914"/>
              <a:gd name="connsiteY52" fmla="*/ 2220875 h 2325650"/>
              <a:gd name="connsiteX53" fmla="*/ 2552700 w 3114914"/>
              <a:gd name="connsiteY53" fmla="*/ 2211350 h 2325650"/>
              <a:gd name="connsiteX54" fmla="*/ 2657475 w 3114914"/>
              <a:gd name="connsiteY54" fmla="*/ 2192300 h 2325650"/>
              <a:gd name="connsiteX55" fmla="*/ 2705100 w 3114914"/>
              <a:gd name="connsiteY55" fmla="*/ 2182775 h 2325650"/>
              <a:gd name="connsiteX56" fmla="*/ 2733675 w 3114914"/>
              <a:gd name="connsiteY56" fmla="*/ 2163725 h 2325650"/>
              <a:gd name="connsiteX57" fmla="*/ 2867025 w 3114914"/>
              <a:gd name="connsiteY57" fmla="*/ 2116100 h 2325650"/>
              <a:gd name="connsiteX58" fmla="*/ 2895600 w 3114914"/>
              <a:gd name="connsiteY58" fmla="*/ 2087525 h 2325650"/>
              <a:gd name="connsiteX59" fmla="*/ 2990850 w 3114914"/>
              <a:gd name="connsiteY59" fmla="*/ 2020850 h 2325650"/>
              <a:gd name="connsiteX60" fmla="*/ 3009900 w 3114914"/>
              <a:gd name="connsiteY60" fmla="*/ 1992275 h 2325650"/>
              <a:gd name="connsiteX61" fmla="*/ 3067050 w 3114914"/>
              <a:gd name="connsiteY61" fmla="*/ 1858925 h 2325650"/>
              <a:gd name="connsiteX62" fmla="*/ 3076575 w 3114914"/>
              <a:gd name="connsiteY62" fmla="*/ 1801775 h 2325650"/>
              <a:gd name="connsiteX63" fmla="*/ 3086100 w 3114914"/>
              <a:gd name="connsiteY63" fmla="*/ 1687475 h 2325650"/>
              <a:gd name="connsiteX64" fmla="*/ 3105150 w 3114914"/>
              <a:gd name="connsiteY64" fmla="*/ 1525550 h 2325650"/>
              <a:gd name="connsiteX65" fmla="*/ 3114675 w 3114914"/>
              <a:gd name="connsiteY65" fmla="*/ 1287425 h 2325650"/>
              <a:gd name="connsiteX66" fmla="*/ 3095625 w 3114914"/>
              <a:gd name="connsiteY66" fmla="*/ 1087400 h 2325650"/>
              <a:gd name="connsiteX67" fmla="*/ 3038475 w 3114914"/>
              <a:gd name="connsiteY67" fmla="*/ 935000 h 2325650"/>
              <a:gd name="connsiteX68" fmla="*/ 3000375 w 3114914"/>
              <a:gd name="connsiteY68" fmla="*/ 858800 h 2325650"/>
              <a:gd name="connsiteX69" fmla="*/ 2981325 w 3114914"/>
              <a:gd name="connsiteY69" fmla="*/ 801650 h 2325650"/>
              <a:gd name="connsiteX70" fmla="*/ 2971800 w 3114914"/>
              <a:gd name="connsiteY70" fmla="*/ 763550 h 2325650"/>
              <a:gd name="connsiteX71" fmla="*/ 2933700 w 3114914"/>
              <a:gd name="connsiteY71" fmla="*/ 677825 h 2325650"/>
              <a:gd name="connsiteX72" fmla="*/ 2924175 w 3114914"/>
              <a:gd name="connsiteY72" fmla="*/ 630200 h 2325650"/>
              <a:gd name="connsiteX73" fmla="*/ 2895600 w 3114914"/>
              <a:gd name="connsiteY73" fmla="*/ 563525 h 2325650"/>
              <a:gd name="connsiteX74" fmla="*/ 2886075 w 3114914"/>
              <a:gd name="connsiteY74" fmla="*/ 534950 h 2325650"/>
              <a:gd name="connsiteX75" fmla="*/ 2838450 w 3114914"/>
              <a:gd name="connsiteY75" fmla="*/ 477800 h 2325650"/>
              <a:gd name="connsiteX76" fmla="*/ 2771775 w 3114914"/>
              <a:gd name="connsiteY76" fmla="*/ 420650 h 2325650"/>
              <a:gd name="connsiteX77" fmla="*/ 2714625 w 3114914"/>
              <a:gd name="connsiteY77" fmla="*/ 401600 h 2325650"/>
              <a:gd name="connsiteX78" fmla="*/ 2667000 w 3114914"/>
              <a:gd name="connsiteY78" fmla="*/ 382550 h 2325650"/>
              <a:gd name="connsiteX79" fmla="*/ 2562225 w 3114914"/>
              <a:gd name="connsiteY79" fmla="*/ 363500 h 2325650"/>
              <a:gd name="connsiteX80" fmla="*/ 2371725 w 3114914"/>
              <a:gd name="connsiteY80" fmla="*/ 334925 h 2325650"/>
              <a:gd name="connsiteX81" fmla="*/ 1971675 w 3114914"/>
              <a:gd name="connsiteY81" fmla="*/ 353975 h 2325650"/>
              <a:gd name="connsiteX82" fmla="*/ 1933575 w 3114914"/>
              <a:gd name="connsiteY82" fmla="*/ 363500 h 2325650"/>
              <a:gd name="connsiteX83" fmla="*/ 1866900 w 3114914"/>
              <a:gd name="connsiteY83" fmla="*/ 373025 h 2325650"/>
              <a:gd name="connsiteX84" fmla="*/ 1695450 w 3114914"/>
              <a:gd name="connsiteY84" fmla="*/ 411125 h 2325650"/>
              <a:gd name="connsiteX85" fmla="*/ 1666875 w 3114914"/>
              <a:gd name="connsiteY85" fmla="*/ 430175 h 2325650"/>
              <a:gd name="connsiteX86" fmla="*/ 1495425 w 3114914"/>
              <a:gd name="connsiteY86" fmla="*/ 468275 h 2325650"/>
              <a:gd name="connsiteX87" fmla="*/ 1295400 w 3114914"/>
              <a:gd name="connsiteY87" fmla="*/ 458750 h 2325650"/>
              <a:gd name="connsiteX88" fmla="*/ 1171575 w 3114914"/>
              <a:gd name="connsiteY88" fmla="*/ 439700 h 2325650"/>
              <a:gd name="connsiteX89" fmla="*/ 1133475 w 3114914"/>
              <a:gd name="connsiteY89" fmla="*/ 420650 h 2325650"/>
              <a:gd name="connsiteX90" fmla="*/ 1047750 w 3114914"/>
              <a:gd name="connsiteY90" fmla="*/ 401600 h 2325650"/>
              <a:gd name="connsiteX91" fmla="*/ 1009650 w 3114914"/>
              <a:gd name="connsiteY91" fmla="*/ 392075 h 2325650"/>
              <a:gd name="connsiteX92" fmla="*/ 981075 w 3114914"/>
              <a:gd name="connsiteY92" fmla="*/ 363500 h 2325650"/>
              <a:gd name="connsiteX93" fmla="*/ 885825 w 3114914"/>
              <a:gd name="connsiteY93" fmla="*/ 287300 h 2325650"/>
              <a:gd name="connsiteX94" fmla="*/ 809625 w 3114914"/>
              <a:gd name="connsiteY94" fmla="*/ 211100 h 2325650"/>
              <a:gd name="connsiteX95" fmla="*/ 771525 w 3114914"/>
              <a:gd name="connsiteY95" fmla="*/ 163475 h 2325650"/>
              <a:gd name="connsiteX96" fmla="*/ 723900 w 3114914"/>
              <a:gd name="connsiteY96" fmla="*/ 125375 h 2325650"/>
              <a:gd name="connsiteX97" fmla="*/ 666750 w 3114914"/>
              <a:gd name="connsiteY97" fmla="*/ 77750 h 2325650"/>
              <a:gd name="connsiteX98" fmla="*/ 647700 w 3114914"/>
              <a:gd name="connsiteY98" fmla="*/ 49175 h 2325650"/>
              <a:gd name="connsiteX99" fmla="*/ 609600 w 3114914"/>
              <a:gd name="connsiteY99" fmla="*/ 30125 h 2325650"/>
              <a:gd name="connsiteX100" fmla="*/ 533400 w 3114914"/>
              <a:gd name="connsiteY100" fmla="*/ 11075 h 2325650"/>
              <a:gd name="connsiteX101" fmla="*/ 504825 w 3114914"/>
              <a:gd name="connsiteY101" fmla="*/ 1550 h 2325650"/>
              <a:gd name="connsiteX102" fmla="*/ 209550 w 3114914"/>
              <a:gd name="connsiteY102" fmla="*/ 1550 h 23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114914" h="2325650">
                <a:moveTo>
                  <a:pt x="209550" y="1550"/>
                </a:moveTo>
                <a:cubicBezTo>
                  <a:pt x="146050" y="6312"/>
                  <a:pt x="147922" y="12053"/>
                  <a:pt x="123825" y="30125"/>
                </a:cubicBezTo>
                <a:cubicBezTo>
                  <a:pt x="99965" y="48020"/>
                  <a:pt x="75723" y="63395"/>
                  <a:pt x="57150" y="87275"/>
                </a:cubicBezTo>
                <a:cubicBezTo>
                  <a:pt x="43094" y="105347"/>
                  <a:pt x="26290" y="122705"/>
                  <a:pt x="19050" y="144425"/>
                </a:cubicBezTo>
                <a:cubicBezTo>
                  <a:pt x="4405" y="188359"/>
                  <a:pt x="11494" y="163155"/>
                  <a:pt x="0" y="220625"/>
                </a:cubicBezTo>
                <a:cubicBezTo>
                  <a:pt x="3598" y="281788"/>
                  <a:pt x="-6363" y="351829"/>
                  <a:pt x="19050" y="411125"/>
                </a:cubicBezTo>
                <a:cubicBezTo>
                  <a:pt x="24643" y="424176"/>
                  <a:pt x="29010" y="438317"/>
                  <a:pt x="38100" y="449225"/>
                </a:cubicBezTo>
                <a:cubicBezTo>
                  <a:pt x="45429" y="458019"/>
                  <a:pt x="57150" y="461925"/>
                  <a:pt x="66675" y="468275"/>
                </a:cubicBezTo>
                <a:cubicBezTo>
                  <a:pt x="73025" y="477800"/>
                  <a:pt x="78120" y="488294"/>
                  <a:pt x="85725" y="496850"/>
                </a:cubicBezTo>
                <a:cubicBezTo>
                  <a:pt x="103623" y="516986"/>
                  <a:pt x="127931" y="531584"/>
                  <a:pt x="142875" y="554000"/>
                </a:cubicBezTo>
                <a:cubicBezTo>
                  <a:pt x="168275" y="592100"/>
                  <a:pt x="152400" y="576225"/>
                  <a:pt x="190500" y="601625"/>
                </a:cubicBezTo>
                <a:cubicBezTo>
                  <a:pt x="225425" y="654012"/>
                  <a:pt x="190500" y="609563"/>
                  <a:pt x="238125" y="649250"/>
                </a:cubicBezTo>
                <a:cubicBezTo>
                  <a:pt x="327654" y="723857"/>
                  <a:pt x="179407" y="619630"/>
                  <a:pt x="323850" y="715925"/>
                </a:cubicBezTo>
                <a:cubicBezTo>
                  <a:pt x="333375" y="722275"/>
                  <a:pt x="341565" y="731355"/>
                  <a:pt x="352425" y="734975"/>
                </a:cubicBezTo>
                <a:cubicBezTo>
                  <a:pt x="361950" y="738150"/>
                  <a:pt x="372020" y="740010"/>
                  <a:pt x="381000" y="744500"/>
                </a:cubicBezTo>
                <a:cubicBezTo>
                  <a:pt x="391239" y="749620"/>
                  <a:pt x="399114" y="758901"/>
                  <a:pt x="409575" y="763550"/>
                </a:cubicBezTo>
                <a:cubicBezTo>
                  <a:pt x="427925" y="771705"/>
                  <a:pt x="447675" y="776250"/>
                  <a:pt x="466725" y="782600"/>
                </a:cubicBezTo>
                <a:cubicBezTo>
                  <a:pt x="535238" y="805438"/>
                  <a:pt x="449679" y="777730"/>
                  <a:pt x="533400" y="801650"/>
                </a:cubicBezTo>
                <a:cubicBezTo>
                  <a:pt x="543054" y="804408"/>
                  <a:pt x="552174" y="808997"/>
                  <a:pt x="561975" y="811175"/>
                </a:cubicBezTo>
                <a:cubicBezTo>
                  <a:pt x="597289" y="819023"/>
                  <a:pt x="662370" y="826106"/>
                  <a:pt x="695325" y="830225"/>
                </a:cubicBezTo>
                <a:cubicBezTo>
                  <a:pt x="782028" y="859126"/>
                  <a:pt x="645090" y="814793"/>
                  <a:pt x="771525" y="849275"/>
                </a:cubicBezTo>
                <a:cubicBezTo>
                  <a:pt x="851019" y="870955"/>
                  <a:pt x="804440" y="860660"/>
                  <a:pt x="866775" y="887375"/>
                </a:cubicBezTo>
                <a:cubicBezTo>
                  <a:pt x="876003" y="891330"/>
                  <a:pt x="886122" y="892945"/>
                  <a:pt x="895350" y="896900"/>
                </a:cubicBezTo>
                <a:cubicBezTo>
                  <a:pt x="908401" y="902493"/>
                  <a:pt x="920267" y="910677"/>
                  <a:pt x="933450" y="915950"/>
                </a:cubicBezTo>
                <a:cubicBezTo>
                  <a:pt x="952094" y="923408"/>
                  <a:pt x="990600" y="935000"/>
                  <a:pt x="990600" y="935000"/>
                </a:cubicBezTo>
                <a:cubicBezTo>
                  <a:pt x="1000125" y="944525"/>
                  <a:pt x="1007967" y="956103"/>
                  <a:pt x="1019175" y="963575"/>
                </a:cubicBezTo>
                <a:cubicBezTo>
                  <a:pt x="1027529" y="969144"/>
                  <a:pt x="1040650" y="966000"/>
                  <a:pt x="1047750" y="973100"/>
                </a:cubicBezTo>
                <a:cubicBezTo>
                  <a:pt x="1158875" y="1084225"/>
                  <a:pt x="1033463" y="995325"/>
                  <a:pt x="1114425" y="1049300"/>
                </a:cubicBezTo>
                <a:cubicBezTo>
                  <a:pt x="1120775" y="1058825"/>
                  <a:pt x="1124536" y="1070724"/>
                  <a:pt x="1133475" y="1077875"/>
                </a:cubicBezTo>
                <a:cubicBezTo>
                  <a:pt x="1141315" y="1084147"/>
                  <a:pt x="1152822" y="1083445"/>
                  <a:pt x="1162050" y="1087400"/>
                </a:cubicBezTo>
                <a:cubicBezTo>
                  <a:pt x="1175101" y="1092993"/>
                  <a:pt x="1187099" y="1100857"/>
                  <a:pt x="1200150" y="1106450"/>
                </a:cubicBezTo>
                <a:cubicBezTo>
                  <a:pt x="1209378" y="1110405"/>
                  <a:pt x="1219324" y="1112450"/>
                  <a:pt x="1228725" y="1115975"/>
                </a:cubicBezTo>
                <a:cubicBezTo>
                  <a:pt x="1244734" y="1121978"/>
                  <a:pt x="1259855" y="1130526"/>
                  <a:pt x="1276350" y="1135025"/>
                </a:cubicBezTo>
                <a:cubicBezTo>
                  <a:pt x="1294982" y="1140107"/>
                  <a:pt x="1314764" y="1139866"/>
                  <a:pt x="1333500" y="1144550"/>
                </a:cubicBezTo>
                <a:cubicBezTo>
                  <a:pt x="1399773" y="1161118"/>
                  <a:pt x="1373318" y="1163046"/>
                  <a:pt x="1428750" y="1173125"/>
                </a:cubicBezTo>
                <a:cubicBezTo>
                  <a:pt x="1450839" y="1177141"/>
                  <a:pt x="1473336" y="1178634"/>
                  <a:pt x="1495425" y="1182650"/>
                </a:cubicBezTo>
                <a:cubicBezTo>
                  <a:pt x="1508305" y="1184992"/>
                  <a:pt x="1520612" y="1190023"/>
                  <a:pt x="1533525" y="1192175"/>
                </a:cubicBezTo>
                <a:cubicBezTo>
                  <a:pt x="1741120" y="1226774"/>
                  <a:pt x="1511683" y="1182092"/>
                  <a:pt x="1657350" y="1211225"/>
                </a:cubicBezTo>
                <a:cubicBezTo>
                  <a:pt x="1701680" y="1299885"/>
                  <a:pt x="1666492" y="1217108"/>
                  <a:pt x="1685925" y="1401725"/>
                </a:cubicBezTo>
                <a:cubicBezTo>
                  <a:pt x="1687794" y="1419477"/>
                  <a:pt x="1708138" y="1455675"/>
                  <a:pt x="1714500" y="1468400"/>
                </a:cubicBezTo>
                <a:cubicBezTo>
                  <a:pt x="1700468" y="1959523"/>
                  <a:pt x="1736316" y="1666887"/>
                  <a:pt x="1685925" y="1868450"/>
                </a:cubicBezTo>
                <a:cubicBezTo>
                  <a:pt x="1680491" y="1890187"/>
                  <a:pt x="1677761" y="1922877"/>
                  <a:pt x="1666875" y="1944650"/>
                </a:cubicBezTo>
                <a:cubicBezTo>
                  <a:pt x="1661755" y="1954889"/>
                  <a:pt x="1654175" y="1963700"/>
                  <a:pt x="1647825" y="1973225"/>
                </a:cubicBezTo>
                <a:cubicBezTo>
                  <a:pt x="1651000" y="2020850"/>
                  <a:pt x="1652079" y="2068661"/>
                  <a:pt x="1657350" y="2116100"/>
                </a:cubicBezTo>
                <a:cubicBezTo>
                  <a:pt x="1658459" y="2126079"/>
                  <a:pt x="1661554" y="2136161"/>
                  <a:pt x="1666875" y="2144675"/>
                </a:cubicBezTo>
                <a:cubicBezTo>
                  <a:pt x="1684236" y="2172453"/>
                  <a:pt x="1753019" y="2246554"/>
                  <a:pt x="1771650" y="2258975"/>
                </a:cubicBezTo>
                <a:cubicBezTo>
                  <a:pt x="1790700" y="2271675"/>
                  <a:pt x="1806588" y="2291522"/>
                  <a:pt x="1828800" y="2297075"/>
                </a:cubicBezTo>
                <a:cubicBezTo>
                  <a:pt x="1932892" y="2323098"/>
                  <a:pt x="1878978" y="2313234"/>
                  <a:pt x="1990725" y="2325650"/>
                </a:cubicBezTo>
                <a:cubicBezTo>
                  <a:pt x="2095500" y="2322475"/>
                  <a:pt x="2200589" y="2324830"/>
                  <a:pt x="2305050" y="2316125"/>
                </a:cubicBezTo>
                <a:cubicBezTo>
                  <a:pt x="2316458" y="2315174"/>
                  <a:pt x="2323686" y="2302755"/>
                  <a:pt x="2333625" y="2297075"/>
                </a:cubicBezTo>
                <a:cubicBezTo>
                  <a:pt x="2345953" y="2290030"/>
                  <a:pt x="2359397" y="2285070"/>
                  <a:pt x="2371725" y="2278025"/>
                </a:cubicBezTo>
                <a:cubicBezTo>
                  <a:pt x="2416331" y="2252536"/>
                  <a:pt x="2386975" y="2258679"/>
                  <a:pt x="2447925" y="2239925"/>
                </a:cubicBezTo>
                <a:cubicBezTo>
                  <a:pt x="2472949" y="2232225"/>
                  <a:pt x="2499287" y="2229154"/>
                  <a:pt x="2524125" y="2220875"/>
                </a:cubicBezTo>
                <a:cubicBezTo>
                  <a:pt x="2533650" y="2217700"/>
                  <a:pt x="2542960" y="2213785"/>
                  <a:pt x="2552700" y="2211350"/>
                </a:cubicBezTo>
                <a:cubicBezTo>
                  <a:pt x="2584071" y="2203507"/>
                  <a:pt x="2626337" y="2197961"/>
                  <a:pt x="2657475" y="2192300"/>
                </a:cubicBezTo>
                <a:cubicBezTo>
                  <a:pt x="2673403" y="2189404"/>
                  <a:pt x="2689225" y="2185950"/>
                  <a:pt x="2705100" y="2182775"/>
                </a:cubicBezTo>
                <a:cubicBezTo>
                  <a:pt x="2714625" y="2176425"/>
                  <a:pt x="2722815" y="2167345"/>
                  <a:pt x="2733675" y="2163725"/>
                </a:cubicBezTo>
                <a:cubicBezTo>
                  <a:pt x="2792450" y="2144133"/>
                  <a:pt x="2812350" y="2170775"/>
                  <a:pt x="2867025" y="2116100"/>
                </a:cubicBezTo>
                <a:cubicBezTo>
                  <a:pt x="2876550" y="2106575"/>
                  <a:pt x="2884967" y="2095795"/>
                  <a:pt x="2895600" y="2087525"/>
                </a:cubicBezTo>
                <a:cubicBezTo>
                  <a:pt x="2909603" y="2076634"/>
                  <a:pt x="2973510" y="2038190"/>
                  <a:pt x="2990850" y="2020850"/>
                </a:cubicBezTo>
                <a:cubicBezTo>
                  <a:pt x="2998945" y="2012755"/>
                  <a:pt x="3004418" y="2002325"/>
                  <a:pt x="3009900" y="1992275"/>
                </a:cubicBezTo>
                <a:cubicBezTo>
                  <a:pt x="3026556" y="1961740"/>
                  <a:pt x="3060533" y="1898026"/>
                  <a:pt x="3067050" y="1858925"/>
                </a:cubicBezTo>
                <a:cubicBezTo>
                  <a:pt x="3070225" y="1839875"/>
                  <a:pt x="3074442" y="1820970"/>
                  <a:pt x="3076575" y="1801775"/>
                </a:cubicBezTo>
                <a:cubicBezTo>
                  <a:pt x="3080797" y="1763777"/>
                  <a:pt x="3082475" y="1725535"/>
                  <a:pt x="3086100" y="1687475"/>
                </a:cubicBezTo>
                <a:cubicBezTo>
                  <a:pt x="3091041" y="1635597"/>
                  <a:pt x="3098657" y="1577493"/>
                  <a:pt x="3105150" y="1525550"/>
                </a:cubicBezTo>
                <a:cubicBezTo>
                  <a:pt x="3108325" y="1446175"/>
                  <a:pt x="3116402" y="1366845"/>
                  <a:pt x="3114675" y="1287425"/>
                </a:cubicBezTo>
                <a:cubicBezTo>
                  <a:pt x="3113219" y="1220464"/>
                  <a:pt x="3103605" y="1153900"/>
                  <a:pt x="3095625" y="1087400"/>
                </a:cubicBezTo>
                <a:cubicBezTo>
                  <a:pt x="3090511" y="1044781"/>
                  <a:pt x="3045665" y="949380"/>
                  <a:pt x="3038475" y="935000"/>
                </a:cubicBezTo>
                <a:cubicBezTo>
                  <a:pt x="3025775" y="909600"/>
                  <a:pt x="3009355" y="885741"/>
                  <a:pt x="3000375" y="858800"/>
                </a:cubicBezTo>
                <a:cubicBezTo>
                  <a:pt x="2994025" y="839750"/>
                  <a:pt x="2987095" y="820884"/>
                  <a:pt x="2981325" y="801650"/>
                </a:cubicBezTo>
                <a:cubicBezTo>
                  <a:pt x="2977563" y="789111"/>
                  <a:pt x="2976397" y="775807"/>
                  <a:pt x="2971800" y="763550"/>
                </a:cubicBezTo>
                <a:cubicBezTo>
                  <a:pt x="2943657" y="688501"/>
                  <a:pt x="2959766" y="764711"/>
                  <a:pt x="2933700" y="677825"/>
                </a:cubicBezTo>
                <a:cubicBezTo>
                  <a:pt x="2929048" y="662318"/>
                  <a:pt x="2928102" y="645906"/>
                  <a:pt x="2924175" y="630200"/>
                </a:cubicBezTo>
                <a:cubicBezTo>
                  <a:pt x="2915240" y="594459"/>
                  <a:pt x="2911956" y="601689"/>
                  <a:pt x="2895600" y="563525"/>
                </a:cubicBezTo>
                <a:cubicBezTo>
                  <a:pt x="2891645" y="554297"/>
                  <a:pt x="2891644" y="543304"/>
                  <a:pt x="2886075" y="534950"/>
                </a:cubicBezTo>
                <a:cubicBezTo>
                  <a:pt x="2872320" y="514317"/>
                  <a:pt x="2854925" y="496334"/>
                  <a:pt x="2838450" y="477800"/>
                </a:cubicBezTo>
                <a:cubicBezTo>
                  <a:pt x="2823199" y="460643"/>
                  <a:pt x="2791720" y="430622"/>
                  <a:pt x="2771775" y="420650"/>
                </a:cubicBezTo>
                <a:cubicBezTo>
                  <a:pt x="2753814" y="411670"/>
                  <a:pt x="2733496" y="408462"/>
                  <a:pt x="2714625" y="401600"/>
                </a:cubicBezTo>
                <a:cubicBezTo>
                  <a:pt x="2698557" y="395757"/>
                  <a:pt x="2683377" y="387463"/>
                  <a:pt x="2667000" y="382550"/>
                </a:cubicBezTo>
                <a:cubicBezTo>
                  <a:pt x="2644042" y="375662"/>
                  <a:pt x="2583327" y="368022"/>
                  <a:pt x="2562225" y="363500"/>
                </a:cubicBezTo>
                <a:cubicBezTo>
                  <a:pt x="2418037" y="332603"/>
                  <a:pt x="2557234" y="350384"/>
                  <a:pt x="2371725" y="334925"/>
                </a:cubicBezTo>
                <a:cubicBezTo>
                  <a:pt x="2280480" y="337868"/>
                  <a:pt x="2089381" y="338281"/>
                  <a:pt x="1971675" y="353975"/>
                </a:cubicBezTo>
                <a:cubicBezTo>
                  <a:pt x="1958699" y="355705"/>
                  <a:pt x="1946455" y="361158"/>
                  <a:pt x="1933575" y="363500"/>
                </a:cubicBezTo>
                <a:cubicBezTo>
                  <a:pt x="1911486" y="367516"/>
                  <a:pt x="1889125" y="369850"/>
                  <a:pt x="1866900" y="373025"/>
                </a:cubicBezTo>
                <a:cubicBezTo>
                  <a:pt x="1753900" y="410692"/>
                  <a:pt x="1811111" y="398274"/>
                  <a:pt x="1695450" y="411125"/>
                </a:cubicBezTo>
                <a:cubicBezTo>
                  <a:pt x="1685925" y="417475"/>
                  <a:pt x="1677442" y="425772"/>
                  <a:pt x="1666875" y="430175"/>
                </a:cubicBezTo>
                <a:cubicBezTo>
                  <a:pt x="1584693" y="464418"/>
                  <a:pt x="1581670" y="458692"/>
                  <a:pt x="1495425" y="468275"/>
                </a:cubicBezTo>
                <a:cubicBezTo>
                  <a:pt x="1428750" y="465100"/>
                  <a:pt x="1361992" y="463343"/>
                  <a:pt x="1295400" y="458750"/>
                </a:cubicBezTo>
                <a:cubicBezTo>
                  <a:pt x="1242591" y="455108"/>
                  <a:pt x="1219347" y="449254"/>
                  <a:pt x="1171575" y="439700"/>
                </a:cubicBezTo>
                <a:cubicBezTo>
                  <a:pt x="1158875" y="433350"/>
                  <a:pt x="1147046" y="424826"/>
                  <a:pt x="1133475" y="420650"/>
                </a:cubicBezTo>
                <a:cubicBezTo>
                  <a:pt x="1105497" y="412042"/>
                  <a:pt x="1076272" y="408182"/>
                  <a:pt x="1047750" y="401600"/>
                </a:cubicBezTo>
                <a:cubicBezTo>
                  <a:pt x="1034994" y="398656"/>
                  <a:pt x="1022350" y="395250"/>
                  <a:pt x="1009650" y="392075"/>
                </a:cubicBezTo>
                <a:cubicBezTo>
                  <a:pt x="1000125" y="382550"/>
                  <a:pt x="991302" y="372266"/>
                  <a:pt x="981075" y="363500"/>
                </a:cubicBezTo>
                <a:cubicBezTo>
                  <a:pt x="895422" y="290083"/>
                  <a:pt x="998463" y="391892"/>
                  <a:pt x="885825" y="287300"/>
                </a:cubicBezTo>
                <a:cubicBezTo>
                  <a:pt x="859502" y="262857"/>
                  <a:pt x="832065" y="239150"/>
                  <a:pt x="809625" y="211100"/>
                </a:cubicBezTo>
                <a:cubicBezTo>
                  <a:pt x="796925" y="195225"/>
                  <a:pt x="785900" y="177850"/>
                  <a:pt x="771525" y="163475"/>
                </a:cubicBezTo>
                <a:cubicBezTo>
                  <a:pt x="757150" y="149100"/>
                  <a:pt x="739200" y="138762"/>
                  <a:pt x="723900" y="125375"/>
                </a:cubicBezTo>
                <a:cubicBezTo>
                  <a:pt x="665228" y="74037"/>
                  <a:pt x="725231" y="116737"/>
                  <a:pt x="666750" y="77750"/>
                </a:cubicBezTo>
                <a:cubicBezTo>
                  <a:pt x="660400" y="68225"/>
                  <a:pt x="656494" y="56504"/>
                  <a:pt x="647700" y="49175"/>
                </a:cubicBezTo>
                <a:cubicBezTo>
                  <a:pt x="636792" y="40085"/>
                  <a:pt x="622651" y="35718"/>
                  <a:pt x="609600" y="30125"/>
                </a:cubicBezTo>
                <a:cubicBezTo>
                  <a:pt x="579118" y="17061"/>
                  <a:pt x="569180" y="20020"/>
                  <a:pt x="533400" y="11075"/>
                </a:cubicBezTo>
                <a:cubicBezTo>
                  <a:pt x="523660" y="8640"/>
                  <a:pt x="514350" y="4725"/>
                  <a:pt x="504825" y="1550"/>
                </a:cubicBezTo>
                <a:cubicBezTo>
                  <a:pt x="403228" y="4827"/>
                  <a:pt x="273050" y="-3212"/>
                  <a:pt x="209550" y="1550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5286163" y="2038350"/>
            <a:ext cx="1819487" cy="1285967"/>
          </a:xfrm>
          <a:custGeom>
            <a:avLst/>
            <a:gdLst>
              <a:gd name="connsiteX0" fmla="*/ 428837 w 1819487"/>
              <a:gd name="connsiteY0" fmla="*/ 523875 h 1285967"/>
              <a:gd name="connsiteX1" fmla="*/ 362162 w 1819487"/>
              <a:gd name="connsiteY1" fmla="*/ 571500 h 1285967"/>
              <a:gd name="connsiteX2" fmla="*/ 324062 w 1819487"/>
              <a:gd name="connsiteY2" fmla="*/ 590550 h 1285967"/>
              <a:gd name="connsiteX3" fmla="*/ 266912 w 1819487"/>
              <a:gd name="connsiteY3" fmla="*/ 628650 h 1285967"/>
              <a:gd name="connsiteX4" fmla="*/ 200237 w 1819487"/>
              <a:gd name="connsiteY4" fmla="*/ 657225 h 1285967"/>
              <a:gd name="connsiteX5" fmla="*/ 162137 w 1819487"/>
              <a:gd name="connsiteY5" fmla="*/ 685800 h 1285967"/>
              <a:gd name="connsiteX6" fmla="*/ 133562 w 1819487"/>
              <a:gd name="connsiteY6" fmla="*/ 704850 h 1285967"/>
              <a:gd name="connsiteX7" fmla="*/ 114512 w 1819487"/>
              <a:gd name="connsiteY7" fmla="*/ 733425 h 1285967"/>
              <a:gd name="connsiteX8" fmla="*/ 57362 w 1819487"/>
              <a:gd name="connsiteY8" fmla="*/ 781050 h 1285967"/>
              <a:gd name="connsiteX9" fmla="*/ 19262 w 1819487"/>
              <a:gd name="connsiteY9" fmla="*/ 838200 h 1285967"/>
              <a:gd name="connsiteX10" fmla="*/ 212 w 1819487"/>
              <a:gd name="connsiteY10" fmla="*/ 971550 h 1285967"/>
              <a:gd name="connsiteX11" fmla="*/ 9737 w 1819487"/>
              <a:gd name="connsiteY11" fmla="*/ 1162050 h 1285967"/>
              <a:gd name="connsiteX12" fmla="*/ 47837 w 1819487"/>
              <a:gd name="connsiteY12" fmla="*/ 1219200 h 1285967"/>
              <a:gd name="connsiteX13" fmla="*/ 76412 w 1819487"/>
              <a:gd name="connsiteY13" fmla="*/ 1238250 h 1285967"/>
              <a:gd name="connsiteX14" fmla="*/ 200237 w 1819487"/>
              <a:gd name="connsiteY14" fmla="*/ 1266825 h 1285967"/>
              <a:gd name="connsiteX15" fmla="*/ 524087 w 1819487"/>
              <a:gd name="connsiteY15" fmla="*/ 1276350 h 1285967"/>
              <a:gd name="connsiteX16" fmla="*/ 676487 w 1819487"/>
              <a:gd name="connsiteY16" fmla="*/ 1276350 h 1285967"/>
              <a:gd name="connsiteX17" fmla="*/ 1047962 w 1819487"/>
              <a:gd name="connsiteY17" fmla="*/ 1266825 h 1285967"/>
              <a:gd name="connsiteX18" fmla="*/ 1133687 w 1819487"/>
              <a:gd name="connsiteY18" fmla="*/ 1171575 h 1285967"/>
              <a:gd name="connsiteX19" fmla="*/ 1143212 w 1819487"/>
              <a:gd name="connsiteY19" fmla="*/ 1133475 h 1285967"/>
              <a:gd name="connsiteX20" fmla="*/ 1162262 w 1819487"/>
              <a:gd name="connsiteY20" fmla="*/ 1085850 h 1285967"/>
              <a:gd name="connsiteX21" fmla="*/ 1171787 w 1819487"/>
              <a:gd name="connsiteY21" fmla="*/ 971550 h 1285967"/>
              <a:gd name="connsiteX22" fmla="*/ 1200362 w 1819487"/>
              <a:gd name="connsiteY22" fmla="*/ 866775 h 1285967"/>
              <a:gd name="connsiteX23" fmla="*/ 1228937 w 1819487"/>
              <a:gd name="connsiteY23" fmla="*/ 838200 h 1285967"/>
              <a:gd name="connsiteX24" fmla="*/ 1305137 w 1819487"/>
              <a:gd name="connsiteY24" fmla="*/ 809625 h 1285967"/>
              <a:gd name="connsiteX25" fmla="*/ 1333712 w 1819487"/>
              <a:gd name="connsiteY25" fmla="*/ 800100 h 1285967"/>
              <a:gd name="connsiteX26" fmla="*/ 1448012 w 1819487"/>
              <a:gd name="connsiteY26" fmla="*/ 781050 h 1285967"/>
              <a:gd name="connsiteX27" fmla="*/ 1495637 w 1819487"/>
              <a:gd name="connsiteY27" fmla="*/ 762000 h 1285967"/>
              <a:gd name="connsiteX28" fmla="*/ 1552787 w 1819487"/>
              <a:gd name="connsiteY28" fmla="*/ 723900 h 1285967"/>
              <a:gd name="connsiteX29" fmla="*/ 1571837 w 1819487"/>
              <a:gd name="connsiteY29" fmla="*/ 695325 h 1285967"/>
              <a:gd name="connsiteX30" fmla="*/ 1600412 w 1819487"/>
              <a:gd name="connsiteY30" fmla="*/ 676275 h 1285967"/>
              <a:gd name="connsiteX31" fmla="*/ 1638512 w 1819487"/>
              <a:gd name="connsiteY31" fmla="*/ 619125 h 1285967"/>
              <a:gd name="connsiteX32" fmla="*/ 1676612 w 1819487"/>
              <a:gd name="connsiteY32" fmla="*/ 581025 h 1285967"/>
              <a:gd name="connsiteX33" fmla="*/ 1714712 w 1819487"/>
              <a:gd name="connsiteY33" fmla="*/ 504825 h 1285967"/>
              <a:gd name="connsiteX34" fmla="*/ 1733762 w 1819487"/>
              <a:gd name="connsiteY34" fmla="*/ 447675 h 1285967"/>
              <a:gd name="connsiteX35" fmla="*/ 1752812 w 1819487"/>
              <a:gd name="connsiteY35" fmla="*/ 419100 h 1285967"/>
              <a:gd name="connsiteX36" fmla="*/ 1790912 w 1819487"/>
              <a:gd name="connsiteY36" fmla="*/ 333375 h 1285967"/>
              <a:gd name="connsiteX37" fmla="*/ 1800437 w 1819487"/>
              <a:gd name="connsiteY37" fmla="*/ 285750 h 1285967"/>
              <a:gd name="connsiteX38" fmla="*/ 1809962 w 1819487"/>
              <a:gd name="connsiteY38" fmla="*/ 228600 h 1285967"/>
              <a:gd name="connsiteX39" fmla="*/ 1819487 w 1819487"/>
              <a:gd name="connsiteY39" fmla="*/ 200025 h 1285967"/>
              <a:gd name="connsiteX40" fmla="*/ 1809962 w 1819487"/>
              <a:gd name="connsiteY40" fmla="*/ 104775 h 1285967"/>
              <a:gd name="connsiteX41" fmla="*/ 1743287 w 1819487"/>
              <a:gd name="connsiteY41" fmla="*/ 38100 h 1285967"/>
              <a:gd name="connsiteX42" fmla="*/ 1667087 w 1819487"/>
              <a:gd name="connsiteY42" fmla="*/ 0 h 1285967"/>
              <a:gd name="connsiteX43" fmla="*/ 1552787 w 1819487"/>
              <a:gd name="connsiteY43" fmla="*/ 9525 h 1285967"/>
              <a:gd name="connsiteX44" fmla="*/ 1524212 w 1819487"/>
              <a:gd name="connsiteY44" fmla="*/ 19050 h 1285967"/>
              <a:gd name="connsiteX45" fmla="*/ 1448012 w 1819487"/>
              <a:gd name="connsiteY45" fmla="*/ 38100 h 1285967"/>
              <a:gd name="connsiteX46" fmla="*/ 1409912 w 1819487"/>
              <a:gd name="connsiteY46" fmla="*/ 47625 h 1285967"/>
              <a:gd name="connsiteX47" fmla="*/ 1371812 w 1819487"/>
              <a:gd name="connsiteY47" fmla="*/ 66675 h 1285967"/>
              <a:gd name="connsiteX48" fmla="*/ 1286087 w 1819487"/>
              <a:gd name="connsiteY48" fmla="*/ 114300 h 1285967"/>
              <a:gd name="connsiteX49" fmla="*/ 1200362 w 1819487"/>
              <a:gd name="connsiteY49" fmla="*/ 209550 h 1285967"/>
              <a:gd name="connsiteX50" fmla="*/ 1171787 w 1819487"/>
              <a:gd name="connsiteY50" fmla="*/ 228600 h 1285967"/>
              <a:gd name="connsiteX51" fmla="*/ 1114637 w 1819487"/>
              <a:gd name="connsiteY51" fmla="*/ 304800 h 1285967"/>
              <a:gd name="connsiteX52" fmla="*/ 1076537 w 1819487"/>
              <a:gd name="connsiteY52" fmla="*/ 361950 h 1285967"/>
              <a:gd name="connsiteX53" fmla="*/ 1038437 w 1819487"/>
              <a:gd name="connsiteY53" fmla="*/ 419100 h 1285967"/>
              <a:gd name="connsiteX54" fmla="*/ 1000337 w 1819487"/>
              <a:gd name="connsiteY54" fmla="*/ 447675 h 1285967"/>
              <a:gd name="connsiteX55" fmla="*/ 866987 w 1819487"/>
              <a:gd name="connsiteY55" fmla="*/ 466725 h 1285967"/>
              <a:gd name="connsiteX56" fmla="*/ 781262 w 1819487"/>
              <a:gd name="connsiteY56" fmla="*/ 476250 h 1285967"/>
              <a:gd name="connsiteX57" fmla="*/ 543137 w 1819487"/>
              <a:gd name="connsiteY57" fmla="*/ 495300 h 1285967"/>
              <a:gd name="connsiteX58" fmla="*/ 505037 w 1819487"/>
              <a:gd name="connsiteY58" fmla="*/ 504825 h 1285967"/>
              <a:gd name="connsiteX59" fmla="*/ 428837 w 1819487"/>
              <a:gd name="connsiteY59" fmla="*/ 523875 h 128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819487" h="1285967">
                <a:moveTo>
                  <a:pt x="428837" y="523875"/>
                </a:moveTo>
                <a:cubicBezTo>
                  <a:pt x="405024" y="534988"/>
                  <a:pt x="385204" y="556837"/>
                  <a:pt x="362162" y="571500"/>
                </a:cubicBezTo>
                <a:cubicBezTo>
                  <a:pt x="350183" y="579123"/>
                  <a:pt x="336238" y="583245"/>
                  <a:pt x="324062" y="590550"/>
                </a:cubicBezTo>
                <a:cubicBezTo>
                  <a:pt x="304429" y="602330"/>
                  <a:pt x="288632" y="621410"/>
                  <a:pt x="266912" y="628650"/>
                </a:cubicBezTo>
                <a:cubicBezTo>
                  <a:pt x="239134" y="637909"/>
                  <a:pt x="227140" y="640411"/>
                  <a:pt x="200237" y="657225"/>
                </a:cubicBezTo>
                <a:cubicBezTo>
                  <a:pt x="186775" y="665639"/>
                  <a:pt x="175055" y="676573"/>
                  <a:pt x="162137" y="685800"/>
                </a:cubicBezTo>
                <a:cubicBezTo>
                  <a:pt x="152822" y="692454"/>
                  <a:pt x="143087" y="698500"/>
                  <a:pt x="133562" y="704850"/>
                </a:cubicBezTo>
                <a:cubicBezTo>
                  <a:pt x="127212" y="714375"/>
                  <a:pt x="122607" y="725330"/>
                  <a:pt x="114512" y="733425"/>
                </a:cubicBezTo>
                <a:cubicBezTo>
                  <a:pt x="59479" y="788458"/>
                  <a:pt x="111977" y="710831"/>
                  <a:pt x="57362" y="781050"/>
                </a:cubicBezTo>
                <a:cubicBezTo>
                  <a:pt x="43306" y="799122"/>
                  <a:pt x="19262" y="838200"/>
                  <a:pt x="19262" y="838200"/>
                </a:cubicBezTo>
                <a:cubicBezTo>
                  <a:pt x="10469" y="882167"/>
                  <a:pt x="212" y="926299"/>
                  <a:pt x="212" y="971550"/>
                </a:cubicBezTo>
                <a:cubicBezTo>
                  <a:pt x="212" y="1035129"/>
                  <a:pt x="-2270" y="1099615"/>
                  <a:pt x="9737" y="1162050"/>
                </a:cubicBezTo>
                <a:cubicBezTo>
                  <a:pt x="14061" y="1184533"/>
                  <a:pt x="28787" y="1206500"/>
                  <a:pt x="47837" y="1219200"/>
                </a:cubicBezTo>
                <a:cubicBezTo>
                  <a:pt x="57362" y="1225550"/>
                  <a:pt x="65951" y="1233601"/>
                  <a:pt x="76412" y="1238250"/>
                </a:cubicBezTo>
                <a:cubicBezTo>
                  <a:pt x="114423" y="1255144"/>
                  <a:pt x="158894" y="1264808"/>
                  <a:pt x="200237" y="1266825"/>
                </a:cubicBezTo>
                <a:cubicBezTo>
                  <a:pt x="308105" y="1272087"/>
                  <a:pt x="416137" y="1273175"/>
                  <a:pt x="524087" y="1276350"/>
                </a:cubicBezTo>
                <a:cubicBezTo>
                  <a:pt x="650974" y="1294477"/>
                  <a:pt x="527789" y="1282546"/>
                  <a:pt x="676487" y="1276350"/>
                </a:cubicBezTo>
                <a:cubicBezTo>
                  <a:pt x="800245" y="1271193"/>
                  <a:pt x="924137" y="1270000"/>
                  <a:pt x="1047962" y="1266825"/>
                </a:cubicBezTo>
                <a:cubicBezTo>
                  <a:pt x="1116337" y="1198450"/>
                  <a:pt x="1088948" y="1231228"/>
                  <a:pt x="1133687" y="1171575"/>
                </a:cubicBezTo>
                <a:cubicBezTo>
                  <a:pt x="1136862" y="1158875"/>
                  <a:pt x="1139072" y="1145894"/>
                  <a:pt x="1143212" y="1133475"/>
                </a:cubicBezTo>
                <a:cubicBezTo>
                  <a:pt x="1148619" y="1117255"/>
                  <a:pt x="1159291" y="1102688"/>
                  <a:pt x="1162262" y="1085850"/>
                </a:cubicBezTo>
                <a:cubicBezTo>
                  <a:pt x="1168906" y="1048200"/>
                  <a:pt x="1167785" y="1009572"/>
                  <a:pt x="1171787" y="971550"/>
                </a:cubicBezTo>
                <a:cubicBezTo>
                  <a:pt x="1176353" y="928169"/>
                  <a:pt x="1175678" y="901333"/>
                  <a:pt x="1200362" y="866775"/>
                </a:cubicBezTo>
                <a:cubicBezTo>
                  <a:pt x="1208192" y="855814"/>
                  <a:pt x="1218589" y="846824"/>
                  <a:pt x="1228937" y="838200"/>
                </a:cubicBezTo>
                <a:cubicBezTo>
                  <a:pt x="1262536" y="810201"/>
                  <a:pt x="1258231" y="821351"/>
                  <a:pt x="1305137" y="809625"/>
                </a:cubicBezTo>
                <a:cubicBezTo>
                  <a:pt x="1314877" y="807190"/>
                  <a:pt x="1323867" y="802069"/>
                  <a:pt x="1333712" y="800100"/>
                </a:cubicBezTo>
                <a:cubicBezTo>
                  <a:pt x="1367099" y="793423"/>
                  <a:pt x="1413934" y="791273"/>
                  <a:pt x="1448012" y="781050"/>
                </a:cubicBezTo>
                <a:cubicBezTo>
                  <a:pt x="1464389" y="776137"/>
                  <a:pt x="1480627" y="770187"/>
                  <a:pt x="1495637" y="762000"/>
                </a:cubicBezTo>
                <a:cubicBezTo>
                  <a:pt x="1515737" y="751037"/>
                  <a:pt x="1552787" y="723900"/>
                  <a:pt x="1552787" y="723900"/>
                </a:cubicBezTo>
                <a:cubicBezTo>
                  <a:pt x="1559137" y="714375"/>
                  <a:pt x="1563742" y="703420"/>
                  <a:pt x="1571837" y="695325"/>
                </a:cubicBezTo>
                <a:cubicBezTo>
                  <a:pt x="1579932" y="687230"/>
                  <a:pt x="1592874" y="684890"/>
                  <a:pt x="1600412" y="676275"/>
                </a:cubicBezTo>
                <a:cubicBezTo>
                  <a:pt x="1615489" y="659045"/>
                  <a:pt x="1622323" y="635314"/>
                  <a:pt x="1638512" y="619125"/>
                </a:cubicBezTo>
                <a:cubicBezTo>
                  <a:pt x="1651212" y="606425"/>
                  <a:pt x="1666649" y="595969"/>
                  <a:pt x="1676612" y="581025"/>
                </a:cubicBezTo>
                <a:cubicBezTo>
                  <a:pt x="1692364" y="557396"/>
                  <a:pt x="1705732" y="531766"/>
                  <a:pt x="1714712" y="504825"/>
                </a:cubicBezTo>
                <a:cubicBezTo>
                  <a:pt x="1721062" y="485775"/>
                  <a:pt x="1722623" y="464383"/>
                  <a:pt x="1733762" y="447675"/>
                </a:cubicBezTo>
                <a:cubicBezTo>
                  <a:pt x="1740112" y="438150"/>
                  <a:pt x="1748163" y="429561"/>
                  <a:pt x="1752812" y="419100"/>
                </a:cubicBezTo>
                <a:cubicBezTo>
                  <a:pt x="1798152" y="317085"/>
                  <a:pt x="1747799" y="398044"/>
                  <a:pt x="1790912" y="333375"/>
                </a:cubicBezTo>
                <a:cubicBezTo>
                  <a:pt x="1794087" y="317500"/>
                  <a:pt x="1797541" y="301678"/>
                  <a:pt x="1800437" y="285750"/>
                </a:cubicBezTo>
                <a:cubicBezTo>
                  <a:pt x="1803892" y="266749"/>
                  <a:pt x="1805772" y="247453"/>
                  <a:pt x="1809962" y="228600"/>
                </a:cubicBezTo>
                <a:cubicBezTo>
                  <a:pt x="1812140" y="218799"/>
                  <a:pt x="1816312" y="209550"/>
                  <a:pt x="1819487" y="200025"/>
                </a:cubicBezTo>
                <a:cubicBezTo>
                  <a:pt x="1816312" y="168275"/>
                  <a:pt x="1819479" y="135231"/>
                  <a:pt x="1809962" y="104775"/>
                </a:cubicBezTo>
                <a:cubicBezTo>
                  <a:pt x="1786708" y="30364"/>
                  <a:pt x="1784629" y="58771"/>
                  <a:pt x="1743287" y="38100"/>
                </a:cubicBezTo>
                <a:cubicBezTo>
                  <a:pt x="1653312" y="-6888"/>
                  <a:pt x="1731524" y="21479"/>
                  <a:pt x="1667087" y="0"/>
                </a:cubicBezTo>
                <a:cubicBezTo>
                  <a:pt x="1628987" y="3175"/>
                  <a:pt x="1590684" y="4472"/>
                  <a:pt x="1552787" y="9525"/>
                </a:cubicBezTo>
                <a:cubicBezTo>
                  <a:pt x="1542835" y="10852"/>
                  <a:pt x="1533898" y="16408"/>
                  <a:pt x="1524212" y="19050"/>
                </a:cubicBezTo>
                <a:cubicBezTo>
                  <a:pt x="1498953" y="25939"/>
                  <a:pt x="1473412" y="31750"/>
                  <a:pt x="1448012" y="38100"/>
                </a:cubicBezTo>
                <a:cubicBezTo>
                  <a:pt x="1435312" y="41275"/>
                  <a:pt x="1421621" y="41771"/>
                  <a:pt x="1409912" y="47625"/>
                </a:cubicBezTo>
                <a:cubicBezTo>
                  <a:pt x="1397212" y="53975"/>
                  <a:pt x="1384787" y="60908"/>
                  <a:pt x="1371812" y="66675"/>
                </a:cubicBezTo>
                <a:cubicBezTo>
                  <a:pt x="1329553" y="85457"/>
                  <a:pt x="1319197" y="81190"/>
                  <a:pt x="1286087" y="114300"/>
                </a:cubicBezTo>
                <a:cubicBezTo>
                  <a:pt x="1222107" y="178280"/>
                  <a:pt x="1350622" y="109377"/>
                  <a:pt x="1200362" y="209550"/>
                </a:cubicBezTo>
                <a:cubicBezTo>
                  <a:pt x="1190837" y="215900"/>
                  <a:pt x="1179445" y="220091"/>
                  <a:pt x="1171787" y="228600"/>
                </a:cubicBezTo>
                <a:cubicBezTo>
                  <a:pt x="1150547" y="252200"/>
                  <a:pt x="1114637" y="304800"/>
                  <a:pt x="1114637" y="304800"/>
                </a:cubicBezTo>
                <a:cubicBezTo>
                  <a:pt x="1096421" y="359449"/>
                  <a:pt x="1118157" y="308438"/>
                  <a:pt x="1076537" y="361950"/>
                </a:cubicBezTo>
                <a:cubicBezTo>
                  <a:pt x="1062481" y="380022"/>
                  <a:pt x="1056753" y="405363"/>
                  <a:pt x="1038437" y="419100"/>
                </a:cubicBezTo>
                <a:cubicBezTo>
                  <a:pt x="1025737" y="428625"/>
                  <a:pt x="1014120" y="439799"/>
                  <a:pt x="1000337" y="447675"/>
                </a:cubicBezTo>
                <a:cubicBezTo>
                  <a:pt x="969093" y="465528"/>
                  <a:pt x="874877" y="465936"/>
                  <a:pt x="866987" y="466725"/>
                </a:cubicBezTo>
                <a:cubicBezTo>
                  <a:pt x="838379" y="469586"/>
                  <a:pt x="809837" y="473075"/>
                  <a:pt x="781262" y="476250"/>
                </a:cubicBezTo>
                <a:cubicBezTo>
                  <a:pt x="670444" y="503955"/>
                  <a:pt x="796829" y="475005"/>
                  <a:pt x="543137" y="495300"/>
                </a:cubicBezTo>
                <a:cubicBezTo>
                  <a:pt x="530088" y="496344"/>
                  <a:pt x="517576" y="501063"/>
                  <a:pt x="505037" y="504825"/>
                </a:cubicBezTo>
                <a:cubicBezTo>
                  <a:pt x="451799" y="520796"/>
                  <a:pt x="452650" y="512762"/>
                  <a:pt x="428837" y="5238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5200650" y="3295650"/>
            <a:ext cx="2136026" cy="2181225"/>
          </a:xfrm>
          <a:custGeom>
            <a:avLst/>
            <a:gdLst>
              <a:gd name="connsiteX0" fmla="*/ 428625 w 2136026"/>
              <a:gd name="connsiteY0" fmla="*/ 66675 h 2181225"/>
              <a:gd name="connsiteX1" fmla="*/ 371475 w 2136026"/>
              <a:gd name="connsiteY1" fmla="*/ 142875 h 2181225"/>
              <a:gd name="connsiteX2" fmla="*/ 266700 w 2136026"/>
              <a:gd name="connsiteY2" fmla="*/ 190500 h 2181225"/>
              <a:gd name="connsiteX3" fmla="*/ 219075 w 2136026"/>
              <a:gd name="connsiteY3" fmla="*/ 238125 h 2181225"/>
              <a:gd name="connsiteX4" fmla="*/ 190500 w 2136026"/>
              <a:gd name="connsiteY4" fmla="*/ 257175 h 2181225"/>
              <a:gd name="connsiteX5" fmla="*/ 133350 w 2136026"/>
              <a:gd name="connsiteY5" fmla="*/ 314325 h 2181225"/>
              <a:gd name="connsiteX6" fmla="*/ 76200 w 2136026"/>
              <a:gd name="connsiteY6" fmla="*/ 381000 h 2181225"/>
              <a:gd name="connsiteX7" fmla="*/ 57150 w 2136026"/>
              <a:gd name="connsiteY7" fmla="*/ 409575 h 2181225"/>
              <a:gd name="connsiteX8" fmla="*/ 38100 w 2136026"/>
              <a:gd name="connsiteY8" fmla="*/ 466725 h 2181225"/>
              <a:gd name="connsiteX9" fmla="*/ 19050 w 2136026"/>
              <a:gd name="connsiteY9" fmla="*/ 523875 h 2181225"/>
              <a:gd name="connsiteX10" fmla="*/ 9525 w 2136026"/>
              <a:gd name="connsiteY10" fmla="*/ 552450 h 2181225"/>
              <a:gd name="connsiteX11" fmla="*/ 0 w 2136026"/>
              <a:gd name="connsiteY11" fmla="*/ 609600 h 2181225"/>
              <a:gd name="connsiteX12" fmla="*/ 9525 w 2136026"/>
              <a:gd name="connsiteY12" fmla="*/ 714375 h 2181225"/>
              <a:gd name="connsiteX13" fmla="*/ 19050 w 2136026"/>
              <a:gd name="connsiteY13" fmla="*/ 742950 h 2181225"/>
              <a:gd name="connsiteX14" fmla="*/ 47625 w 2136026"/>
              <a:gd name="connsiteY14" fmla="*/ 838200 h 2181225"/>
              <a:gd name="connsiteX15" fmla="*/ 66675 w 2136026"/>
              <a:gd name="connsiteY15" fmla="*/ 895350 h 2181225"/>
              <a:gd name="connsiteX16" fmla="*/ 76200 w 2136026"/>
              <a:gd name="connsiteY16" fmla="*/ 923925 h 2181225"/>
              <a:gd name="connsiteX17" fmla="*/ 95250 w 2136026"/>
              <a:gd name="connsiteY17" fmla="*/ 952500 h 2181225"/>
              <a:gd name="connsiteX18" fmla="*/ 114300 w 2136026"/>
              <a:gd name="connsiteY18" fmla="*/ 1009650 h 2181225"/>
              <a:gd name="connsiteX19" fmla="*/ 133350 w 2136026"/>
              <a:gd name="connsiteY19" fmla="*/ 1066800 h 2181225"/>
              <a:gd name="connsiteX20" fmla="*/ 142875 w 2136026"/>
              <a:gd name="connsiteY20" fmla="*/ 1095375 h 2181225"/>
              <a:gd name="connsiteX21" fmla="*/ 152400 w 2136026"/>
              <a:gd name="connsiteY21" fmla="*/ 1123950 h 2181225"/>
              <a:gd name="connsiteX22" fmla="*/ 161925 w 2136026"/>
              <a:gd name="connsiteY22" fmla="*/ 1200150 h 2181225"/>
              <a:gd name="connsiteX23" fmla="*/ 171450 w 2136026"/>
              <a:gd name="connsiteY23" fmla="*/ 1228725 h 2181225"/>
              <a:gd name="connsiteX24" fmla="*/ 190500 w 2136026"/>
              <a:gd name="connsiteY24" fmla="*/ 1323975 h 2181225"/>
              <a:gd name="connsiteX25" fmla="*/ 209550 w 2136026"/>
              <a:gd name="connsiteY25" fmla="*/ 1381125 h 2181225"/>
              <a:gd name="connsiteX26" fmla="*/ 219075 w 2136026"/>
              <a:gd name="connsiteY26" fmla="*/ 1409700 h 2181225"/>
              <a:gd name="connsiteX27" fmla="*/ 247650 w 2136026"/>
              <a:gd name="connsiteY27" fmla="*/ 1466850 h 2181225"/>
              <a:gd name="connsiteX28" fmla="*/ 266700 w 2136026"/>
              <a:gd name="connsiteY28" fmla="*/ 1495425 h 2181225"/>
              <a:gd name="connsiteX29" fmla="*/ 276225 w 2136026"/>
              <a:gd name="connsiteY29" fmla="*/ 1524000 h 2181225"/>
              <a:gd name="connsiteX30" fmla="*/ 314325 w 2136026"/>
              <a:gd name="connsiteY30" fmla="*/ 1581150 h 2181225"/>
              <a:gd name="connsiteX31" fmla="*/ 333375 w 2136026"/>
              <a:gd name="connsiteY31" fmla="*/ 1609725 h 2181225"/>
              <a:gd name="connsiteX32" fmla="*/ 352425 w 2136026"/>
              <a:gd name="connsiteY32" fmla="*/ 1666875 h 2181225"/>
              <a:gd name="connsiteX33" fmla="*/ 361950 w 2136026"/>
              <a:gd name="connsiteY33" fmla="*/ 1695450 h 2181225"/>
              <a:gd name="connsiteX34" fmla="*/ 381000 w 2136026"/>
              <a:gd name="connsiteY34" fmla="*/ 1724025 h 2181225"/>
              <a:gd name="connsiteX35" fmla="*/ 400050 w 2136026"/>
              <a:gd name="connsiteY35" fmla="*/ 1781175 h 2181225"/>
              <a:gd name="connsiteX36" fmla="*/ 447675 w 2136026"/>
              <a:gd name="connsiteY36" fmla="*/ 1838325 h 2181225"/>
              <a:gd name="connsiteX37" fmla="*/ 476250 w 2136026"/>
              <a:gd name="connsiteY37" fmla="*/ 1857375 h 2181225"/>
              <a:gd name="connsiteX38" fmla="*/ 552450 w 2136026"/>
              <a:gd name="connsiteY38" fmla="*/ 1943100 h 2181225"/>
              <a:gd name="connsiteX39" fmla="*/ 590550 w 2136026"/>
              <a:gd name="connsiteY39" fmla="*/ 1962150 h 2181225"/>
              <a:gd name="connsiteX40" fmla="*/ 619125 w 2136026"/>
              <a:gd name="connsiteY40" fmla="*/ 1981200 h 2181225"/>
              <a:gd name="connsiteX41" fmla="*/ 647700 w 2136026"/>
              <a:gd name="connsiteY41" fmla="*/ 1990725 h 2181225"/>
              <a:gd name="connsiteX42" fmla="*/ 723900 w 2136026"/>
              <a:gd name="connsiteY42" fmla="*/ 2028825 h 2181225"/>
              <a:gd name="connsiteX43" fmla="*/ 790575 w 2136026"/>
              <a:gd name="connsiteY43" fmla="*/ 2047875 h 2181225"/>
              <a:gd name="connsiteX44" fmla="*/ 819150 w 2136026"/>
              <a:gd name="connsiteY44" fmla="*/ 2057400 h 2181225"/>
              <a:gd name="connsiteX45" fmla="*/ 876300 w 2136026"/>
              <a:gd name="connsiteY45" fmla="*/ 2066925 h 2181225"/>
              <a:gd name="connsiteX46" fmla="*/ 914400 w 2136026"/>
              <a:gd name="connsiteY46" fmla="*/ 2076450 h 2181225"/>
              <a:gd name="connsiteX47" fmla="*/ 971550 w 2136026"/>
              <a:gd name="connsiteY47" fmla="*/ 2085975 h 2181225"/>
              <a:gd name="connsiteX48" fmla="*/ 1000125 w 2136026"/>
              <a:gd name="connsiteY48" fmla="*/ 2095500 h 2181225"/>
              <a:gd name="connsiteX49" fmla="*/ 1047750 w 2136026"/>
              <a:gd name="connsiteY49" fmla="*/ 2105025 h 2181225"/>
              <a:gd name="connsiteX50" fmla="*/ 1085850 w 2136026"/>
              <a:gd name="connsiteY50" fmla="*/ 2114550 h 2181225"/>
              <a:gd name="connsiteX51" fmla="*/ 1257300 w 2136026"/>
              <a:gd name="connsiteY51" fmla="*/ 2133600 h 2181225"/>
              <a:gd name="connsiteX52" fmla="*/ 1295400 w 2136026"/>
              <a:gd name="connsiteY52" fmla="*/ 2143125 h 2181225"/>
              <a:gd name="connsiteX53" fmla="*/ 1323975 w 2136026"/>
              <a:gd name="connsiteY53" fmla="*/ 2152650 h 2181225"/>
              <a:gd name="connsiteX54" fmla="*/ 1514475 w 2136026"/>
              <a:gd name="connsiteY54" fmla="*/ 2162175 h 2181225"/>
              <a:gd name="connsiteX55" fmla="*/ 1676400 w 2136026"/>
              <a:gd name="connsiteY55" fmla="*/ 2181225 h 2181225"/>
              <a:gd name="connsiteX56" fmla="*/ 1971675 w 2136026"/>
              <a:gd name="connsiteY56" fmla="*/ 2171700 h 2181225"/>
              <a:gd name="connsiteX57" fmla="*/ 2000250 w 2136026"/>
              <a:gd name="connsiteY57" fmla="*/ 2162175 h 2181225"/>
              <a:gd name="connsiteX58" fmla="*/ 2105025 w 2136026"/>
              <a:gd name="connsiteY58" fmla="*/ 2143125 h 2181225"/>
              <a:gd name="connsiteX59" fmla="*/ 2124075 w 2136026"/>
              <a:gd name="connsiteY59" fmla="*/ 2114550 h 2181225"/>
              <a:gd name="connsiteX60" fmla="*/ 2124075 w 2136026"/>
              <a:gd name="connsiteY60" fmla="*/ 1962150 h 2181225"/>
              <a:gd name="connsiteX61" fmla="*/ 2114550 w 2136026"/>
              <a:gd name="connsiteY61" fmla="*/ 1924050 h 2181225"/>
              <a:gd name="connsiteX62" fmla="*/ 2085975 w 2136026"/>
              <a:gd name="connsiteY62" fmla="*/ 1895475 h 2181225"/>
              <a:gd name="connsiteX63" fmla="*/ 2076450 w 2136026"/>
              <a:gd name="connsiteY63" fmla="*/ 1866900 h 2181225"/>
              <a:gd name="connsiteX64" fmla="*/ 1990725 w 2136026"/>
              <a:gd name="connsiteY64" fmla="*/ 1819275 h 2181225"/>
              <a:gd name="connsiteX65" fmla="*/ 1971675 w 2136026"/>
              <a:gd name="connsiteY65" fmla="*/ 1790700 h 2181225"/>
              <a:gd name="connsiteX66" fmla="*/ 1943100 w 2136026"/>
              <a:gd name="connsiteY66" fmla="*/ 1781175 h 2181225"/>
              <a:gd name="connsiteX67" fmla="*/ 1885950 w 2136026"/>
              <a:gd name="connsiteY67" fmla="*/ 1743075 h 2181225"/>
              <a:gd name="connsiteX68" fmla="*/ 1885950 w 2136026"/>
              <a:gd name="connsiteY68" fmla="*/ 1743075 h 2181225"/>
              <a:gd name="connsiteX69" fmla="*/ 1809750 w 2136026"/>
              <a:gd name="connsiteY69" fmla="*/ 1657350 h 2181225"/>
              <a:gd name="connsiteX70" fmla="*/ 1781175 w 2136026"/>
              <a:gd name="connsiteY70" fmla="*/ 1562100 h 2181225"/>
              <a:gd name="connsiteX71" fmla="*/ 1790700 w 2136026"/>
              <a:gd name="connsiteY71" fmla="*/ 1371600 h 2181225"/>
              <a:gd name="connsiteX72" fmla="*/ 1800225 w 2136026"/>
              <a:gd name="connsiteY72" fmla="*/ 1333500 h 2181225"/>
              <a:gd name="connsiteX73" fmla="*/ 1809750 w 2136026"/>
              <a:gd name="connsiteY73" fmla="*/ 1276350 h 2181225"/>
              <a:gd name="connsiteX74" fmla="*/ 1838325 w 2136026"/>
              <a:gd name="connsiteY74" fmla="*/ 1181100 h 2181225"/>
              <a:gd name="connsiteX75" fmla="*/ 1847850 w 2136026"/>
              <a:gd name="connsiteY75" fmla="*/ 1143000 h 2181225"/>
              <a:gd name="connsiteX76" fmla="*/ 1876425 w 2136026"/>
              <a:gd name="connsiteY76" fmla="*/ 1047750 h 2181225"/>
              <a:gd name="connsiteX77" fmla="*/ 1885950 w 2136026"/>
              <a:gd name="connsiteY77" fmla="*/ 990600 h 2181225"/>
              <a:gd name="connsiteX78" fmla="*/ 1905000 w 2136026"/>
              <a:gd name="connsiteY78" fmla="*/ 914400 h 2181225"/>
              <a:gd name="connsiteX79" fmla="*/ 1924050 w 2136026"/>
              <a:gd name="connsiteY79" fmla="*/ 742950 h 2181225"/>
              <a:gd name="connsiteX80" fmla="*/ 1905000 w 2136026"/>
              <a:gd name="connsiteY80" fmla="*/ 400050 h 2181225"/>
              <a:gd name="connsiteX81" fmla="*/ 1876425 w 2136026"/>
              <a:gd name="connsiteY81" fmla="*/ 342900 h 2181225"/>
              <a:gd name="connsiteX82" fmla="*/ 1857375 w 2136026"/>
              <a:gd name="connsiteY82" fmla="*/ 304800 h 2181225"/>
              <a:gd name="connsiteX83" fmla="*/ 1771650 w 2136026"/>
              <a:gd name="connsiteY83" fmla="*/ 238125 h 2181225"/>
              <a:gd name="connsiteX84" fmla="*/ 1704975 w 2136026"/>
              <a:gd name="connsiteY84" fmla="*/ 209550 h 2181225"/>
              <a:gd name="connsiteX85" fmla="*/ 1647825 w 2136026"/>
              <a:gd name="connsiteY85" fmla="*/ 171450 h 2181225"/>
              <a:gd name="connsiteX86" fmla="*/ 1619250 w 2136026"/>
              <a:gd name="connsiteY86" fmla="*/ 152400 h 2181225"/>
              <a:gd name="connsiteX87" fmla="*/ 1524000 w 2136026"/>
              <a:gd name="connsiteY87" fmla="*/ 123825 h 2181225"/>
              <a:gd name="connsiteX88" fmla="*/ 1409700 w 2136026"/>
              <a:gd name="connsiteY88" fmla="*/ 104775 h 2181225"/>
              <a:gd name="connsiteX89" fmla="*/ 1200150 w 2136026"/>
              <a:gd name="connsiteY89" fmla="*/ 85725 h 2181225"/>
              <a:gd name="connsiteX90" fmla="*/ 1162050 w 2136026"/>
              <a:gd name="connsiteY90" fmla="*/ 76200 h 2181225"/>
              <a:gd name="connsiteX91" fmla="*/ 1114425 w 2136026"/>
              <a:gd name="connsiteY91" fmla="*/ 66675 h 2181225"/>
              <a:gd name="connsiteX92" fmla="*/ 1085850 w 2136026"/>
              <a:gd name="connsiteY92" fmla="*/ 57150 h 2181225"/>
              <a:gd name="connsiteX93" fmla="*/ 981075 w 2136026"/>
              <a:gd name="connsiteY93" fmla="*/ 47625 h 2181225"/>
              <a:gd name="connsiteX94" fmla="*/ 914400 w 2136026"/>
              <a:gd name="connsiteY94" fmla="*/ 38100 h 2181225"/>
              <a:gd name="connsiteX95" fmla="*/ 828675 w 2136026"/>
              <a:gd name="connsiteY95" fmla="*/ 9525 h 2181225"/>
              <a:gd name="connsiteX96" fmla="*/ 800100 w 2136026"/>
              <a:gd name="connsiteY96" fmla="*/ 0 h 2181225"/>
              <a:gd name="connsiteX97" fmla="*/ 590550 w 2136026"/>
              <a:gd name="connsiteY97" fmla="*/ 9525 h 2181225"/>
              <a:gd name="connsiteX98" fmla="*/ 523875 w 2136026"/>
              <a:gd name="connsiteY98" fmla="*/ 28575 h 2181225"/>
              <a:gd name="connsiteX99" fmla="*/ 466725 w 2136026"/>
              <a:gd name="connsiteY99" fmla="*/ 66675 h 2181225"/>
              <a:gd name="connsiteX100" fmla="*/ 428625 w 2136026"/>
              <a:gd name="connsiteY100" fmla="*/ 66675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2136026" h="2181225">
                <a:moveTo>
                  <a:pt x="428625" y="66675"/>
                </a:moveTo>
                <a:cubicBezTo>
                  <a:pt x="412750" y="79375"/>
                  <a:pt x="399252" y="124357"/>
                  <a:pt x="371475" y="142875"/>
                </a:cubicBezTo>
                <a:cubicBezTo>
                  <a:pt x="305617" y="186780"/>
                  <a:pt x="381132" y="76068"/>
                  <a:pt x="266700" y="190500"/>
                </a:cubicBezTo>
                <a:cubicBezTo>
                  <a:pt x="250825" y="206375"/>
                  <a:pt x="235971" y="223341"/>
                  <a:pt x="219075" y="238125"/>
                </a:cubicBezTo>
                <a:cubicBezTo>
                  <a:pt x="210460" y="245663"/>
                  <a:pt x="199056" y="249570"/>
                  <a:pt x="190500" y="257175"/>
                </a:cubicBezTo>
                <a:cubicBezTo>
                  <a:pt x="170364" y="275073"/>
                  <a:pt x="152400" y="295275"/>
                  <a:pt x="133350" y="314325"/>
                </a:cubicBezTo>
                <a:cubicBezTo>
                  <a:pt x="98734" y="348941"/>
                  <a:pt x="106748" y="338233"/>
                  <a:pt x="76200" y="381000"/>
                </a:cubicBezTo>
                <a:cubicBezTo>
                  <a:pt x="69546" y="390315"/>
                  <a:pt x="61799" y="399114"/>
                  <a:pt x="57150" y="409575"/>
                </a:cubicBezTo>
                <a:cubicBezTo>
                  <a:pt x="48995" y="427925"/>
                  <a:pt x="44450" y="447675"/>
                  <a:pt x="38100" y="466725"/>
                </a:cubicBezTo>
                <a:lnTo>
                  <a:pt x="19050" y="523875"/>
                </a:lnTo>
                <a:cubicBezTo>
                  <a:pt x="15875" y="533400"/>
                  <a:pt x="11176" y="542546"/>
                  <a:pt x="9525" y="552450"/>
                </a:cubicBezTo>
                <a:lnTo>
                  <a:pt x="0" y="609600"/>
                </a:lnTo>
                <a:cubicBezTo>
                  <a:pt x="3175" y="644525"/>
                  <a:pt x="4565" y="679658"/>
                  <a:pt x="9525" y="714375"/>
                </a:cubicBezTo>
                <a:cubicBezTo>
                  <a:pt x="10945" y="724314"/>
                  <a:pt x="16292" y="733296"/>
                  <a:pt x="19050" y="742950"/>
                </a:cubicBezTo>
                <a:cubicBezTo>
                  <a:pt x="47840" y="843717"/>
                  <a:pt x="2354" y="702387"/>
                  <a:pt x="47625" y="838200"/>
                </a:cubicBezTo>
                <a:lnTo>
                  <a:pt x="66675" y="895350"/>
                </a:lnTo>
                <a:cubicBezTo>
                  <a:pt x="69850" y="904875"/>
                  <a:pt x="70631" y="915571"/>
                  <a:pt x="76200" y="923925"/>
                </a:cubicBezTo>
                <a:cubicBezTo>
                  <a:pt x="82550" y="933450"/>
                  <a:pt x="90601" y="942039"/>
                  <a:pt x="95250" y="952500"/>
                </a:cubicBezTo>
                <a:cubicBezTo>
                  <a:pt x="103405" y="970850"/>
                  <a:pt x="107950" y="990600"/>
                  <a:pt x="114300" y="1009650"/>
                </a:cubicBezTo>
                <a:lnTo>
                  <a:pt x="133350" y="1066800"/>
                </a:lnTo>
                <a:lnTo>
                  <a:pt x="142875" y="1095375"/>
                </a:lnTo>
                <a:lnTo>
                  <a:pt x="152400" y="1123950"/>
                </a:lnTo>
                <a:cubicBezTo>
                  <a:pt x="155575" y="1149350"/>
                  <a:pt x="157346" y="1174965"/>
                  <a:pt x="161925" y="1200150"/>
                </a:cubicBezTo>
                <a:cubicBezTo>
                  <a:pt x="163721" y="1210028"/>
                  <a:pt x="169272" y="1218924"/>
                  <a:pt x="171450" y="1228725"/>
                </a:cubicBezTo>
                <a:cubicBezTo>
                  <a:pt x="186162" y="1294929"/>
                  <a:pt x="174234" y="1269754"/>
                  <a:pt x="190500" y="1323975"/>
                </a:cubicBezTo>
                <a:cubicBezTo>
                  <a:pt x="196270" y="1343209"/>
                  <a:pt x="203200" y="1362075"/>
                  <a:pt x="209550" y="1381125"/>
                </a:cubicBezTo>
                <a:cubicBezTo>
                  <a:pt x="212725" y="1390650"/>
                  <a:pt x="213506" y="1401346"/>
                  <a:pt x="219075" y="1409700"/>
                </a:cubicBezTo>
                <a:cubicBezTo>
                  <a:pt x="273670" y="1491592"/>
                  <a:pt x="208215" y="1387980"/>
                  <a:pt x="247650" y="1466850"/>
                </a:cubicBezTo>
                <a:cubicBezTo>
                  <a:pt x="252770" y="1477089"/>
                  <a:pt x="261580" y="1485186"/>
                  <a:pt x="266700" y="1495425"/>
                </a:cubicBezTo>
                <a:cubicBezTo>
                  <a:pt x="271190" y="1504405"/>
                  <a:pt x="271349" y="1515223"/>
                  <a:pt x="276225" y="1524000"/>
                </a:cubicBezTo>
                <a:cubicBezTo>
                  <a:pt x="287344" y="1544014"/>
                  <a:pt x="301625" y="1562100"/>
                  <a:pt x="314325" y="1581150"/>
                </a:cubicBezTo>
                <a:cubicBezTo>
                  <a:pt x="320675" y="1590675"/>
                  <a:pt x="329755" y="1598865"/>
                  <a:pt x="333375" y="1609725"/>
                </a:cubicBezTo>
                <a:lnTo>
                  <a:pt x="352425" y="1666875"/>
                </a:lnTo>
                <a:cubicBezTo>
                  <a:pt x="355600" y="1676400"/>
                  <a:pt x="356381" y="1687096"/>
                  <a:pt x="361950" y="1695450"/>
                </a:cubicBezTo>
                <a:cubicBezTo>
                  <a:pt x="368300" y="1704975"/>
                  <a:pt x="376351" y="1713564"/>
                  <a:pt x="381000" y="1724025"/>
                </a:cubicBezTo>
                <a:cubicBezTo>
                  <a:pt x="389155" y="1742375"/>
                  <a:pt x="388911" y="1764467"/>
                  <a:pt x="400050" y="1781175"/>
                </a:cubicBezTo>
                <a:cubicBezTo>
                  <a:pt x="418781" y="1809272"/>
                  <a:pt x="420173" y="1815406"/>
                  <a:pt x="447675" y="1838325"/>
                </a:cubicBezTo>
                <a:cubicBezTo>
                  <a:pt x="456469" y="1845654"/>
                  <a:pt x="466725" y="1851025"/>
                  <a:pt x="476250" y="1857375"/>
                </a:cubicBezTo>
                <a:cubicBezTo>
                  <a:pt x="496382" y="1887573"/>
                  <a:pt x="519828" y="1926789"/>
                  <a:pt x="552450" y="1943100"/>
                </a:cubicBezTo>
                <a:cubicBezTo>
                  <a:pt x="565150" y="1949450"/>
                  <a:pt x="578222" y="1955105"/>
                  <a:pt x="590550" y="1962150"/>
                </a:cubicBezTo>
                <a:cubicBezTo>
                  <a:pt x="600489" y="1967830"/>
                  <a:pt x="608886" y="1976080"/>
                  <a:pt x="619125" y="1981200"/>
                </a:cubicBezTo>
                <a:cubicBezTo>
                  <a:pt x="628105" y="1985690"/>
                  <a:pt x="638560" y="1986570"/>
                  <a:pt x="647700" y="1990725"/>
                </a:cubicBezTo>
                <a:cubicBezTo>
                  <a:pt x="673553" y="2002476"/>
                  <a:pt x="696595" y="2021023"/>
                  <a:pt x="723900" y="2028825"/>
                </a:cubicBezTo>
                <a:lnTo>
                  <a:pt x="790575" y="2047875"/>
                </a:lnTo>
                <a:cubicBezTo>
                  <a:pt x="800192" y="2050760"/>
                  <a:pt x="809349" y="2055222"/>
                  <a:pt x="819150" y="2057400"/>
                </a:cubicBezTo>
                <a:cubicBezTo>
                  <a:pt x="838003" y="2061590"/>
                  <a:pt x="857362" y="2063137"/>
                  <a:pt x="876300" y="2066925"/>
                </a:cubicBezTo>
                <a:cubicBezTo>
                  <a:pt x="889137" y="2069492"/>
                  <a:pt x="901563" y="2073883"/>
                  <a:pt x="914400" y="2076450"/>
                </a:cubicBezTo>
                <a:cubicBezTo>
                  <a:pt x="933338" y="2080238"/>
                  <a:pt x="952697" y="2081785"/>
                  <a:pt x="971550" y="2085975"/>
                </a:cubicBezTo>
                <a:cubicBezTo>
                  <a:pt x="981351" y="2088153"/>
                  <a:pt x="990385" y="2093065"/>
                  <a:pt x="1000125" y="2095500"/>
                </a:cubicBezTo>
                <a:cubicBezTo>
                  <a:pt x="1015831" y="2099427"/>
                  <a:pt x="1031946" y="2101513"/>
                  <a:pt x="1047750" y="2105025"/>
                </a:cubicBezTo>
                <a:cubicBezTo>
                  <a:pt x="1060529" y="2107865"/>
                  <a:pt x="1072937" y="2112398"/>
                  <a:pt x="1085850" y="2114550"/>
                </a:cubicBezTo>
                <a:cubicBezTo>
                  <a:pt x="1126298" y="2121291"/>
                  <a:pt x="1220613" y="2129931"/>
                  <a:pt x="1257300" y="2133600"/>
                </a:cubicBezTo>
                <a:cubicBezTo>
                  <a:pt x="1270000" y="2136775"/>
                  <a:pt x="1282813" y="2139529"/>
                  <a:pt x="1295400" y="2143125"/>
                </a:cubicBezTo>
                <a:cubicBezTo>
                  <a:pt x="1305054" y="2145883"/>
                  <a:pt x="1313973" y="2151780"/>
                  <a:pt x="1323975" y="2152650"/>
                </a:cubicBezTo>
                <a:cubicBezTo>
                  <a:pt x="1387315" y="2158158"/>
                  <a:pt x="1450975" y="2159000"/>
                  <a:pt x="1514475" y="2162175"/>
                </a:cubicBezTo>
                <a:cubicBezTo>
                  <a:pt x="1568966" y="2171257"/>
                  <a:pt x="1620033" y="2181225"/>
                  <a:pt x="1676400" y="2181225"/>
                </a:cubicBezTo>
                <a:cubicBezTo>
                  <a:pt x="1774876" y="2181225"/>
                  <a:pt x="1873250" y="2174875"/>
                  <a:pt x="1971675" y="2171700"/>
                </a:cubicBezTo>
                <a:cubicBezTo>
                  <a:pt x="1981200" y="2168525"/>
                  <a:pt x="1990372" y="2163971"/>
                  <a:pt x="2000250" y="2162175"/>
                </a:cubicBezTo>
                <a:cubicBezTo>
                  <a:pt x="2118724" y="2140634"/>
                  <a:pt x="2039492" y="2164969"/>
                  <a:pt x="2105025" y="2143125"/>
                </a:cubicBezTo>
                <a:cubicBezTo>
                  <a:pt x="2111375" y="2133600"/>
                  <a:pt x="2118955" y="2124789"/>
                  <a:pt x="2124075" y="2114550"/>
                </a:cubicBezTo>
                <a:cubicBezTo>
                  <a:pt x="2147775" y="2067151"/>
                  <a:pt x="2129901" y="2011675"/>
                  <a:pt x="2124075" y="1962150"/>
                </a:cubicBezTo>
                <a:cubicBezTo>
                  <a:pt x="2122545" y="1949149"/>
                  <a:pt x="2121045" y="1935416"/>
                  <a:pt x="2114550" y="1924050"/>
                </a:cubicBezTo>
                <a:cubicBezTo>
                  <a:pt x="2107867" y="1912354"/>
                  <a:pt x="2095500" y="1905000"/>
                  <a:pt x="2085975" y="1895475"/>
                </a:cubicBezTo>
                <a:cubicBezTo>
                  <a:pt x="2082800" y="1885950"/>
                  <a:pt x="2083550" y="1874000"/>
                  <a:pt x="2076450" y="1866900"/>
                </a:cubicBezTo>
                <a:cubicBezTo>
                  <a:pt x="2043698" y="1834148"/>
                  <a:pt x="2026658" y="1831253"/>
                  <a:pt x="1990725" y="1819275"/>
                </a:cubicBezTo>
                <a:cubicBezTo>
                  <a:pt x="1984375" y="1809750"/>
                  <a:pt x="1980614" y="1797851"/>
                  <a:pt x="1971675" y="1790700"/>
                </a:cubicBezTo>
                <a:cubicBezTo>
                  <a:pt x="1963835" y="1784428"/>
                  <a:pt x="1951877" y="1786051"/>
                  <a:pt x="1943100" y="1781175"/>
                </a:cubicBezTo>
                <a:cubicBezTo>
                  <a:pt x="1923086" y="1770056"/>
                  <a:pt x="1905000" y="1755775"/>
                  <a:pt x="1885950" y="1743075"/>
                </a:cubicBezTo>
                <a:lnTo>
                  <a:pt x="1885950" y="1743075"/>
                </a:lnTo>
                <a:cubicBezTo>
                  <a:pt x="1868706" y="1725831"/>
                  <a:pt x="1823348" y="1687945"/>
                  <a:pt x="1809750" y="1657350"/>
                </a:cubicBezTo>
                <a:cubicBezTo>
                  <a:pt x="1796499" y="1627535"/>
                  <a:pt x="1789091" y="1593765"/>
                  <a:pt x="1781175" y="1562100"/>
                </a:cubicBezTo>
                <a:cubicBezTo>
                  <a:pt x="1784350" y="1498600"/>
                  <a:pt x="1785420" y="1434960"/>
                  <a:pt x="1790700" y="1371600"/>
                </a:cubicBezTo>
                <a:cubicBezTo>
                  <a:pt x="1791787" y="1358554"/>
                  <a:pt x="1797658" y="1346337"/>
                  <a:pt x="1800225" y="1333500"/>
                </a:cubicBezTo>
                <a:cubicBezTo>
                  <a:pt x="1804013" y="1314562"/>
                  <a:pt x="1805962" y="1295288"/>
                  <a:pt x="1809750" y="1276350"/>
                </a:cubicBezTo>
                <a:cubicBezTo>
                  <a:pt x="1824868" y="1200761"/>
                  <a:pt x="1814027" y="1278292"/>
                  <a:pt x="1838325" y="1181100"/>
                </a:cubicBezTo>
                <a:cubicBezTo>
                  <a:pt x="1841500" y="1168400"/>
                  <a:pt x="1844088" y="1155539"/>
                  <a:pt x="1847850" y="1143000"/>
                </a:cubicBezTo>
                <a:cubicBezTo>
                  <a:pt x="1862429" y="1094404"/>
                  <a:pt x="1867643" y="1091658"/>
                  <a:pt x="1876425" y="1047750"/>
                </a:cubicBezTo>
                <a:cubicBezTo>
                  <a:pt x="1880213" y="1028812"/>
                  <a:pt x="1881760" y="1009453"/>
                  <a:pt x="1885950" y="990600"/>
                </a:cubicBezTo>
                <a:cubicBezTo>
                  <a:pt x="1901529" y="920496"/>
                  <a:pt x="1892000" y="1014069"/>
                  <a:pt x="1905000" y="914400"/>
                </a:cubicBezTo>
                <a:cubicBezTo>
                  <a:pt x="1912437" y="857381"/>
                  <a:pt x="1924050" y="742950"/>
                  <a:pt x="1924050" y="742950"/>
                </a:cubicBezTo>
                <a:cubicBezTo>
                  <a:pt x="1918772" y="574059"/>
                  <a:pt x="1938579" y="517577"/>
                  <a:pt x="1905000" y="400050"/>
                </a:cubicBezTo>
                <a:cubicBezTo>
                  <a:pt x="1892526" y="356391"/>
                  <a:pt x="1900279" y="384645"/>
                  <a:pt x="1876425" y="342900"/>
                </a:cubicBezTo>
                <a:cubicBezTo>
                  <a:pt x="1869380" y="330572"/>
                  <a:pt x="1865628" y="316354"/>
                  <a:pt x="1857375" y="304800"/>
                </a:cubicBezTo>
                <a:cubicBezTo>
                  <a:pt x="1841965" y="283227"/>
                  <a:pt x="1790114" y="244280"/>
                  <a:pt x="1771650" y="238125"/>
                </a:cubicBezTo>
                <a:cubicBezTo>
                  <a:pt x="1742089" y="228271"/>
                  <a:pt x="1734400" y="227205"/>
                  <a:pt x="1704975" y="209550"/>
                </a:cubicBezTo>
                <a:cubicBezTo>
                  <a:pt x="1685342" y="197770"/>
                  <a:pt x="1666875" y="184150"/>
                  <a:pt x="1647825" y="171450"/>
                </a:cubicBezTo>
                <a:cubicBezTo>
                  <a:pt x="1638300" y="165100"/>
                  <a:pt x="1630110" y="156020"/>
                  <a:pt x="1619250" y="152400"/>
                </a:cubicBezTo>
                <a:cubicBezTo>
                  <a:pt x="1587535" y="141828"/>
                  <a:pt x="1556903" y="129994"/>
                  <a:pt x="1524000" y="123825"/>
                </a:cubicBezTo>
                <a:cubicBezTo>
                  <a:pt x="1486036" y="116707"/>
                  <a:pt x="1448192" y="107983"/>
                  <a:pt x="1409700" y="104775"/>
                </a:cubicBezTo>
                <a:cubicBezTo>
                  <a:pt x="1263602" y="92600"/>
                  <a:pt x="1333442" y="99054"/>
                  <a:pt x="1200150" y="85725"/>
                </a:cubicBezTo>
                <a:cubicBezTo>
                  <a:pt x="1187450" y="82550"/>
                  <a:pt x="1174829" y="79040"/>
                  <a:pt x="1162050" y="76200"/>
                </a:cubicBezTo>
                <a:cubicBezTo>
                  <a:pt x="1146246" y="72688"/>
                  <a:pt x="1130131" y="70602"/>
                  <a:pt x="1114425" y="66675"/>
                </a:cubicBezTo>
                <a:cubicBezTo>
                  <a:pt x="1104685" y="64240"/>
                  <a:pt x="1095789" y="58570"/>
                  <a:pt x="1085850" y="57150"/>
                </a:cubicBezTo>
                <a:cubicBezTo>
                  <a:pt x="1051133" y="52190"/>
                  <a:pt x="1015930" y="51498"/>
                  <a:pt x="981075" y="47625"/>
                </a:cubicBezTo>
                <a:cubicBezTo>
                  <a:pt x="958762" y="45146"/>
                  <a:pt x="936625" y="41275"/>
                  <a:pt x="914400" y="38100"/>
                </a:cubicBezTo>
                <a:lnTo>
                  <a:pt x="828675" y="9525"/>
                </a:lnTo>
                <a:lnTo>
                  <a:pt x="800100" y="0"/>
                </a:lnTo>
                <a:cubicBezTo>
                  <a:pt x="730250" y="3175"/>
                  <a:pt x="660266" y="4162"/>
                  <a:pt x="590550" y="9525"/>
                </a:cubicBezTo>
                <a:cubicBezTo>
                  <a:pt x="584825" y="9965"/>
                  <a:pt x="532568" y="23746"/>
                  <a:pt x="523875" y="28575"/>
                </a:cubicBezTo>
                <a:cubicBezTo>
                  <a:pt x="503861" y="39694"/>
                  <a:pt x="485775" y="53975"/>
                  <a:pt x="466725" y="66675"/>
                </a:cubicBezTo>
                <a:cubicBezTo>
                  <a:pt x="430678" y="90706"/>
                  <a:pt x="444500" y="53975"/>
                  <a:pt x="428625" y="666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9523" y="4742974"/>
            <a:ext cx="4953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313131"/>
                </a:solidFill>
              </a:rPr>
              <a:t>Steps 2 &amp; 3 are repeated 64 times, finally yielding </a:t>
            </a:r>
            <a:r>
              <a:rPr lang="en-US" sz="1600" b="1" dirty="0">
                <a:solidFill>
                  <a:srgbClr val="313131"/>
                </a:solidFill>
              </a:rPr>
              <a:t>Mix 64</a:t>
            </a:r>
            <a:r>
              <a:rPr lang="en-US" sz="1600" dirty="0">
                <a:solidFill>
                  <a:srgbClr val="313131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16728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Ethereum PoW – Ethash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4650" y="1219200"/>
            <a:ext cx="4803921" cy="5181600"/>
          </a:xfrm>
        </p:spPr>
        <p:txBody>
          <a:bodyPr/>
          <a:lstStyle/>
          <a:p>
            <a:r>
              <a:rPr lang="de-CH" dirty="0" smtClean="0"/>
              <a:t>Based on </a:t>
            </a:r>
            <a:r>
              <a:rPr lang="de-CH" dirty="0" smtClean="0">
                <a:solidFill>
                  <a:schemeClr val="accent2"/>
                </a:solidFill>
              </a:rPr>
              <a:t>partial hash collision </a:t>
            </a:r>
            <a:r>
              <a:rPr lang="de-CH" dirty="0" smtClean="0"/>
              <a:t>(target hash)</a:t>
            </a:r>
          </a:p>
          <a:p>
            <a:pPr lvl="1"/>
            <a:r>
              <a:rPr lang="de-CH" dirty="0" smtClean="0"/>
              <a:t>Works as a memory-bound cryptographic </a:t>
            </a:r>
            <a:r>
              <a:rPr lang="de-CH" dirty="0"/>
              <a:t>sponge</a:t>
            </a:r>
          </a:p>
          <a:p>
            <a:pPr lvl="1"/>
            <a:r>
              <a:rPr lang="de-CH" dirty="0" smtClean="0"/>
              <a:t>Requires heavy </a:t>
            </a:r>
            <a:r>
              <a:rPr lang="de-CH" dirty="0" smtClean="0">
                <a:solidFill>
                  <a:schemeClr val="accent2"/>
                </a:solidFill>
              </a:rPr>
              <a:t>fetching of data on the DAG </a:t>
            </a:r>
            <a:r>
              <a:rPr lang="de-CH" dirty="0" smtClean="0"/>
              <a:t>(RAM intensive process)</a:t>
            </a:r>
          </a:p>
          <a:p>
            <a:pPr lvl="1"/>
            <a:endParaRPr lang="de-CH" dirty="0" smtClean="0"/>
          </a:p>
        </p:txBody>
      </p:sp>
      <p:pic>
        <p:nvPicPr>
          <p:cNvPr id="286722" name="Picture 2" descr="Algorithmic Flow For How Ethereum's Ethash Hashing Algorithm Wor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738" y="1144567"/>
            <a:ext cx="4715694" cy="4428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44492" y="5552181"/>
            <a:ext cx="4556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2"/>
                </a:solidFill>
                <a:latin typeface="-apple-system"/>
              </a:rPr>
              <a:t>DAG</a:t>
            </a:r>
            <a:r>
              <a:rPr lang="en-US" sz="1400" dirty="0">
                <a:solidFill>
                  <a:srgbClr val="222222"/>
                </a:solidFill>
                <a:latin typeface="-apple-system"/>
              </a:rPr>
              <a:t> (Directed Acyclic Graph</a:t>
            </a:r>
            <a:r>
              <a:rPr lang="en-US" sz="1400" dirty="0" smtClean="0">
                <a:solidFill>
                  <a:srgbClr val="222222"/>
                </a:solidFill>
                <a:latin typeface="-apple-system"/>
              </a:rPr>
              <a:t>) - </a:t>
            </a:r>
            <a:r>
              <a:rPr lang="de-CH" sz="1400" dirty="0"/>
              <a:t>randomly generated </a:t>
            </a:r>
            <a:r>
              <a:rPr lang="de-CH" sz="1400" dirty="0" smtClean="0"/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400" dirty="0" smtClean="0"/>
              <a:t>Designed to be </a:t>
            </a:r>
            <a:r>
              <a:rPr lang="de-CH" sz="1400" dirty="0" smtClean="0">
                <a:solidFill>
                  <a:schemeClr val="accent2"/>
                </a:solidFill>
              </a:rPr>
              <a:t>ASIC-resistant</a:t>
            </a:r>
            <a:r>
              <a:rPr lang="de-CH" sz="1400" dirty="0" smtClean="0"/>
              <a:t> as it only require large amounts of memory, which favors smaller miners</a:t>
            </a:r>
            <a:endParaRPr lang="de-CH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7170" y="4375288"/>
            <a:ext cx="381000" cy="4000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728" y="4384813"/>
            <a:ext cx="350921" cy="381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2206" y="4382991"/>
            <a:ext cx="364401" cy="38464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73164" y="4389576"/>
            <a:ext cx="342900" cy="3714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16063" y="4391046"/>
            <a:ext cx="358575" cy="36853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 bwMode="auto">
          <a:xfrm>
            <a:off x="234461" y="4427897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24726" y="4410001"/>
            <a:ext cx="344219" cy="364405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993955" y="4410000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385819" y="4410000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5181600" y="1333500"/>
            <a:ext cx="1619250" cy="937261"/>
          </a:xfrm>
          <a:custGeom>
            <a:avLst/>
            <a:gdLst>
              <a:gd name="connsiteX0" fmla="*/ 142875 w 1619250"/>
              <a:gd name="connsiteY0" fmla="*/ 28575 h 937261"/>
              <a:gd name="connsiteX1" fmla="*/ 47625 w 1619250"/>
              <a:gd name="connsiteY1" fmla="*/ 57150 h 937261"/>
              <a:gd name="connsiteX2" fmla="*/ 38100 w 1619250"/>
              <a:gd name="connsiteY2" fmla="*/ 85725 h 937261"/>
              <a:gd name="connsiteX3" fmla="*/ 19050 w 1619250"/>
              <a:gd name="connsiteY3" fmla="*/ 114300 h 937261"/>
              <a:gd name="connsiteX4" fmla="*/ 9525 w 1619250"/>
              <a:gd name="connsiteY4" fmla="*/ 152400 h 937261"/>
              <a:gd name="connsiteX5" fmla="*/ 0 w 1619250"/>
              <a:gd name="connsiteY5" fmla="*/ 180975 h 937261"/>
              <a:gd name="connsiteX6" fmla="*/ 9525 w 1619250"/>
              <a:gd name="connsiteY6" fmla="*/ 533400 h 937261"/>
              <a:gd name="connsiteX7" fmla="*/ 28575 w 1619250"/>
              <a:gd name="connsiteY7" fmla="*/ 609600 h 937261"/>
              <a:gd name="connsiteX8" fmla="*/ 38100 w 1619250"/>
              <a:gd name="connsiteY8" fmla="*/ 647700 h 937261"/>
              <a:gd name="connsiteX9" fmla="*/ 57150 w 1619250"/>
              <a:gd name="connsiteY9" fmla="*/ 685800 h 937261"/>
              <a:gd name="connsiteX10" fmla="*/ 66675 w 1619250"/>
              <a:gd name="connsiteY10" fmla="*/ 714375 h 937261"/>
              <a:gd name="connsiteX11" fmla="*/ 104775 w 1619250"/>
              <a:gd name="connsiteY11" fmla="*/ 781050 h 937261"/>
              <a:gd name="connsiteX12" fmla="*/ 133350 w 1619250"/>
              <a:gd name="connsiteY12" fmla="*/ 800100 h 937261"/>
              <a:gd name="connsiteX13" fmla="*/ 209550 w 1619250"/>
              <a:gd name="connsiteY13" fmla="*/ 847725 h 937261"/>
              <a:gd name="connsiteX14" fmla="*/ 247650 w 1619250"/>
              <a:gd name="connsiteY14" fmla="*/ 866775 h 937261"/>
              <a:gd name="connsiteX15" fmla="*/ 276225 w 1619250"/>
              <a:gd name="connsiteY15" fmla="*/ 885825 h 937261"/>
              <a:gd name="connsiteX16" fmla="*/ 361950 w 1619250"/>
              <a:gd name="connsiteY16" fmla="*/ 904875 h 937261"/>
              <a:gd name="connsiteX17" fmla="*/ 571500 w 1619250"/>
              <a:gd name="connsiteY17" fmla="*/ 923925 h 937261"/>
              <a:gd name="connsiteX18" fmla="*/ 638175 w 1619250"/>
              <a:gd name="connsiteY18" fmla="*/ 933450 h 937261"/>
              <a:gd name="connsiteX19" fmla="*/ 1190625 w 1619250"/>
              <a:gd name="connsiteY19" fmla="*/ 914400 h 937261"/>
              <a:gd name="connsiteX20" fmla="*/ 1247775 w 1619250"/>
              <a:gd name="connsiteY20" fmla="*/ 876300 h 937261"/>
              <a:gd name="connsiteX21" fmla="*/ 1304925 w 1619250"/>
              <a:gd name="connsiteY21" fmla="*/ 828675 h 937261"/>
              <a:gd name="connsiteX22" fmla="*/ 1352550 w 1619250"/>
              <a:gd name="connsiteY22" fmla="*/ 771525 h 937261"/>
              <a:gd name="connsiteX23" fmla="*/ 1400175 w 1619250"/>
              <a:gd name="connsiteY23" fmla="*/ 704850 h 937261"/>
              <a:gd name="connsiteX24" fmla="*/ 1457325 w 1619250"/>
              <a:gd name="connsiteY24" fmla="*/ 628650 h 937261"/>
              <a:gd name="connsiteX25" fmla="*/ 1504950 w 1619250"/>
              <a:gd name="connsiteY25" fmla="*/ 561975 h 937261"/>
              <a:gd name="connsiteX26" fmla="*/ 1524000 w 1619250"/>
              <a:gd name="connsiteY26" fmla="*/ 523875 h 937261"/>
              <a:gd name="connsiteX27" fmla="*/ 1552575 w 1619250"/>
              <a:gd name="connsiteY27" fmla="*/ 485775 h 937261"/>
              <a:gd name="connsiteX28" fmla="*/ 1571625 w 1619250"/>
              <a:gd name="connsiteY28" fmla="*/ 438150 h 937261"/>
              <a:gd name="connsiteX29" fmla="*/ 1590675 w 1619250"/>
              <a:gd name="connsiteY29" fmla="*/ 400050 h 937261"/>
              <a:gd name="connsiteX30" fmla="*/ 1619250 w 1619250"/>
              <a:gd name="connsiteY30" fmla="*/ 323850 h 937261"/>
              <a:gd name="connsiteX31" fmla="*/ 1600200 w 1619250"/>
              <a:gd name="connsiteY31" fmla="*/ 180975 h 937261"/>
              <a:gd name="connsiteX32" fmla="*/ 1590675 w 1619250"/>
              <a:gd name="connsiteY32" fmla="*/ 142875 h 937261"/>
              <a:gd name="connsiteX33" fmla="*/ 1552575 w 1619250"/>
              <a:gd name="connsiteY33" fmla="*/ 85725 h 937261"/>
              <a:gd name="connsiteX34" fmla="*/ 1514475 w 1619250"/>
              <a:gd name="connsiteY34" fmla="*/ 66675 h 937261"/>
              <a:gd name="connsiteX35" fmla="*/ 1447800 w 1619250"/>
              <a:gd name="connsiteY35" fmla="*/ 47625 h 937261"/>
              <a:gd name="connsiteX36" fmla="*/ 1409700 w 1619250"/>
              <a:gd name="connsiteY36" fmla="*/ 28575 h 937261"/>
              <a:gd name="connsiteX37" fmla="*/ 1285875 w 1619250"/>
              <a:gd name="connsiteY37" fmla="*/ 0 h 937261"/>
              <a:gd name="connsiteX38" fmla="*/ 885825 w 1619250"/>
              <a:gd name="connsiteY38" fmla="*/ 9525 h 937261"/>
              <a:gd name="connsiteX39" fmla="*/ 790575 w 1619250"/>
              <a:gd name="connsiteY39" fmla="*/ 19050 h 937261"/>
              <a:gd name="connsiteX40" fmla="*/ 142875 w 1619250"/>
              <a:gd name="connsiteY40" fmla="*/ 28575 h 937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619250" h="937261">
                <a:moveTo>
                  <a:pt x="142875" y="28575"/>
                </a:moveTo>
                <a:cubicBezTo>
                  <a:pt x="19050" y="34925"/>
                  <a:pt x="69775" y="35000"/>
                  <a:pt x="47625" y="57150"/>
                </a:cubicBezTo>
                <a:cubicBezTo>
                  <a:pt x="40525" y="64250"/>
                  <a:pt x="42590" y="76745"/>
                  <a:pt x="38100" y="85725"/>
                </a:cubicBezTo>
                <a:cubicBezTo>
                  <a:pt x="32980" y="95964"/>
                  <a:pt x="25400" y="104775"/>
                  <a:pt x="19050" y="114300"/>
                </a:cubicBezTo>
                <a:cubicBezTo>
                  <a:pt x="15875" y="127000"/>
                  <a:pt x="13121" y="139813"/>
                  <a:pt x="9525" y="152400"/>
                </a:cubicBezTo>
                <a:cubicBezTo>
                  <a:pt x="6767" y="162054"/>
                  <a:pt x="0" y="170935"/>
                  <a:pt x="0" y="180975"/>
                </a:cubicBezTo>
                <a:cubicBezTo>
                  <a:pt x="0" y="298493"/>
                  <a:pt x="1708" y="416142"/>
                  <a:pt x="9525" y="533400"/>
                </a:cubicBezTo>
                <a:cubicBezTo>
                  <a:pt x="11267" y="559524"/>
                  <a:pt x="22225" y="584200"/>
                  <a:pt x="28575" y="609600"/>
                </a:cubicBezTo>
                <a:cubicBezTo>
                  <a:pt x="31750" y="622300"/>
                  <a:pt x="32246" y="635991"/>
                  <a:pt x="38100" y="647700"/>
                </a:cubicBezTo>
                <a:cubicBezTo>
                  <a:pt x="44450" y="660400"/>
                  <a:pt x="51557" y="672749"/>
                  <a:pt x="57150" y="685800"/>
                </a:cubicBezTo>
                <a:cubicBezTo>
                  <a:pt x="61105" y="695028"/>
                  <a:pt x="62720" y="705147"/>
                  <a:pt x="66675" y="714375"/>
                </a:cubicBezTo>
                <a:cubicBezTo>
                  <a:pt x="72278" y="727449"/>
                  <a:pt x="92818" y="769093"/>
                  <a:pt x="104775" y="781050"/>
                </a:cubicBezTo>
                <a:cubicBezTo>
                  <a:pt x="112870" y="789145"/>
                  <a:pt x="124556" y="792771"/>
                  <a:pt x="133350" y="800100"/>
                </a:cubicBezTo>
                <a:cubicBezTo>
                  <a:pt x="196857" y="853023"/>
                  <a:pt x="120425" y="808114"/>
                  <a:pt x="209550" y="847725"/>
                </a:cubicBezTo>
                <a:cubicBezTo>
                  <a:pt x="222525" y="853492"/>
                  <a:pt x="235322" y="859730"/>
                  <a:pt x="247650" y="866775"/>
                </a:cubicBezTo>
                <a:cubicBezTo>
                  <a:pt x="257589" y="872455"/>
                  <a:pt x="265703" y="881316"/>
                  <a:pt x="276225" y="885825"/>
                </a:cubicBezTo>
                <a:cubicBezTo>
                  <a:pt x="287490" y="890653"/>
                  <a:pt x="354099" y="903447"/>
                  <a:pt x="361950" y="904875"/>
                </a:cubicBezTo>
                <a:cubicBezTo>
                  <a:pt x="455674" y="921916"/>
                  <a:pt x="435754" y="915441"/>
                  <a:pt x="571500" y="923925"/>
                </a:cubicBezTo>
                <a:cubicBezTo>
                  <a:pt x="593725" y="927100"/>
                  <a:pt x="615724" y="933450"/>
                  <a:pt x="638175" y="933450"/>
                </a:cubicBezTo>
                <a:cubicBezTo>
                  <a:pt x="1093406" y="933450"/>
                  <a:pt x="977536" y="949915"/>
                  <a:pt x="1190625" y="914400"/>
                </a:cubicBezTo>
                <a:cubicBezTo>
                  <a:pt x="1209675" y="901700"/>
                  <a:pt x="1231586" y="892489"/>
                  <a:pt x="1247775" y="876300"/>
                </a:cubicBezTo>
                <a:cubicBezTo>
                  <a:pt x="1284445" y="839630"/>
                  <a:pt x="1265142" y="855197"/>
                  <a:pt x="1304925" y="828675"/>
                </a:cubicBezTo>
                <a:cubicBezTo>
                  <a:pt x="1347029" y="765520"/>
                  <a:pt x="1297545" y="835697"/>
                  <a:pt x="1352550" y="771525"/>
                </a:cubicBezTo>
                <a:cubicBezTo>
                  <a:pt x="1382816" y="736214"/>
                  <a:pt x="1376053" y="738018"/>
                  <a:pt x="1400175" y="704850"/>
                </a:cubicBezTo>
                <a:cubicBezTo>
                  <a:pt x="1418849" y="679173"/>
                  <a:pt x="1438275" y="654050"/>
                  <a:pt x="1457325" y="628650"/>
                </a:cubicBezTo>
                <a:cubicBezTo>
                  <a:pt x="1469591" y="612295"/>
                  <a:pt x="1493808" y="581474"/>
                  <a:pt x="1504950" y="561975"/>
                </a:cubicBezTo>
                <a:cubicBezTo>
                  <a:pt x="1511995" y="549647"/>
                  <a:pt x="1516475" y="535916"/>
                  <a:pt x="1524000" y="523875"/>
                </a:cubicBezTo>
                <a:cubicBezTo>
                  <a:pt x="1532414" y="510413"/>
                  <a:pt x="1544865" y="499652"/>
                  <a:pt x="1552575" y="485775"/>
                </a:cubicBezTo>
                <a:cubicBezTo>
                  <a:pt x="1560878" y="470829"/>
                  <a:pt x="1564681" y="453774"/>
                  <a:pt x="1571625" y="438150"/>
                </a:cubicBezTo>
                <a:cubicBezTo>
                  <a:pt x="1577392" y="425175"/>
                  <a:pt x="1585689" y="413345"/>
                  <a:pt x="1590675" y="400050"/>
                </a:cubicBezTo>
                <a:cubicBezTo>
                  <a:pt x="1629581" y="296300"/>
                  <a:pt x="1566212" y="429925"/>
                  <a:pt x="1619250" y="323850"/>
                </a:cubicBezTo>
                <a:cubicBezTo>
                  <a:pt x="1604050" y="141445"/>
                  <a:pt x="1623087" y="261078"/>
                  <a:pt x="1600200" y="180975"/>
                </a:cubicBezTo>
                <a:cubicBezTo>
                  <a:pt x="1596604" y="168388"/>
                  <a:pt x="1596529" y="154584"/>
                  <a:pt x="1590675" y="142875"/>
                </a:cubicBezTo>
                <a:cubicBezTo>
                  <a:pt x="1580436" y="122397"/>
                  <a:pt x="1573053" y="95964"/>
                  <a:pt x="1552575" y="85725"/>
                </a:cubicBezTo>
                <a:cubicBezTo>
                  <a:pt x="1539875" y="79375"/>
                  <a:pt x="1527770" y="71661"/>
                  <a:pt x="1514475" y="66675"/>
                </a:cubicBezTo>
                <a:cubicBezTo>
                  <a:pt x="1450029" y="42508"/>
                  <a:pt x="1501530" y="70652"/>
                  <a:pt x="1447800" y="47625"/>
                </a:cubicBezTo>
                <a:cubicBezTo>
                  <a:pt x="1434749" y="42032"/>
                  <a:pt x="1422883" y="33848"/>
                  <a:pt x="1409700" y="28575"/>
                </a:cubicBezTo>
                <a:cubicBezTo>
                  <a:pt x="1351590" y="5331"/>
                  <a:pt x="1349689" y="9116"/>
                  <a:pt x="1285875" y="0"/>
                </a:cubicBezTo>
                <a:lnTo>
                  <a:pt x="885825" y="9525"/>
                </a:lnTo>
                <a:cubicBezTo>
                  <a:pt x="853940" y="10751"/>
                  <a:pt x="822466" y="18004"/>
                  <a:pt x="790575" y="19050"/>
                </a:cubicBezTo>
                <a:cubicBezTo>
                  <a:pt x="463993" y="29758"/>
                  <a:pt x="266700" y="22225"/>
                  <a:pt x="142875" y="285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Freeform 28"/>
          <p:cNvSpPr/>
          <p:nvPr/>
        </p:nvSpPr>
        <p:spPr bwMode="auto">
          <a:xfrm>
            <a:off x="6391275" y="2084425"/>
            <a:ext cx="3114914" cy="2325650"/>
          </a:xfrm>
          <a:custGeom>
            <a:avLst/>
            <a:gdLst>
              <a:gd name="connsiteX0" fmla="*/ 209550 w 3114914"/>
              <a:gd name="connsiteY0" fmla="*/ 1550 h 2325650"/>
              <a:gd name="connsiteX1" fmla="*/ 123825 w 3114914"/>
              <a:gd name="connsiteY1" fmla="*/ 30125 h 2325650"/>
              <a:gd name="connsiteX2" fmla="*/ 57150 w 3114914"/>
              <a:gd name="connsiteY2" fmla="*/ 87275 h 2325650"/>
              <a:gd name="connsiteX3" fmla="*/ 19050 w 3114914"/>
              <a:gd name="connsiteY3" fmla="*/ 144425 h 2325650"/>
              <a:gd name="connsiteX4" fmla="*/ 0 w 3114914"/>
              <a:gd name="connsiteY4" fmla="*/ 220625 h 2325650"/>
              <a:gd name="connsiteX5" fmla="*/ 19050 w 3114914"/>
              <a:gd name="connsiteY5" fmla="*/ 411125 h 2325650"/>
              <a:gd name="connsiteX6" fmla="*/ 38100 w 3114914"/>
              <a:gd name="connsiteY6" fmla="*/ 449225 h 2325650"/>
              <a:gd name="connsiteX7" fmla="*/ 66675 w 3114914"/>
              <a:gd name="connsiteY7" fmla="*/ 468275 h 2325650"/>
              <a:gd name="connsiteX8" fmla="*/ 85725 w 3114914"/>
              <a:gd name="connsiteY8" fmla="*/ 496850 h 2325650"/>
              <a:gd name="connsiteX9" fmla="*/ 142875 w 3114914"/>
              <a:gd name="connsiteY9" fmla="*/ 554000 h 2325650"/>
              <a:gd name="connsiteX10" fmla="*/ 190500 w 3114914"/>
              <a:gd name="connsiteY10" fmla="*/ 601625 h 2325650"/>
              <a:gd name="connsiteX11" fmla="*/ 238125 w 3114914"/>
              <a:gd name="connsiteY11" fmla="*/ 649250 h 2325650"/>
              <a:gd name="connsiteX12" fmla="*/ 323850 w 3114914"/>
              <a:gd name="connsiteY12" fmla="*/ 715925 h 2325650"/>
              <a:gd name="connsiteX13" fmla="*/ 352425 w 3114914"/>
              <a:gd name="connsiteY13" fmla="*/ 734975 h 2325650"/>
              <a:gd name="connsiteX14" fmla="*/ 381000 w 3114914"/>
              <a:gd name="connsiteY14" fmla="*/ 744500 h 2325650"/>
              <a:gd name="connsiteX15" fmla="*/ 409575 w 3114914"/>
              <a:gd name="connsiteY15" fmla="*/ 763550 h 2325650"/>
              <a:gd name="connsiteX16" fmla="*/ 466725 w 3114914"/>
              <a:gd name="connsiteY16" fmla="*/ 782600 h 2325650"/>
              <a:gd name="connsiteX17" fmla="*/ 533400 w 3114914"/>
              <a:gd name="connsiteY17" fmla="*/ 801650 h 2325650"/>
              <a:gd name="connsiteX18" fmla="*/ 561975 w 3114914"/>
              <a:gd name="connsiteY18" fmla="*/ 811175 h 2325650"/>
              <a:gd name="connsiteX19" fmla="*/ 695325 w 3114914"/>
              <a:gd name="connsiteY19" fmla="*/ 830225 h 2325650"/>
              <a:gd name="connsiteX20" fmla="*/ 771525 w 3114914"/>
              <a:gd name="connsiteY20" fmla="*/ 849275 h 2325650"/>
              <a:gd name="connsiteX21" fmla="*/ 866775 w 3114914"/>
              <a:gd name="connsiteY21" fmla="*/ 887375 h 2325650"/>
              <a:gd name="connsiteX22" fmla="*/ 895350 w 3114914"/>
              <a:gd name="connsiteY22" fmla="*/ 896900 h 2325650"/>
              <a:gd name="connsiteX23" fmla="*/ 933450 w 3114914"/>
              <a:gd name="connsiteY23" fmla="*/ 915950 h 2325650"/>
              <a:gd name="connsiteX24" fmla="*/ 990600 w 3114914"/>
              <a:gd name="connsiteY24" fmla="*/ 935000 h 2325650"/>
              <a:gd name="connsiteX25" fmla="*/ 1019175 w 3114914"/>
              <a:gd name="connsiteY25" fmla="*/ 963575 h 2325650"/>
              <a:gd name="connsiteX26" fmla="*/ 1047750 w 3114914"/>
              <a:gd name="connsiteY26" fmla="*/ 973100 h 2325650"/>
              <a:gd name="connsiteX27" fmla="*/ 1114425 w 3114914"/>
              <a:gd name="connsiteY27" fmla="*/ 1049300 h 2325650"/>
              <a:gd name="connsiteX28" fmla="*/ 1133475 w 3114914"/>
              <a:gd name="connsiteY28" fmla="*/ 1077875 h 2325650"/>
              <a:gd name="connsiteX29" fmla="*/ 1162050 w 3114914"/>
              <a:gd name="connsiteY29" fmla="*/ 1087400 h 2325650"/>
              <a:gd name="connsiteX30" fmla="*/ 1200150 w 3114914"/>
              <a:gd name="connsiteY30" fmla="*/ 1106450 h 2325650"/>
              <a:gd name="connsiteX31" fmla="*/ 1228725 w 3114914"/>
              <a:gd name="connsiteY31" fmla="*/ 1115975 h 2325650"/>
              <a:gd name="connsiteX32" fmla="*/ 1276350 w 3114914"/>
              <a:gd name="connsiteY32" fmla="*/ 1135025 h 2325650"/>
              <a:gd name="connsiteX33" fmla="*/ 1333500 w 3114914"/>
              <a:gd name="connsiteY33" fmla="*/ 1144550 h 2325650"/>
              <a:gd name="connsiteX34" fmla="*/ 1428750 w 3114914"/>
              <a:gd name="connsiteY34" fmla="*/ 1173125 h 2325650"/>
              <a:gd name="connsiteX35" fmla="*/ 1495425 w 3114914"/>
              <a:gd name="connsiteY35" fmla="*/ 1182650 h 2325650"/>
              <a:gd name="connsiteX36" fmla="*/ 1533525 w 3114914"/>
              <a:gd name="connsiteY36" fmla="*/ 1192175 h 2325650"/>
              <a:gd name="connsiteX37" fmla="*/ 1657350 w 3114914"/>
              <a:gd name="connsiteY37" fmla="*/ 1211225 h 2325650"/>
              <a:gd name="connsiteX38" fmla="*/ 1685925 w 3114914"/>
              <a:gd name="connsiteY38" fmla="*/ 1401725 h 2325650"/>
              <a:gd name="connsiteX39" fmla="*/ 1714500 w 3114914"/>
              <a:gd name="connsiteY39" fmla="*/ 1468400 h 2325650"/>
              <a:gd name="connsiteX40" fmla="*/ 1685925 w 3114914"/>
              <a:gd name="connsiteY40" fmla="*/ 1868450 h 2325650"/>
              <a:gd name="connsiteX41" fmla="*/ 1666875 w 3114914"/>
              <a:gd name="connsiteY41" fmla="*/ 1944650 h 2325650"/>
              <a:gd name="connsiteX42" fmla="*/ 1647825 w 3114914"/>
              <a:gd name="connsiteY42" fmla="*/ 1973225 h 2325650"/>
              <a:gd name="connsiteX43" fmla="*/ 1657350 w 3114914"/>
              <a:gd name="connsiteY43" fmla="*/ 2116100 h 2325650"/>
              <a:gd name="connsiteX44" fmla="*/ 1666875 w 3114914"/>
              <a:gd name="connsiteY44" fmla="*/ 2144675 h 2325650"/>
              <a:gd name="connsiteX45" fmla="*/ 1771650 w 3114914"/>
              <a:gd name="connsiteY45" fmla="*/ 2258975 h 2325650"/>
              <a:gd name="connsiteX46" fmla="*/ 1828800 w 3114914"/>
              <a:gd name="connsiteY46" fmla="*/ 2297075 h 2325650"/>
              <a:gd name="connsiteX47" fmla="*/ 1990725 w 3114914"/>
              <a:gd name="connsiteY47" fmla="*/ 2325650 h 2325650"/>
              <a:gd name="connsiteX48" fmla="*/ 2305050 w 3114914"/>
              <a:gd name="connsiteY48" fmla="*/ 2316125 h 2325650"/>
              <a:gd name="connsiteX49" fmla="*/ 2333625 w 3114914"/>
              <a:gd name="connsiteY49" fmla="*/ 2297075 h 2325650"/>
              <a:gd name="connsiteX50" fmla="*/ 2371725 w 3114914"/>
              <a:gd name="connsiteY50" fmla="*/ 2278025 h 2325650"/>
              <a:gd name="connsiteX51" fmla="*/ 2447925 w 3114914"/>
              <a:gd name="connsiteY51" fmla="*/ 2239925 h 2325650"/>
              <a:gd name="connsiteX52" fmla="*/ 2524125 w 3114914"/>
              <a:gd name="connsiteY52" fmla="*/ 2220875 h 2325650"/>
              <a:gd name="connsiteX53" fmla="*/ 2552700 w 3114914"/>
              <a:gd name="connsiteY53" fmla="*/ 2211350 h 2325650"/>
              <a:gd name="connsiteX54" fmla="*/ 2657475 w 3114914"/>
              <a:gd name="connsiteY54" fmla="*/ 2192300 h 2325650"/>
              <a:gd name="connsiteX55" fmla="*/ 2705100 w 3114914"/>
              <a:gd name="connsiteY55" fmla="*/ 2182775 h 2325650"/>
              <a:gd name="connsiteX56" fmla="*/ 2733675 w 3114914"/>
              <a:gd name="connsiteY56" fmla="*/ 2163725 h 2325650"/>
              <a:gd name="connsiteX57" fmla="*/ 2867025 w 3114914"/>
              <a:gd name="connsiteY57" fmla="*/ 2116100 h 2325650"/>
              <a:gd name="connsiteX58" fmla="*/ 2895600 w 3114914"/>
              <a:gd name="connsiteY58" fmla="*/ 2087525 h 2325650"/>
              <a:gd name="connsiteX59" fmla="*/ 2990850 w 3114914"/>
              <a:gd name="connsiteY59" fmla="*/ 2020850 h 2325650"/>
              <a:gd name="connsiteX60" fmla="*/ 3009900 w 3114914"/>
              <a:gd name="connsiteY60" fmla="*/ 1992275 h 2325650"/>
              <a:gd name="connsiteX61" fmla="*/ 3067050 w 3114914"/>
              <a:gd name="connsiteY61" fmla="*/ 1858925 h 2325650"/>
              <a:gd name="connsiteX62" fmla="*/ 3076575 w 3114914"/>
              <a:gd name="connsiteY62" fmla="*/ 1801775 h 2325650"/>
              <a:gd name="connsiteX63" fmla="*/ 3086100 w 3114914"/>
              <a:gd name="connsiteY63" fmla="*/ 1687475 h 2325650"/>
              <a:gd name="connsiteX64" fmla="*/ 3105150 w 3114914"/>
              <a:gd name="connsiteY64" fmla="*/ 1525550 h 2325650"/>
              <a:gd name="connsiteX65" fmla="*/ 3114675 w 3114914"/>
              <a:gd name="connsiteY65" fmla="*/ 1287425 h 2325650"/>
              <a:gd name="connsiteX66" fmla="*/ 3095625 w 3114914"/>
              <a:gd name="connsiteY66" fmla="*/ 1087400 h 2325650"/>
              <a:gd name="connsiteX67" fmla="*/ 3038475 w 3114914"/>
              <a:gd name="connsiteY67" fmla="*/ 935000 h 2325650"/>
              <a:gd name="connsiteX68" fmla="*/ 3000375 w 3114914"/>
              <a:gd name="connsiteY68" fmla="*/ 858800 h 2325650"/>
              <a:gd name="connsiteX69" fmla="*/ 2981325 w 3114914"/>
              <a:gd name="connsiteY69" fmla="*/ 801650 h 2325650"/>
              <a:gd name="connsiteX70" fmla="*/ 2971800 w 3114914"/>
              <a:gd name="connsiteY70" fmla="*/ 763550 h 2325650"/>
              <a:gd name="connsiteX71" fmla="*/ 2933700 w 3114914"/>
              <a:gd name="connsiteY71" fmla="*/ 677825 h 2325650"/>
              <a:gd name="connsiteX72" fmla="*/ 2924175 w 3114914"/>
              <a:gd name="connsiteY72" fmla="*/ 630200 h 2325650"/>
              <a:gd name="connsiteX73" fmla="*/ 2895600 w 3114914"/>
              <a:gd name="connsiteY73" fmla="*/ 563525 h 2325650"/>
              <a:gd name="connsiteX74" fmla="*/ 2886075 w 3114914"/>
              <a:gd name="connsiteY74" fmla="*/ 534950 h 2325650"/>
              <a:gd name="connsiteX75" fmla="*/ 2838450 w 3114914"/>
              <a:gd name="connsiteY75" fmla="*/ 477800 h 2325650"/>
              <a:gd name="connsiteX76" fmla="*/ 2771775 w 3114914"/>
              <a:gd name="connsiteY76" fmla="*/ 420650 h 2325650"/>
              <a:gd name="connsiteX77" fmla="*/ 2714625 w 3114914"/>
              <a:gd name="connsiteY77" fmla="*/ 401600 h 2325650"/>
              <a:gd name="connsiteX78" fmla="*/ 2667000 w 3114914"/>
              <a:gd name="connsiteY78" fmla="*/ 382550 h 2325650"/>
              <a:gd name="connsiteX79" fmla="*/ 2562225 w 3114914"/>
              <a:gd name="connsiteY79" fmla="*/ 363500 h 2325650"/>
              <a:gd name="connsiteX80" fmla="*/ 2371725 w 3114914"/>
              <a:gd name="connsiteY80" fmla="*/ 334925 h 2325650"/>
              <a:gd name="connsiteX81" fmla="*/ 1971675 w 3114914"/>
              <a:gd name="connsiteY81" fmla="*/ 353975 h 2325650"/>
              <a:gd name="connsiteX82" fmla="*/ 1933575 w 3114914"/>
              <a:gd name="connsiteY82" fmla="*/ 363500 h 2325650"/>
              <a:gd name="connsiteX83" fmla="*/ 1866900 w 3114914"/>
              <a:gd name="connsiteY83" fmla="*/ 373025 h 2325650"/>
              <a:gd name="connsiteX84" fmla="*/ 1695450 w 3114914"/>
              <a:gd name="connsiteY84" fmla="*/ 411125 h 2325650"/>
              <a:gd name="connsiteX85" fmla="*/ 1666875 w 3114914"/>
              <a:gd name="connsiteY85" fmla="*/ 430175 h 2325650"/>
              <a:gd name="connsiteX86" fmla="*/ 1495425 w 3114914"/>
              <a:gd name="connsiteY86" fmla="*/ 468275 h 2325650"/>
              <a:gd name="connsiteX87" fmla="*/ 1295400 w 3114914"/>
              <a:gd name="connsiteY87" fmla="*/ 458750 h 2325650"/>
              <a:gd name="connsiteX88" fmla="*/ 1171575 w 3114914"/>
              <a:gd name="connsiteY88" fmla="*/ 439700 h 2325650"/>
              <a:gd name="connsiteX89" fmla="*/ 1133475 w 3114914"/>
              <a:gd name="connsiteY89" fmla="*/ 420650 h 2325650"/>
              <a:gd name="connsiteX90" fmla="*/ 1047750 w 3114914"/>
              <a:gd name="connsiteY90" fmla="*/ 401600 h 2325650"/>
              <a:gd name="connsiteX91" fmla="*/ 1009650 w 3114914"/>
              <a:gd name="connsiteY91" fmla="*/ 392075 h 2325650"/>
              <a:gd name="connsiteX92" fmla="*/ 981075 w 3114914"/>
              <a:gd name="connsiteY92" fmla="*/ 363500 h 2325650"/>
              <a:gd name="connsiteX93" fmla="*/ 885825 w 3114914"/>
              <a:gd name="connsiteY93" fmla="*/ 287300 h 2325650"/>
              <a:gd name="connsiteX94" fmla="*/ 809625 w 3114914"/>
              <a:gd name="connsiteY94" fmla="*/ 211100 h 2325650"/>
              <a:gd name="connsiteX95" fmla="*/ 771525 w 3114914"/>
              <a:gd name="connsiteY95" fmla="*/ 163475 h 2325650"/>
              <a:gd name="connsiteX96" fmla="*/ 723900 w 3114914"/>
              <a:gd name="connsiteY96" fmla="*/ 125375 h 2325650"/>
              <a:gd name="connsiteX97" fmla="*/ 666750 w 3114914"/>
              <a:gd name="connsiteY97" fmla="*/ 77750 h 2325650"/>
              <a:gd name="connsiteX98" fmla="*/ 647700 w 3114914"/>
              <a:gd name="connsiteY98" fmla="*/ 49175 h 2325650"/>
              <a:gd name="connsiteX99" fmla="*/ 609600 w 3114914"/>
              <a:gd name="connsiteY99" fmla="*/ 30125 h 2325650"/>
              <a:gd name="connsiteX100" fmla="*/ 533400 w 3114914"/>
              <a:gd name="connsiteY100" fmla="*/ 11075 h 2325650"/>
              <a:gd name="connsiteX101" fmla="*/ 504825 w 3114914"/>
              <a:gd name="connsiteY101" fmla="*/ 1550 h 2325650"/>
              <a:gd name="connsiteX102" fmla="*/ 209550 w 3114914"/>
              <a:gd name="connsiteY102" fmla="*/ 1550 h 23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114914" h="2325650">
                <a:moveTo>
                  <a:pt x="209550" y="1550"/>
                </a:moveTo>
                <a:cubicBezTo>
                  <a:pt x="146050" y="6312"/>
                  <a:pt x="147922" y="12053"/>
                  <a:pt x="123825" y="30125"/>
                </a:cubicBezTo>
                <a:cubicBezTo>
                  <a:pt x="99965" y="48020"/>
                  <a:pt x="75723" y="63395"/>
                  <a:pt x="57150" y="87275"/>
                </a:cubicBezTo>
                <a:cubicBezTo>
                  <a:pt x="43094" y="105347"/>
                  <a:pt x="26290" y="122705"/>
                  <a:pt x="19050" y="144425"/>
                </a:cubicBezTo>
                <a:cubicBezTo>
                  <a:pt x="4405" y="188359"/>
                  <a:pt x="11494" y="163155"/>
                  <a:pt x="0" y="220625"/>
                </a:cubicBezTo>
                <a:cubicBezTo>
                  <a:pt x="3598" y="281788"/>
                  <a:pt x="-6363" y="351829"/>
                  <a:pt x="19050" y="411125"/>
                </a:cubicBezTo>
                <a:cubicBezTo>
                  <a:pt x="24643" y="424176"/>
                  <a:pt x="29010" y="438317"/>
                  <a:pt x="38100" y="449225"/>
                </a:cubicBezTo>
                <a:cubicBezTo>
                  <a:pt x="45429" y="458019"/>
                  <a:pt x="57150" y="461925"/>
                  <a:pt x="66675" y="468275"/>
                </a:cubicBezTo>
                <a:cubicBezTo>
                  <a:pt x="73025" y="477800"/>
                  <a:pt x="78120" y="488294"/>
                  <a:pt x="85725" y="496850"/>
                </a:cubicBezTo>
                <a:cubicBezTo>
                  <a:pt x="103623" y="516986"/>
                  <a:pt x="127931" y="531584"/>
                  <a:pt x="142875" y="554000"/>
                </a:cubicBezTo>
                <a:cubicBezTo>
                  <a:pt x="168275" y="592100"/>
                  <a:pt x="152400" y="576225"/>
                  <a:pt x="190500" y="601625"/>
                </a:cubicBezTo>
                <a:cubicBezTo>
                  <a:pt x="225425" y="654012"/>
                  <a:pt x="190500" y="609563"/>
                  <a:pt x="238125" y="649250"/>
                </a:cubicBezTo>
                <a:cubicBezTo>
                  <a:pt x="327654" y="723857"/>
                  <a:pt x="179407" y="619630"/>
                  <a:pt x="323850" y="715925"/>
                </a:cubicBezTo>
                <a:cubicBezTo>
                  <a:pt x="333375" y="722275"/>
                  <a:pt x="341565" y="731355"/>
                  <a:pt x="352425" y="734975"/>
                </a:cubicBezTo>
                <a:cubicBezTo>
                  <a:pt x="361950" y="738150"/>
                  <a:pt x="372020" y="740010"/>
                  <a:pt x="381000" y="744500"/>
                </a:cubicBezTo>
                <a:cubicBezTo>
                  <a:pt x="391239" y="749620"/>
                  <a:pt x="399114" y="758901"/>
                  <a:pt x="409575" y="763550"/>
                </a:cubicBezTo>
                <a:cubicBezTo>
                  <a:pt x="427925" y="771705"/>
                  <a:pt x="447675" y="776250"/>
                  <a:pt x="466725" y="782600"/>
                </a:cubicBezTo>
                <a:cubicBezTo>
                  <a:pt x="535238" y="805438"/>
                  <a:pt x="449679" y="777730"/>
                  <a:pt x="533400" y="801650"/>
                </a:cubicBezTo>
                <a:cubicBezTo>
                  <a:pt x="543054" y="804408"/>
                  <a:pt x="552174" y="808997"/>
                  <a:pt x="561975" y="811175"/>
                </a:cubicBezTo>
                <a:cubicBezTo>
                  <a:pt x="597289" y="819023"/>
                  <a:pt x="662370" y="826106"/>
                  <a:pt x="695325" y="830225"/>
                </a:cubicBezTo>
                <a:cubicBezTo>
                  <a:pt x="782028" y="859126"/>
                  <a:pt x="645090" y="814793"/>
                  <a:pt x="771525" y="849275"/>
                </a:cubicBezTo>
                <a:cubicBezTo>
                  <a:pt x="851019" y="870955"/>
                  <a:pt x="804440" y="860660"/>
                  <a:pt x="866775" y="887375"/>
                </a:cubicBezTo>
                <a:cubicBezTo>
                  <a:pt x="876003" y="891330"/>
                  <a:pt x="886122" y="892945"/>
                  <a:pt x="895350" y="896900"/>
                </a:cubicBezTo>
                <a:cubicBezTo>
                  <a:pt x="908401" y="902493"/>
                  <a:pt x="920267" y="910677"/>
                  <a:pt x="933450" y="915950"/>
                </a:cubicBezTo>
                <a:cubicBezTo>
                  <a:pt x="952094" y="923408"/>
                  <a:pt x="990600" y="935000"/>
                  <a:pt x="990600" y="935000"/>
                </a:cubicBezTo>
                <a:cubicBezTo>
                  <a:pt x="1000125" y="944525"/>
                  <a:pt x="1007967" y="956103"/>
                  <a:pt x="1019175" y="963575"/>
                </a:cubicBezTo>
                <a:cubicBezTo>
                  <a:pt x="1027529" y="969144"/>
                  <a:pt x="1040650" y="966000"/>
                  <a:pt x="1047750" y="973100"/>
                </a:cubicBezTo>
                <a:cubicBezTo>
                  <a:pt x="1158875" y="1084225"/>
                  <a:pt x="1033463" y="995325"/>
                  <a:pt x="1114425" y="1049300"/>
                </a:cubicBezTo>
                <a:cubicBezTo>
                  <a:pt x="1120775" y="1058825"/>
                  <a:pt x="1124536" y="1070724"/>
                  <a:pt x="1133475" y="1077875"/>
                </a:cubicBezTo>
                <a:cubicBezTo>
                  <a:pt x="1141315" y="1084147"/>
                  <a:pt x="1152822" y="1083445"/>
                  <a:pt x="1162050" y="1087400"/>
                </a:cubicBezTo>
                <a:cubicBezTo>
                  <a:pt x="1175101" y="1092993"/>
                  <a:pt x="1187099" y="1100857"/>
                  <a:pt x="1200150" y="1106450"/>
                </a:cubicBezTo>
                <a:cubicBezTo>
                  <a:pt x="1209378" y="1110405"/>
                  <a:pt x="1219324" y="1112450"/>
                  <a:pt x="1228725" y="1115975"/>
                </a:cubicBezTo>
                <a:cubicBezTo>
                  <a:pt x="1244734" y="1121978"/>
                  <a:pt x="1259855" y="1130526"/>
                  <a:pt x="1276350" y="1135025"/>
                </a:cubicBezTo>
                <a:cubicBezTo>
                  <a:pt x="1294982" y="1140107"/>
                  <a:pt x="1314764" y="1139866"/>
                  <a:pt x="1333500" y="1144550"/>
                </a:cubicBezTo>
                <a:cubicBezTo>
                  <a:pt x="1399773" y="1161118"/>
                  <a:pt x="1373318" y="1163046"/>
                  <a:pt x="1428750" y="1173125"/>
                </a:cubicBezTo>
                <a:cubicBezTo>
                  <a:pt x="1450839" y="1177141"/>
                  <a:pt x="1473336" y="1178634"/>
                  <a:pt x="1495425" y="1182650"/>
                </a:cubicBezTo>
                <a:cubicBezTo>
                  <a:pt x="1508305" y="1184992"/>
                  <a:pt x="1520612" y="1190023"/>
                  <a:pt x="1533525" y="1192175"/>
                </a:cubicBezTo>
                <a:cubicBezTo>
                  <a:pt x="1741120" y="1226774"/>
                  <a:pt x="1511683" y="1182092"/>
                  <a:pt x="1657350" y="1211225"/>
                </a:cubicBezTo>
                <a:cubicBezTo>
                  <a:pt x="1701680" y="1299885"/>
                  <a:pt x="1666492" y="1217108"/>
                  <a:pt x="1685925" y="1401725"/>
                </a:cubicBezTo>
                <a:cubicBezTo>
                  <a:pt x="1687794" y="1419477"/>
                  <a:pt x="1708138" y="1455675"/>
                  <a:pt x="1714500" y="1468400"/>
                </a:cubicBezTo>
                <a:cubicBezTo>
                  <a:pt x="1700468" y="1959523"/>
                  <a:pt x="1736316" y="1666887"/>
                  <a:pt x="1685925" y="1868450"/>
                </a:cubicBezTo>
                <a:cubicBezTo>
                  <a:pt x="1680491" y="1890187"/>
                  <a:pt x="1677761" y="1922877"/>
                  <a:pt x="1666875" y="1944650"/>
                </a:cubicBezTo>
                <a:cubicBezTo>
                  <a:pt x="1661755" y="1954889"/>
                  <a:pt x="1654175" y="1963700"/>
                  <a:pt x="1647825" y="1973225"/>
                </a:cubicBezTo>
                <a:cubicBezTo>
                  <a:pt x="1651000" y="2020850"/>
                  <a:pt x="1652079" y="2068661"/>
                  <a:pt x="1657350" y="2116100"/>
                </a:cubicBezTo>
                <a:cubicBezTo>
                  <a:pt x="1658459" y="2126079"/>
                  <a:pt x="1661554" y="2136161"/>
                  <a:pt x="1666875" y="2144675"/>
                </a:cubicBezTo>
                <a:cubicBezTo>
                  <a:pt x="1684236" y="2172453"/>
                  <a:pt x="1753019" y="2246554"/>
                  <a:pt x="1771650" y="2258975"/>
                </a:cubicBezTo>
                <a:cubicBezTo>
                  <a:pt x="1790700" y="2271675"/>
                  <a:pt x="1806588" y="2291522"/>
                  <a:pt x="1828800" y="2297075"/>
                </a:cubicBezTo>
                <a:cubicBezTo>
                  <a:pt x="1932892" y="2323098"/>
                  <a:pt x="1878978" y="2313234"/>
                  <a:pt x="1990725" y="2325650"/>
                </a:cubicBezTo>
                <a:cubicBezTo>
                  <a:pt x="2095500" y="2322475"/>
                  <a:pt x="2200589" y="2324830"/>
                  <a:pt x="2305050" y="2316125"/>
                </a:cubicBezTo>
                <a:cubicBezTo>
                  <a:pt x="2316458" y="2315174"/>
                  <a:pt x="2323686" y="2302755"/>
                  <a:pt x="2333625" y="2297075"/>
                </a:cubicBezTo>
                <a:cubicBezTo>
                  <a:pt x="2345953" y="2290030"/>
                  <a:pt x="2359397" y="2285070"/>
                  <a:pt x="2371725" y="2278025"/>
                </a:cubicBezTo>
                <a:cubicBezTo>
                  <a:pt x="2416331" y="2252536"/>
                  <a:pt x="2386975" y="2258679"/>
                  <a:pt x="2447925" y="2239925"/>
                </a:cubicBezTo>
                <a:cubicBezTo>
                  <a:pt x="2472949" y="2232225"/>
                  <a:pt x="2499287" y="2229154"/>
                  <a:pt x="2524125" y="2220875"/>
                </a:cubicBezTo>
                <a:cubicBezTo>
                  <a:pt x="2533650" y="2217700"/>
                  <a:pt x="2542960" y="2213785"/>
                  <a:pt x="2552700" y="2211350"/>
                </a:cubicBezTo>
                <a:cubicBezTo>
                  <a:pt x="2584071" y="2203507"/>
                  <a:pt x="2626337" y="2197961"/>
                  <a:pt x="2657475" y="2192300"/>
                </a:cubicBezTo>
                <a:cubicBezTo>
                  <a:pt x="2673403" y="2189404"/>
                  <a:pt x="2689225" y="2185950"/>
                  <a:pt x="2705100" y="2182775"/>
                </a:cubicBezTo>
                <a:cubicBezTo>
                  <a:pt x="2714625" y="2176425"/>
                  <a:pt x="2722815" y="2167345"/>
                  <a:pt x="2733675" y="2163725"/>
                </a:cubicBezTo>
                <a:cubicBezTo>
                  <a:pt x="2792450" y="2144133"/>
                  <a:pt x="2812350" y="2170775"/>
                  <a:pt x="2867025" y="2116100"/>
                </a:cubicBezTo>
                <a:cubicBezTo>
                  <a:pt x="2876550" y="2106575"/>
                  <a:pt x="2884967" y="2095795"/>
                  <a:pt x="2895600" y="2087525"/>
                </a:cubicBezTo>
                <a:cubicBezTo>
                  <a:pt x="2909603" y="2076634"/>
                  <a:pt x="2973510" y="2038190"/>
                  <a:pt x="2990850" y="2020850"/>
                </a:cubicBezTo>
                <a:cubicBezTo>
                  <a:pt x="2998945" y="2012755"/>
                  <a:pt x="3004418" y="2002325"/>
                  <a:pt x="3009900" y="1992275"/>
                </a:cubicBezTo>
                <a:cubicBezTo>
                  <a:pt x="3026556" y="1961740"/>
                  <a:pt x="3060533" y="1898026"/>
                  <a:pt x="3067050" y="1858925"/>
                </a:cubicBezTo>
                <a:cubicBezTo>
                  <a:pt x="3070225" y="1839875"/>
                  <a:pt x="3074442" y="1820970"/>
                  <a:pt x="3076575" y="1801775"/>
                </a:cubicBezTo>
                <a:cubicBezTo>
                  <a:pt x="3080797" y="1763777"/>
                  <a:pt x="3082475" y="1725535"/>
                  <a:pt x="3086100" y="1687475"/>
                </a:cubicBezTo>
                <a:cubicBezTo>
                  <a:pt x="3091041" y="1635597"/>
                  <a:pt x="3098657" y="1577493"/>
                  <a:pt x="3105150" y="1525550"/>
                </a:cubicBezTo>
                <a:cubicBezTo>
                  <a:pt x="3108325" y="1446175"/>
                  <a:pt x="3116402" y="1366845"/>
                  <a:pt x="3114675" y="1287425"/>
                </a:cubicBezTo>
                <a:cubicBezTo>
                  <a:pt x="3113219" y="1220464"/>
                  <a:pt x="3103605" y="1153900"/>
                  <a:pt x="3095625" y="1087400"/>
                </a:cubicBezTo>
                <a:cubicBezTo>
                  <a:pt x="3090511" y="1044781"/>
                  <a:pt x="3045665" y="949380"/>
                  <a:pt x="3038475" y="935000"/>
                </a:cubicBezTo>
                <a:cubicBezTo>
                  <a:pt x="3025775" y="909600"/>
                  <a:pt x="3009355" y="885741"/>
                  <a:pt x="3000375" y="858800"/>
                </a:cubicBezTo>
                <a:cubicBezTo>
                  <a:pt x="2994025" y="839750"/>
                  <a:pt x="2987095" y="820884"/>
                  <a:pt x="2981325" y="801650"/>
                </a:cubicBezTo>
                <a:cubicBezTo>
                  <a:pt x="2977563" y="789111"/>
                  <a:pt x="2976397" y="775807"/>
                  <a:pt x="2971800" y="763550"/>
                </a:cubicBezTo>
                <a:cubicBezTo>
                  <a:pt x="2943657" y="688501"/>
                  <a:pt x="2959766" y="764711"/>
                  <a:pt x="2933700" y="677825"/>
                </a:cubicBezTo>
                <a:cubicBezTo>
                  <a:pt x="2929048" y="662318"/>
                  <a:pt x="2928102" y="645906"/>
                  <a:pt x="2924175" y="630200"/>
                </a:cubicBezTo>
                <a:cubicBezTo>
                  <a:pt x="2915240" y="594459"/>
                  <a:pt x="2911956" y="601689"/>
                  <a:pt x="2895600" y="563525"/>
                </a:cubicBezTo>
                <a:cubicBezTo>
                  <a:pt x="2891645" y="554297"/>
                  <a:pt x="2891644" y="543304"/>
                  <a:pt x="2886075" y="534950"/>
                </a:cubicBezTo>
                <a:cubicBezTo>
                  <a:pt x="2872320" y="514317"/>
                  <a:pt x="2854925" y="496334"/>
                  <a:pt x="2838450" y="477800"/>
                </a:cubicBezTo>
                <a:cubicBezTo>
                  <a:pt x="2823199" y="460643"/>
                  <a:pt x="2791720" y="430622"/>
                  <a:pt x="2771775" y="420650"/>
                </a:cubicBezTo>
                <a:cubicBezTo>
                  <a:pt x="2753814" y="411670"/>
                  <a:pt x="2733496" y="408462"/>
                  <a:pt x="2714625" y="401600"/>
                </a:cubicBezTo>
                <a:cubicBezTo>
                  <a:pt x="2698557" y="395757"/>
                  <a:pt x="2683377" y="387463"/>
                  <a:pt x="2667000" y="382550"/>
                </a:cubicBezTo>
                <a:cubicBezTo>
                  <a:pt x="2644042" y="375662"/>
                  <a:pt x="2583327" y="368022"/>
                  <a:pt x="2562225" y="363500"/>
                </a:cubicBezTo>
                <a:cubicBezTo>
                  <a:pt x="2418037" y="332603"/>
                  <a:pt x="2557234" y="350384"/>
                  <a:pt x="2371725" y="334925"/>
                </a:cubicBezTo>
                <a:cubicBezTo>
                  <a:pt x="2280480" y="337868"/>
                  <a:pt x="2089381" y="338281"/>
                  <a:pt x="1971675" y="353975"/>
                </a:cubicBezTo>
                <a:cubicBezTo>
                  <a:pt x="1958699" y="355705"/>
                  <a:pt x="1946455" y="361158"/>
                  <a:pt x="1933575" y="363500"/>
                </a:cubicBezTo>
                <a:cubicBezTo>
                  <a:pt x="1911486" y="367516"/>
                  <a:pt x="1889125" y="369850"/>
                  <a:pt x="1866900" y="373025"/>
                </a:cubicBezTo>
                <a:cubicBezTo>
                  <a:pt x="1753900" y="410692"/>
                  <a:pt x="1811111" y="398274"/>
                  <a:pt x="1695450" y="411125"/>
                </a:cubicBezTo>
                <a:cubicBezTo>
                  <a:pt x="1685925" y="417475"/>
                  <a:pt x="1677442" y="425772"/>
                  <a:pt x="1666875" y="430175"/>
                </a:cubicBezTo>
                <a:cubicBezTo>
                  <a:pt x="1584693" y="464418"/>
                  <a:pt x="1581670" y="458692"/>
                  <a:pt x="1495425" y="468275"/>
                </a:cubicBezTo>
                <a:cubicBezTo>
                  <a:pt x="1428750" y="465100"/>
                  <a:pt x="1361992" y="463343"/>
                  <a:pt x="1295400" y="458750"/>
                </a:cubicBezTo>
                <a:cubicBezTo>
                  <a:pt x="1242591" y="455108"/>
                  <a:pt x="1219347" y="449254"/>
                  <a:pt x="1171575" y="439700"/>
                </a:cubicBezTo>
                <a:cubicBezTo>
                  <a:pt x="1158875" y="433350"/>
                  <a:pt x="1147046" y="424826"/>
                  <a:pt x="1133475" y="420650"/>
                </a:cubicBezTo>
                <a:cubicBezTo>
                  <a:pt x="1105497" y="412042"/>
                  <a:pt x="1076272" y="408182"/>
                  <a:pt x="1047750" y="401600"/>
                </a:cubicBezTo>
                <a:cubicBezTo>
                  <a:pt x="1034994" y="398656"/>
                  <a:pt x="1022350" y="395250"/>
                  <a:pt x="1009650" y="392075"/>
                </a:cubicBezTo>
                <a:cubicBezTo>
                  <a:pt x="1000125" y="382550"/>
                  <a:pt x="991302" y="372266"/>
                  <a:pt x="981075" y="363500"/>
                </a:cubicBezTo>
                <a:cubicBezTo>
                  <a:pt x="895422" y="290083"/>
                  <a:pt x="998463" y="391892"/>
                  <a:pt x="885825" y="287300"/>
                </a:cubicBezTo>
                <a:cubicBezTo>
                  <a:pt x="859502" y="262857"/>
                  <a:pt x="832065" y="239150"/>
                  <a:pt x="809625" y="211100"/>
                </a:cubicBezTo>
                <a:cubicBezTo>
                  <a:pt x="796925" y="195225"/>
                  <a:pt x="785900" y="177850"/>
                  <a:pt x="771525" y="163475"/>
                </a:cubicBezTo>
                <a:cubicBezTo>
                  <a:pt x="757150" y="149100"/>
                  <a:pt x="739200" y="138762"/>
                  <a:pt x="723900" y="125375"/>
                </a:cubicBezTo>
                <a:cubicBezTo>
                  <a:pt x="665228" y="74037"/>
                  <a:pt x="725231" y="116737"/>
                  <a:pt x="666750" y="77750"/>
                </a:cubicBezTo>
                <a:cubicBezTo>
                  <a:pt x="660400" y="68225"/>
                  <a:pt x="656494" y="56504"/>
                  <a:pt x="647700" y="49175"/>
                </a:cubicBezTo>
                <a:cubicBezTo>
                  <a:pt x="636792" y="40085"/>
                  <a:pt x="622651" y="35718"/>
                  <a:pt x="609600" y="30125"/>
                </a:cubicBezTo>
                <a:cubicBezTo>
                  <a:pt x="579118" y="17061"/>
                  <a:pt x="569180" y="20020"/>
                  <a:pt x="533400" y="11075"/>
                </a:cubicBezTo>
                <a:cubicBezTo>
                  <a:pt x="523660" y="8640"/>
                  <a:pt x="514350" y="4725"/>
                  <a:pt x="504825" y="1550"/>
                </a:cubicBezTo>
                <a:cubicBezTo>
                  <a:pt x="403228" y="4827"/>
                  <a:pt x="273050" y="-3212"/>
                  <a:pt x="209550" y="1550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5286163" y="2038350"/>
            <a:ext cx="1819487" cy="1285967"/>
          </a:xfrm>
          <a:custGeom>
            <a:avLst/>
            <a:gdLst>
              <a:gd name="connsiteX0" fmla="*/ 428837 w 1819487"/>
              <a:gd name="connsiteY0" fmla="*/ 523875 h 1285967"/>
              <a:gd name="connsiteX1" fmla="*/ 362162 w 1819487"/>
              <a:gd name="connsiteY1" fmla="*/ 571500 h 1285967"/>
              <a:gd name="connsiteX2" fmla="*/ 324062 w 1819487"/>
              <a:gd name="connsiteY2" fmla="*/ 590550 h 1285967"/>
              <a:gd name="connsiteX3" fmla="*/ 266912 w 1819487"/>
              <a:gd name="connsiteY3" fmla="*/ 628650 h 1285967"/>
              <a:gd name="connsiteX4" fmla="*/ 200237 w 1819487"/>
              <a:gd name="connsiteY4" fmla="*/ 657225 h 1285967"/>
              <a:gd name="connsiteX5" fmla="*/ 162137 w 1819487"/>
              <a:gd name="connsiteY5" fmla="*/ 685800 h 1285967"/>
              <a:gd name="connsiteX6" fmla="*/ 133562 w 1819487"/>
              <a:gd name="connsiteY6" fmla="*/ 704850 h 1285967"/>
              <a:gd name="connsiteX7" fmla="*/ 114512 w 1819487"/>
              <a:gd name="connsiteY7" fmla="*/ 733425 h 1285967"/>
              <a:gd name="connsiteX8" fmla="*/ 57362 w 1819487"/>
              <a:gd name="connsiteY8" fmla="*/ 781050 h 1285967"/>
              <a:gd name="connsiteX9" fmla="*/ 19262 w 1819487"/>
              <a:gd name="connsiteY9" fmla="*/ 838200 h 1285967"/>
              <a:gd name="connsiteX10" fmla="*/ 212 w 1819487"/>
              <a:gd name="connsiteY10" fmla="*/ 971550 h 1285967"/>
              <a:gd name="connsiteX11" fmla="*/ 9737 w 1819487"/>
              <a:gd name="connsiteY11" fmla="*/ 1162050 h 1285967"/>
              <a:gd name="connsiteX12" fmla="*/ 47837 w 1819487"/>
              <a:gd name="connsiteY12" fmla="*/ 1219200 h 1285967"/>
              <a:gd name="connsiteX13" fmla="*/ 76412 w 1819487"/>
              <a:gd name="connsiteY13" fmla="*/ 1238250 h 1285967"/>
              <a:gd name="connsiteX14" fmla="*/ 200237 w 1819487"/>
              <a:gd name="connsiteY14" fmla="*/ 1266825 h 1285967"/>
              <a:gd name="connsiteX15" fmla="*/ 524087 w 1819487"/>
              <a:gd name="connsiteY15" fmla="*/ 1276350 h 1285967"/>
              <a:gd name="connsiteX16" fmla="*/ 676487 w 1819487"/>
              <a:gd name="connsiteY16" fmla="*/ 1276350 h 1285967"/>
              <a:gd name="connsiteX17" fmla="*/ 1047962 w 1819487"/>
              <a:gd name="connsiteY17" fmla="*/ 1266825 h 1285967"/>
              <a:gd name="connsiteX18" fmla="*/ 1133687 w 1819487"/>
              <a:gd name="connsiteY18" fmla="*/ 1171575 h 1285967"/>
              <a:gd name="connsiteX19" fmla="*/ 1143212 w 1819487"/>
              <a:gd name="connsiteY19" fmla="*/ 1133475 h 1285967"/>
              <a:gd name="connsiteX20" fmla="*/ 1162262 w 1819487"/>
              <a:gd name="connsiteY20" fmla="*/ 1085850 h 1285967"/>
              <a:gd name="connsiteX21" fmla="*/ 1171787 w 1819487"/>
              <a:gd name="connsiteY21" fmla="*/ 971550 h 1285967"/>
              <a:gd name="connsiteX22" fmla="*/ 1200362 w 1819487"/>
              <a:gd name="connsiteY22" fmla="*/ 866775 h 1285967"/>
              <a:gd name="connsiteX23" fmla="*/ 1228937 w 1819487"/>
              <a:gd name="connsiteY23" fmla="*/ 838200 h 1285967"/>
              <a:gd name="connsiteX24" fmla="*/ 1305137 w 1819487"/>
              <a:gd name="connsiteY24" fmla="*/ 809625 h 1285967"/>
              <a:gd name="connsiteX25" fmla="*/ 1333712 w 1819487"/>
              <a:gd name="connsiteY25" fmla="*/ 800100 h 1285967"/>
              <a:gd name="connsiteX26" fmla="*/ 1448012 w 1819487"/>
              <a:gd name="connsiteY26" fmla="*/ 781050 h 1285967"/>
              <a:gd name="connsiteX27" fmla="*/ 1495637 w 1819487"/>
              <a:gd name="connsiteY27" fmla="*/ 762000 h 1285967"/>
              <a:gd name="connsiteX28" fmla="*/ 1552787 w 1819487"/>
              <a:gd name="connsiteY28" fmla="*/ 723900 h 1285967"/>
              <a:gd name="connsiteX29" fmla="*/ 1571837 w 1819487"/>
              <a:gd name="connsiteY29" fmla="*/ 695325 h 1285967"/>
              <a:gd name="connsiteX30" fmla="*/ 1600412 w 1819487"/>
              <a:gd name="connsiteY30" fmla="*/ 676275 h 1285967"/>
              <a:gd name="connsiteX31" fmla="*/ 1638512 w 1819487"/>
              <a:gd name="connsiteY31" fmla="*/ 619125 h 1285967"/>
              <a:gd name="connsiteX32" fmla="*/ 1676612 w 1819487"/>
              <a:gd name="connsiteY32" fmla="*/ 581025 h 1285967"/>
              <a:gd name="connsiteX33" fmla="*/ 1714712 w 1819487"/>
              <a:gd name="connsiteY33" fmla="*/ 504825 h 1285967"/>
              <a:gd name="connsiteX34" fmla="*/ 1733762 w 1819487"/>
              <a:gd name="connsiteY34" fmla="*/ 447675 h 1285967"/>
              <a:gd name="connsiteX35" fmla="*/ 1752812 w 1819487"/>
              <a:gd name="connsiteY35" fmla="*/ 419100 h 1285967"/>
              <a:gd name="connsiteX36" fmla="*/ 1790912 w 1819487"/>
              <a:gd name="connsiteY36" fmla="*/ 333375 h 1285967"/>
              <a:gd name="connsiteX37" fmla="*/ 1800437 w 1819487"/>
              <a:gd name="connsiteY37" fmla="*/ 285750 h 1285967"/>
              <a:gd name="connsiteX38" fmla="*/ 1809962 w 1819487"/>
              <a:gd name="connsiteY38" fmla="*/ 228600 h 1285967"/>
              <a:gd name="connsiteX39" fmla="*/ 1819487 w 1819487"/>
              <a:gd name="connsiteY39" fmla="*/ 200025 h 1285967"/>
              <a:gd name="connsiteX40" fmla="*/ 1809962 w 1819487"/>
              <a:gd name="connsiteY40" fmla="*/ 104775 h 1285967"/>
              <a:gd name="connsiteX41" fmla="*/ 1743287 w 1819487"/>
              <a:gd name="connsiteY41" fmla="*/ 38100 h 1285967"/>
              <a:gd name="connsiteX42" fmla="*/ 1667087 w 1819487"/>
              <a:gd name="connsiteY42" fmla="*/ 0 h 1285967"/>
              <a:gd name="connsiteX43" fmla="*/ 1552787 w 1819487"/>
              <a:gd name="connsiteY43" fmla="*/ 9525 h 1285967"/>
              <a:gd name="connsiteX44" fmla="*/ 1524212 w 1819487"/>
              <a:gd name="connsiteY44" fmla="*/ 19050 h 1285967"/>
              <a:gd name="connsiteX45" fmla="*/ 1448012 w 1819487"/>
              <a:gd name="connsiteY45" fmla="*/ 38100 h 1285967"/>
              <a:gd name="connsiteX46" fmla="*/ 1409912 w 1819487"/>
              <a:gd name="connsiteY46" fmla="*/ 47625 h 1285967"/>
              <a:gd name="connsiteX47" fmla="*/ 1371812 w 1819487"/>
              <a:gd name="connsiteY47" fmla="*/ 66675 h 1285967"/>
              <a:gd name="connsiteX48" fmla="*/ 1286087 w 1819487"/>
              <a:gd name="connsiteY48" fmla="*/ 114300 h 1285967"/>
              <a:gd name="connsiteX49" fmla="*/ 1200362 w 1819487"/>
              <a:gd name="connsiteY49" fmla="*/ 209550 h 1285967"/>
              <a:gd name="connsiteX50" fmla="*/ 1171787 w 1819487"/>
              <a:gd name="connsiteY50" fmla="*/ 228600 h 1285967"/>
              <a:gd name="connsiteX51" fmla="*/ 1114637 w 1819487"/>
              <a:gd name="connsiteY51" fmla="*/ 304800 h 1285967"/>
              <a:gd name="connsiteX52" fmla="*/ 1076537 w 1819487"/>
              <a:gd name="connsiteY52" fmla="*/ 361950 h 1285967"/>
              <a:gd name="connsiteX53" fmla="*/ 1038437 w 1819487"/>
              <a:gd name="connsiteY53" fmla="*/ 419100 h 1285967"/>
              <a:gd name="connsiteX54" fmla="*/ 1000337 w 1819487"/>
              <a:gd name="connsiteY54" fmla="*/ 447675 h 1285967"/>
              <a:gd name="connsiteX55" fmla="*/ 866987 w 1819487"/>
              <a:gd name="connsiteY55" fmla="*/ 466725 h 1285967"/>
              <a:gd name="connsiteX56" fmla="*/ 781262 w 1819487"/>
              <a:gd name="connsiteY56" fmla="*/ 476250 h 1285967"/>
              <a:gd name="connsiteX57" fmla="*/ 543137 w 1819487"/>
              <a:gd name="connsiteY57" fmla="*/ 495300 h 1285967"/>
              <a:gd name="connsiteX58" fmla="*/ 505037 w 1819487"/>
              <a:gd name="connsiteY58" fmla="*/ 504825 h 1285967"/>
              <a:gd name="connsiteX59" fmla="*/ 428837 w 1819487"/>
              <a:gd name="connsiteY59" fmla="*/ 523875 h 128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819487" h="1285967">
                <a:moveTo>
                  <a:pt x="428837" y="523875"/>
                </a:moveTo>
                <a:cubicBezTo>
                  <a:pt x="405024" y="534988"/>
                  <a:pt x="385204" y="556837"/>
                  <a:pt x="362162" y="571500"/>
                </a:cubicBezTo>
                <a:cubicBezTo>
                  <a:pt x="350183" y="579123"/>
                  <a:pt x="336238" y="583245"/>
                  <a:pt x="324062" y="590550"/>
                </a:cubicBezTo>
                <a:cubicBezTo>
                  <a:pt x="304429" y="602330"/>
                  <a:pt x="288632" y="621410"/>
                  <a:pt x="266912" y="628650"/>
                </a:cubicBezTo>
                <a:cubicBezTo>
                  <a:pt x="239134" y="637909"/>
                  <a:pt x="227140" y="640411"/>
                  <a:pt x="200237" y="657225"/>
                </a:cubicBezTo>
                <a:cubicBezTo>
                  <a:pt x="186775" y="665639"/>
                  <a:pt x="175055" y="676573"/>
                  <a:pt x="162137" y="685800"/>
                </a:cubicBezTo>
                <a:cubicBezTo>
                  <a:pt x="152822" y="692454"/>
                  <a:pt x="143087" y="698500"/>
                  <a:pt x="133562" y="704850"/>
                </a:cubicBezTo>
                <a:cubicBezTo>
                  <a:pt x="127212" y="714375"/>
                  <a:pt x="122607" y="725330"/>
                  <a:pt x="114512" y="733425"/>
                </a:cubicBezTo>
                <a:cubicBezTo>
                  <a:pt x="59479" y="788458"/>
                  <a:pt x="111977" y="710831"/>
                  <a:pt x="57362" y="781050"/>
                </a:cubicBezTo>
                <a:cubicBezTo>
                  <a:pt x="43306" y="799122"/>
                  <a:pt x="19262" y="838200"/>
                  <a:pt x="19262" y="838200"/>
                </a:cubicBezTo>
                <a:cubicBezTo>
                  <a:pt x="10469" y="882167"/>
                  <a:pt x="212" y="926299"/>
                  <a:pt x="212" y="971550"/>
                </a:cubicBezTo>
                <a:cubicBezTo>
                  <a:pt x="212" y="1035129"/>
                  <a:pt x="-2270" y="1099615"/>
                  <a:pt x="9737" y="1162050"/>
                </a:cubicBezTo>
                <a:cubicBezTo>
                  <a:pt x="14061" y="1184533"/>
                  <a:pt x="28787" y="1206500"/>
                  <a:pt x="47837" y="1219200"/>
                </a:cubicBezTo>
                <a:cubicBezTo>
                  <a:pt x="57362" y="1225550"/>
                  <a:pt x="65951" y="1233601"/>
                  <a:pt x="76412" y="1238250"/>
                </a:cubicBezTo>
                <a:cubicBezTo>
                  <a:pt x="114423" y="1255144"/>
                  <a:pt x="158894" y="1264808"/>
                  <a:pt x="200237" y="1266825"/>
                </a:cubicBezTo>
                <a:cubicBezTo>
                  <a:pt x="308105" y="1272087"/>
                  <a:pt x="416137" y="1273175"/>
                  <a:pt x="524087" y="1276350"/>
                </a:cubicBezTo>
                <a:cubicBezTo>
                  <a:pt x="650974" y="1294477"/>
                  <a:pt x="527789" y="1282546"/>
                  <a:pt x="676487" y="1276350"/>
                </a:cubicBezTo>
                <a:cubicBezTo>
                  <a:pt x="800245" y="1271193"/>
                  <a:pt x="924137" y="1270000"/>
                  <a:pt x="1047962" y="1266825"/>
                </a:cubicBezTo>
                <a:cubicBezTo>
                  <a:pt x="1116337" y="1198450"/>
                  <a:pt x="1088948" y="1231228"/>
                  <a:pt x="1133687" y="1171575"/>
                </a:cubicBezTo>
                <a:cubicBezTo>
                  <a:pt x="1136862" y="1158875"/>
                  <a:pt x="1139072" y="1145894"/>
                  <a:pt x="1143212" y="1133475"/>
                </a:cubicBezTo>
                <a:cubicBezTo>
                  <a:pt x="1148619" y="1117255"/>
                  <a:pt x="1159291" y="1102688"/>
                  <a:pt x="1162262" y="1085850"/>
                </a:cubicBezTo>
                <a:cubicBezTo>
                  <a:pt x="1168906" y="1048200"/>
                  <a:pt x="1167785" y="1009572"/>
                  <a:pt x="1171787" y="971550"/>
                </a:cubicBezTo>
                <a:cubicBezTo>
                  <a:pt x="1176353" y="928169"/>
                  <a:pt x="1175678" y="901333"/>
                  <a:pt x="1200362" y="866775"/>
                </a:cubicBezTo>
                <a:cubicBezTo>
                  <a:pt x="1208192" y="855814"/>
                  <a:pt x="1218589" y="846824"/>
                  <a:pt x="1228937" y="838200"/>
                </a:cubicBezTo>
                <a:cubicBezTo>
                  <a:pt x="1262536" y="810201"/>
                  <a:pt x="1258231" y="821351"/>
                  <a:pt x="1305137" y="809625"/>
                </a:cubicBezTo>
                <a:cubicBezTo>
                  <a:pt x="1314877" y="807190"/>
                  <a:pt x="1323867" y="802069"/>
                  <a:pt x="1333712" y="800100"/>
                </a:cubicBezTo>
                <a:cubicBezTo>
                  <a:pt x="1367099" y="793423"/>
                  <a:pt x="1413934" y="791273"/>
                  <a:pt x="1448012" y="781050"/>
                </a:cubicBezTo>
                <a:cubicBezTo>
                  <a:pt x="1464389" y="776137"/>
                  <a:pt x="1480627" y="770187"/>
                  <a:pt x="1495637" y="762000"/>
                </a:cubicBezTo>
                <a:cubicBezTo>
                  <a:pt x="1515737" y="751037"/>
                  <a:pt x="1552787" y="723900"/>
                  <a:pt x="1552787" y="723900"/>
                </a:cubicBezTo>
                <a:cubicBezTo>
                  <a:pt x="1559137" y="714375"/>
                  <a:pt x="1563742" y="703420"/>
                  <a:pt x="1571837" y="695325"/>
                </a:cubicBezTo>
                <a:cubicBezTo>
                  <a:pt x="1579932" y="687230"/>
                  <a:pt x="1592874" y="684890"/>
                  <a:pt x="1600412" y="676275"/>
                </a:cubicBezTo>
                <a:cubicBezTo>
                  <a:pt x="1615489" y="659045"/>
                  <a:pt x="1622323" y="635314"/>
                  <a:pt x="1638512" y="619125"/>
                </a:cubicBezTo>
                <a:cubicBezTo>
                  <a:pt x="1651212" y="606425"/>
                  <a:pt x="1666649" y="595969"/>
                  <a:pt x="1676612" y="581025"/>
                </a:cubicBezTo>
                <a:cubicBezTo>
                  <a:pt x="1692364" y="557396"/>
                  <a:pt x="1705732" y="531766"/>
                  <a:pt x="1714712" y="504825"/>
                </a:cubicBezTo>
                <a:cubicBezTo>
                  <a:pt x="1721062" y="485775"/>
                  <a:pt x="1722623" y="464383"/>
                  <a:pt x="1733762" y="447675"/>
                </a:cubicBezTo>
                <a:cubicBezTo>
                  <a:pt x="1740112" y="438150"/>
                  <a:pt x="1748163" y="429561"/>
                  <a:pt x="1752812" y="419100"/>
                </a:cubicBezTo>
                <a:cubicBezTo>
                  <a:pt x="1798152" y="317085"/>
                  <a:pt x="1747799" y="398044"/>
                  <a:pt x="1790912" y="333375"/>
                </a:cubicBezTo>
                <a:cubicBezTo>
                  <a:pt x="1794087" y="317500"/>
                  <a:pt x="1797541" y="301678"/>
                  <a:pt x="1800437" y="285750"/>
                </a:cubicBezTo>
                <a:cubicBezTo>
                  <a:pt x="1803892" y="266749"/>
                  <a:pt x="1805772" y="247453"/>
                  <a:pt x="1809962" y="228600"/>
                </a:cubicBezTo>
                <a:cubicBezTo>
                  <a:pt x="1812140" y="218799"/>
                  <a:pt x="1816312" y="209550"/>
                  <a:pt x="1819487" y="200025"/>
                </a:cubicBezTo>
                <a:cubicBezTo>
                  <a:pt x="1816312" y="168275"/>
                  <a:pt x="1819479" y="135231"/>
                  <a:pt x="1809962" y="104775"/>
                </a:cubicBezTo>
                <a:cubicBezTo>
                  <a:pt x="1786708" y="30364"/>
                  <a:pt x="1784629" y="58771"/>
                  <a:pt x="1743287" y="38100"/>
                </a:cubicBezTo>
                <a:cubicBezTo>
                  <a:pt x="1653312" y="-6888"/>
                  <a:pt x="1731524" y="21479"/>
                  <a:pt x="1667087" y="0"/>
                </a:cubicBezTo>
                <a:cubicBezTo>
                  <a:pt x="1628987" y="3175"/>
                  <a:pt x="1590684" y="4472"/>
                  <a:pt x="1552787" y="9525"/>
                </a:cubicBezTo>
                <a:cubicBezTo>
                  <a:pt x="1542835" y="10852"/>
                  <a:pt x="1533898" y="16408"/>
                  <a:pt x="1524212" y="19050"/>
                </a:cubicBezTo>
                <a:cubicBezTo>
                  <a:pt x="1498953" y="25939"/>
                  <a:pt x="1473412" y="31750"/>
                  <a:pt x="1448012" y="38100"/>
                </a:cubicBezTo>
                <a:cubicBezTo>
                  <a:pt x="1435312" y="41275"/>
                  <a:pt x="1421621" y="41771"/>
                  <a:pt x="1409912" y="47625"/>
                </a:cubicBezTo>
                <a:cubicBezTo>
                  <a:pt x="1397212" y="53975"/>
                  <a:pt x="1384787" y="60908"/>
                  <a:pt x="1371812" y="66675"/>
                </a:cubicBezTo>
                <a:cubicBezTo>
                  <a:pt x="1329553" y="85457"/>
                  <a:pt x="1319197" y="81190"/>
                  <a:pt x="1286087" y="114300"/>
                </a:cubicBezTo>
                <a:cubicBezTo>
                  <a:pt x="1222107" y="178280"/>
                  <a:pt x="1350622" y="109377"/>
                  <a:pt x="1200362" y="209550"/>
                </a:cubicBezTo>
                <a:cubicBezTo>
                  <a:pt x="1190837" y="215900"/>
                  <a:pt x="1179445" y="220091"/>
                  <a:pt x="1171787" y="228600"/>
                </a:cubicBezTo>
                <a:cubicBezTo>
                  <a:pt x="1150547" y="252200"/>
                  <a:pt x="1114637" y="304800"/>
                  <a:pt x="1114637" y="304800"/>
                </a:cubicBezTo>
                <a:cubicBezTo>
                  <a:pt x="1096421" y="359449"/>
                  <a:pt x="1118157" y="308438"/>
                  <a:pt x="1076537" y="361950"/>
                </a:cubicBezTo>
                <a:cubicBezTo>
                  <a:pt x="1062481" y="380022"/>
                  <a:pt x="1056753" y="405363"/>
                  <a:pt x="1038437" y="419100"/>
                </a:cubicBezTo>
                <a:cubicBezTo>
                  <a:pt x="1025737" y="428625"/>
                  <a:pt x="1014120" y="439799"/>
                  <a:pt x="1000337" y="447675"/>
                </a:cubicBezTo>
                <a:cubicBezTo>
                  <a:pt x="969093" y="465528"/>
                  <a:pt x="874877" y="465936"/>
                  <a:pt x="866987" y="466725"/>
                </a:cubicBezTo>
                <a:cubicBezTo>
                  <a:pt x="838379" y="469586"/>
                  <a:pt x="809837" y="473075"/>
                  <a:pt x="781262" y="476250"/>
                </a:cubicBezTo>
                <a:cubicBezTo>
                  <a:pt x="670444" y="503955"/>
                  <a:pt x="796829" y="475005"/>
                  <a:pt x="543137" y="495300"/>
                </a:cubicBezTo>
                <a:cubicBezTo>
                  <a:pt x="530088" y="496344"/>
                  <a:pt x="517576" y="501063"/>
                  <a:pt x="505037" y="504825"/>
                </a:cubicBezTo>
                <a:cubicBezTo>
                  <a:pt x="451799" y="520796"/>
                  <a:pt x="452650" y="512762"/>
                  <a:pt x="428837" y="5238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5200650" y="3295650"/>
            <a:ext cx="2136026" cy="2181225"/>
          </a:xfrm>
          <a:custGeom>
            <a:avLst/>
            <a:gdLst>
              <a:gd name="connsiteX0" fmla="*/ 428625 w 2136026"/>
              <a:gd name="connsiteY0" fmla="*/ 66675 h 2181225"/>
              <a:gd name="connsiteX1" fmla="*/ 371475 w 2136026"/>
              <a:gd name="connsiteY1" fmla="*/ 142875 h 2181225"/>
              <a:gd name="connsiteX2" fmla="*/ 266700 w 2136026"/>
              <a:gd name="connsiteY2" fmla="*/ 190500 h 2181225"/>
              <a:gd name="connsiteX3" fmla="*/ 219075 w 2136026"/>
              <a:gd name="connsiteY3" fmla="*/ 238125 h 2181225"/>
              <a:gd name="connsiteX4" fmla="*/ 190500 w 2136026"/>
              <a:gd name="connsiteY4" fmla="*/ 257175 h 2181225"/>
              <a:gd name="connsiteX5" fmla="*/ 133350 w 2136026"/>
              <a:gd name="connsiteY5" fmla="*/ 314325 h 2181225"/>
              <a:gd name="connsiteX6" fmla="*/ 76200 w 2136026"/>
              <a:gd name="connsiteY6" fmla="*/ 381000 h 2181225"/>
              <a:gd name="connsiteX7" fmla="*/ 57150 w 2136026"/>
              <a:gd name="connsiteY7" fmla="*/ 409575 h 2181225"/>
              <a:gd name="connsiteX8" fmla="*/ 38100 w 2136026"/>
              <a:gd name="connsiteY8" fmla="*/ 466725 h 2181225"/>
              <a:gd name="connsiteX9" fmla="*/ 19050 w 2136026"/>
              <a:gd name="connsiteY9" fmla="*/ 523875 h 2181225"/>
              <a:gd name="connsiteX10" fmla="*/ 9525 w 2136026"/>
              <a:gd name="connsiteY10" fmla="*/ 552450 h 2181225"/>
              <a:gd name="connsiteX11" fmla="*/ 0 w 2136026"/>
              <a:gd name="connsiteY11" fmla="*/ 609600 h 2181225"/>
              <a:gd name="connsiteX12" fmla="*/ 9525 w 2136026"/>
              <a:gd name="connsiteY12" fmla="*/ 714375 h 2181225"/>
              <a:gd name="connsiteX13" fmla="*/ 19050 w 2136026"/>
              <a:gd name="connsiteY13" fmla="*/ 742950 h 2181225"/>
              <a:gd name="connsiteX14" fmla="*/ 47625 w 2136026"/>
              <a:gd name="connsiteY14" fmla="*/ 838200 h 2181225"/>
              <a:gd name="connsiteX15" fmla="*/ 66675 w 2136026"/>
              <a:gd name="connsiteY15" fmla="*/ 895350 h 2181225"/>
              <a:gd name="connsiteX16" fmla="*/ 76200 w 2136026"/>
              <a:gd name="connsiteY16" fmla="*/ 923925 h 2181225"/>
              <a:gd name="connsiteX17" fmla="*/ 95250 w 2136026"/>
              <a:gd name="connsiteY17" fmla="*/ 952500 h 2181225"/>
              <a:gd name="connsiteX18" fmla="*/ 114300 w 2136026"/>
              <a:gd name="connsiteY18" fmla="*/ 1009650 h 2181225"/>
              <a:gd name="connsiteX19" fmla="*/ 133350 w 2136026"/>
              <a:gd name="connsiteY19" fmla="*/ 1066800 h 2181225"/>
              <a:gd name="connsiteX20" fmla="*/ 142875 w 2136026"/>
              <a:gd name="connsiteY20" fmla="*/ 1095375 h 2181225"/>
              <a:gd name="connsiteX21" fmla="*/ 152400 w 2136026"/>
              <a:gd name="connsiteY21" fmla="*/ 1123950 h 2181225"/>
              <a:gd name="connsiteX22" fmla="*/ 161925 w 2136026"/>
              <a:gd name="connsiteY22" fmla="*/ 1200150 h 2181225"/>
              <a:gd name="connsiteX23" fmla="*/ 171450 w 2136026"/>
              <a:gd name="connsiteY23" fmla="*/ 1228725 h 2181225"/>
              <a:gd name="connsiteX24" fmla="*/ 190500 w 2136026"/>
              <a:gd name="connsiteY24" fmla="*/ 1323975 h 2181225"/>
              <a:gd name="connsiteX25" fmla="*/ 209550 w 2136026"/>
              <a:gd name="connsiteY25" fmla="*/ 1381125 h 2181225"/>
              <a:gd name="connsiteX26" fmla="*/ 219075 w 2136026"/>
              <a:gd name="connsiteY26" fmla="*/ 1409700 h 2181225"/>
              <a:gd name="connsiteX27" fmla="*/ 247650 w 2136026"/>
              <a:gd name="connsiteY27" fmla="*/ 1466850 h 2181225"/>
              <a:gd name="connsiteX28" fmla="*/ 266700 w 2136026"/>
              <a:gd name="connsiteY28" fmla="*/ 1495425 h 2181225"/>
              <a:gd name="connsiteX29" fmla="*/ 276225 w 2136026"/>
              <a:gd name="connsiteY29" fmla="*/ 1524000 h 2181225"/>
              <a:gd name="connsiteX30" fmla="*/ 314325 w 2136026"/>
              <a:gd name="connsiteY30" fmla="*/ 1581150 h 2181225"/>
              <a:gd name="connsiteX31" fmla="*/ 333375 w 2136026"/>
              <a:gd name="connsiteY31" fmla="*/ 1609725 h 2181225"/>
              <a:gd name="connsiteX32" fmla="*/ 352425 w 2136026"/>
              <a:gd name="connsiteY32" fmla="*/ 1666875 h 2181225"/>
              <a:gd name="connsiteX33" fmla="*/ 361950 w 2136026"/>
              <a:gd name="connsiteY33" fmla="*/ 1695450 h 2181225"/>
              <a:gd name="connsiteX34" fmla="*/ 381000 w 2136026"/>
              <a:gd name="connsiteY34" fmla="*/ 1724025 h 2181225"/>
              <a:gd name="connsiteX35" fmla="*/ 400050 w 2136026"/>
              <a:gd name="connsiteY35" fmla="*/ 1781175 h 2181225"/>
              <a:gd name="connsiteX36" fmla="*/ 447675 w 2136026"/>
              <a:gd name="connsiteY36" fmla="*/ 1838325 h 2181225"/>
              <a:gd name="connsiteX37" fmla="*/ 476250 w 2136026"/>
              <a:gd name="connsiteY37" fmla="*/ 1857375 h 2181225"/>
              <a:gd name="connsiteX38" fmla="*/ 552450 w 2136026"/>
              <a:gd name="connsiteY38" fmla="*/ 1943100 h 2181225"/>
              <a:gd name="connsiteX39" fmla="*/ 590550 w 2136026"/>
              <a:gd name="connsiteY39" fmla="*/ 1962150 h 2181225"/>
              <a:gd name="connsiteX40" fmla="*/ 619125 w 2136026"/>
              <a:gd name="connsiteY40" fmla="*/ 1981200 h 2181225"/>
              <a:gd name="connsiteX41" fmla="*/ 647700 w 2136026"/>
              <a:gd name="connsiteY41" fmla="*/ 1990725 h 2181225"/>
              <a:gd name="connsiteX42" fmla="*/ 723900 w 2136026"/>
              <a:gd name="connsiteY42" fmla="*/ 2028825 h 2181225"/>
              <a:gd name="connsiteX43" fmla="*/ 790575 w 2136026"/>
              <a:gd name="connsiteY43" fmla="*/ 2047875 h 2181225"/>
              <a:gd name="connsiteX44" fmla="*/ 819150 w 2136026"/>
              <a:gd name="connsiteY44" fmla="*/ 2057400 h 2181225"/>
              <a:gd name="connsiteX45" fmla="*/ 876300 w 2136026"/>
              <a:gd name="connsiteY45" fmla="*/ 2066925 h 2181225"/>
              <a:gd name="connsiteX46" fmla="*/ 914400 w 2136026"/>
              <a:gd name="connsiteY46" fmla="*/ 2076450 h 2181225"/>
              <a:gd name="connsiteX47" fmla="*/ 971550 w 2136026"/>
              <a:gd name="connsiteY47" fmla="*/ 2085975 h 2181225"/>
              <a:gd name="connsiteX48" fmla="*/ 1000125 w 2136026"/>
              <a:gd name="connsiteY48" fmla="*/ 2095500 h 2181225"/>
              <a:gd name="connsiteX49" fmla="*/ 1047750 w 2136026"/>
              <a:gd name="connsiteY49" fmla="*/ 2105025 h 2181225"/>
              <a:gd name="connsiteX50" fmla="*/ 1085850 w 2136026"/>
              <a:gd name="connsiteY50" fmla="*/ 2114550 h 2181225"/>
              <a:gd name="connsiteX51" fmla="*/ 1257300 w 2136026"/>
              <a:gd name="connsiteY51" fmla="*/ 2133600 h 2181225"/>
              <a:gd name="connsiteX52" fmla="*/ 1295400 w 2136026"/>
              <a:gd name="connsiteY52" fmla="*/ 2143125 h 2181225"/>
              <a:gd name="connsiteX53" fmla="*/ 1323975 w 2136026"/>
              <a:gd name="connsiteY53" fmla="*/ 2152650 h 2181225"/>
              <a:gd name="connsiteX54" fmla="*/ 1514475 w 2136026"/>
              <a:gd name="connsiteY54" fmla="*/ 2162175 h 2181225"/>
              <a:gd name="connsiteX55" fmla="*/ 1676400 w 2136026"/>
              <a:gd name="connsiteY55" fmla="*/ 2181225 h 2181225"/>
              <a:gd name="connsiteX56" fmla="*/ 1971675 w 2136026"/>
              <a:gd name="connsiteY56" fmla="*/ 2171700 h 2181225"/>
              <a:gd name="connsiteX57" fmla="*/ 2000250 w 2136026"/>
              <a:gd name="connsiteY57" fmla="*/ 2162175 h 2181225"/>
              <a:gd name="connsiteX58" fmla="*/ 2105025 w 2136026"/>
              <a:gd name="connsiteY58" fmla="*/ 2143125 h 2181225"/>
              <a:gd name="connsiteX59" fmla="*/ 2124075 w 2136026"/>
              <a:gd name="connsiteY59" fmla="*/ 2114550 h 2181225"/>
              <a:gd name="connsiteX60" fmla="*/ 2124075 w 2136026"/>
              <a:gd name="connsiteY60" fmla="*/ 1962150 h 2181225"/>
              <a:gd name="connsiteX61" fmla="*/ 2114550 w 2136026"/>
              <a:gd name="connsiteY61" fmla="*/ 1924050 h 2181225"/>
              <a:gd name="connsiteX62" fmla="*/ 2085975 w 2136026"/>
              <a:gd name="connsiteY62" fmla="*/ 1895475 h 2181225"/>
              <a:gd name="connsiteX63" fmla="*/ 2076450 w 2136026"/>
              <a:gd name="connsiteY63" fmla="*/ 1866900 h 2181225"/>
              <a:gd name="connsiteX64" fmla="*/ 1990725 w 2136026"/>
              <a:gd name="connsiteY64" fmla="*/ 1819275 h 2181225"/>
              <a:gd name="connsiteX65" fmla="*/ 1971675 w 2136026"/>
              <a:gd name="connsiteY65" fmla="*/ 1790700 h 2181225"/>
              <a:gd name="connsiteX66" fmla="*/ 1943100 w 2136026"/>
              <a:gd name="connsiteY66" fmla="*/ 1781175 h 2181225"/>
              <a:gd name="connsiteX67" fmla="*/ 1885950 w 2136026"/>
              <a:gd name="connsiteY67" fmla="*/ 1743075 h 2181225"/>
              <a:gd name="connsiteX68" fmla="*/ 1885950 w 2136026"/>
              <a:gd name="connsiteY68" fmla="*/ 1743075 h 2181225"/>
              <a:gd name="connsiteX69" fmla="*/ 1809750 w 2136026"/>
              <a:gd name="connsiteY69" fmla="*/ 1657350 h 2181225"/>
              <a:gd name="connsiteX70" fmla="*/ 1781175 w 2136026"/>
              <a:gd name="connsiteY70" fmla="*/ 1562100 h 2181225"/>
              <a:gd name="connsiteX71" fmla="*/ 1790700 w 2136026"/>
              <a:gd name="connsiteY71" fmla="*/ 1371600 h 2181225"/>
              <a:gd name="connsiteX72" fmla="*/ 1800225 w 2136026"/>
              <a:gd name="connsiteY72" fmla="*/ 1333500 h 2181225"/>
              <a:gd name="connsiteX73" fmla="*/ 1809750 w 2136026"/>
              <a:gd name="connsiteY73" fmla="*/ 1276350 h 2181225"/>
              <a:gd name="connsiteX74" fmla="*/ 1838325 w 2136026"/>
              <a:gd name="connsiteY74" fmla="*/ 1181100 h 2181225"/>
              <a:gd name="connsiteX75" fmla="*/ 1847850 w 2136026"/>
              <a:gd name="connsiteY75" fmla="*/ 1143000 h 2181225"/>
              <a:gd name="connsiteX76" fmla="*/ 1876425 w 2136026"/>
              <a:gd name="connsiteY76" fmla="*/ 1047750 h 2181225"/>
              <a:gd name="connsiteX77" fmla="*/ 1885950 w 2136026"/>
              <a:gd name="connsiteY77" fmla="*/ 990600 h 2181225"/>
              <a:gd name="connsiteX78" fmla="*/ 1905000 w 2136026"/>
              <a:gd name="connsiteY78" fmla="*/ 914400 h 2181225"/>
              <a:gd name="connsiteX79" fmla="*/ 1924050 w 2136026"/>
              <a:gd name="connsiteY79" fmla="*/ 742950 h 2181225"/>
              <a:gd name="connsiteX80" fmla="*/ 1905000 w 2136026"/>
              <a:gd name="connsiteY80" fmla="*/ 400050 h 2181225"/>
              <a:gd name="connsiteX81" fmla="*/ 1876425 w 2136026"/>
              <a:gd name="connsiteY81" fmla="*/ 342900 h 2181225"/>
              <a:gd name="connsiteX82" fmla="*/ 1857375 w 2136026"/>
              <a:gd name="connsiteY82" fmla="*/ 304800 h 2181225"/>
              <a:gd name="connsiteX83" fmla="*/ 1771650 w 2136026"/>
              <a:gd name="connsiteY83" fmla="*/ 238125 h 2181225"/>
              <a:gd name="connsiteX84" fmla="*/ 1704975 w 2136026"/>
              <a:gd name="connsiteY84" fmla="*/ 209550 h 2181225"/>
              <a:gd name="connsiteX85" fmla="*/ 1647825 w 2136026"/>
              <a:gd name="connsiteY85" fmla="*/ 171450 h 2181225"/>
              <a:gd name="connsiteX86" fmla="*/ 1619250 w 2136026"/>
              <a:gd name="connsiteY86" fmla="*/ 152400 h 2181225"/>
              <a:gd name="connsiteX87" fmla="*/ 1524000 w 2136026"/>
              <a:gd name="connsiteY87" fmla="*/ 123825 h 2181225"/>
              <a:gd name="connsiteX88" fmla="*/ 1409700 w 2136026"/>
              <a:gd name="connsiteY88" fmla="*/ 104775 h 2181225"/>
              <a:gd name="connsiteX89" fmla="*/ 1200150 w 2136026"/>
              <a:gd name="connsiteY89" fmla="*/ 85725 h 2181225"/>
              <a:gd name="connsiteX90" fmla="*/ 1162050 w 2136026"/>
              <a:gd name="connsiteY90" fmla="*/ 76200 h 2181225"/>
              <a:gd name="connsiteX91" fmla="*/ 1114425 w 2136026"/>
              <a:gd name="connsiteY91" fmla="*/ 66675 h 2181225"/>
              <a:gd name="connsiteX92" fmla="*/ 1085850 w 2136026"/>
              <a:gd name="connsiteY92" fmla="*/ 57150 h 2181225"/>
              <a:gd name="connsiteX93" fmla="*/ 981075 w 2136026"/>
              <a:gd name="connsiteY93" fmla="*/ 47625 h 2181225"/>
              <a:gd name="connsiteX94" fmla="*/ 914400 w 2136026"/>
              <a:gd name="connsiteY94" fmla="*/ 38100 h 2181225"/>
              <a:gd name="connsiteX95" fmla="*/ 828675 w 2136026"/>
              <a:gd name="connsiteY95" fmla="*/ 9525 h 2181225"/>
              <a:gd name="connsiteX96" fmla="*/ 800100 w 2136026"/>
              <a:gd name="connsiteY96" fmla="*/ 0 h 2181225"/>
              <a:gd name="connsiteX97" fmla="*/ 590550 w 2136026"/>
              <a:gd name="connsiteY97" fmla="*/ 9525 h 2181225"/>
              <a:gd name="connsiteX98" fmla="*/ 523875 w 2136026"/>
              <a:gd name="connsiteY98" fmla="*/ 28575 h 2181225"/>
              <a:gd name="connsiteX99" fmla="*/ 466725 w 2136026"/>
              <a:gd name="connsiteY99" fmla="*/ 66675 h 2181225"/>
              <a:gd name="connsiteX100" fmla="*/ 428625 w 2136026"/>
              <a:gd name="connsiteY100" fmla="*/ 66675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2136026" h="2181225">
                <a:moveTo>
                  <a:pt x="428625" y="66675"/>
                </a:moveTo>
                <a:cubicBezTo>
                  <a:pt x="412750" y="79375"/>
                  <a:pt x="399252" y="124357"/>
                  <a:pt x="371475" y="142875"/>
                </a:cubicBezTo>
                <a:cubicBezTo>
                  <a:pt x="305617" y="186780"/>
                  <a:pt x="381132" y="76068"/>
                  <a:pt x="266700" y="190500"/>
                </a:cubicBezTo>
                <a:cubicBezTo>
                  <a:pt x="250825" y="206375"/>
                  <a:pt x="235971" y="223341"/>
                  <a:pt x="219075" y="238125"/>
                </a:cubicBezTo>
                <a:cubicBezTo>
                  <a:pt x="210460" y="245663"/>
                  <a:pt x="199056" y="249570"/>
                  <a:pt x="190500" y="257175"/>
                </a:cubicBezTo>
                <a:cubicBezTo>
                  <a:pt x="170364" y="275073"/>
                  <a:pt x="152400" y="295275"/>
                  <a:pt x="133350" y="314325"/>
                </a:cubicBezTo>
                <a:cubicBezTo>
                  <a:pt x="98734" y="348941"/>
                  <a:pt x="106748" y="338233"/>
                  <a:pt x="76200" y="381000"/>
                </a:cubicBezTo>
                <a:cubicBezTo>
                  <a:pt x="69546" y="390315"/>
                  <a:pt x="61799" y="399114"/>
                  <a:pt x="57150" y="409575"/>
                </a:cubicBezTo>
                <a:cubicBezTo>
                  <a:pt x="48995" y="427925"/>
                  <a:pt x="44450" y="447675"/>
                  <a:pt x="38100" y="466725"/>
                </a:cubicBezTo>
                <a:lnTo>
                  <a:pt x="19050" y="523875"/>
                </a:lnTo>
                <a:cubicBezTo>
                  <a:pt x="15875" y="533400"/>
                  <a:pt x="11176" y="542546"/>
                  <a:pt x="9525" y="552450"/>
                </a:cubicBezTo>
                <a:lnTo>
                  <a:pt x="0" y="609600"/>
                </a:lnTo>
                <a:cubicBezTo>
                  <a:pt x="3175" y="644525"/>
                  <a:pt x="4565" y="679658"/>
                  <a:pt x="9525" y="714375"/>
                </a:cubicBezTo>
                <a:cubicBezTo>
                  <a:pt x="10945" y="724314"/>
                  <a:pt x="16292" y="733296"/>
                  <a:pt x="19050" y="742950"/>
                </a:cubicBezTo>
                <a:cubicBezTo>
                  <a:pt x="47840" y="843717"/>
                  <a:pt x="2354" y="702387"/>
                  <a:pt x="47625" y="838200"/>
                </a:cubicBezTo>
                <a:lnTo>
                  <a:pt x="66675" y="895350"/>
                </a:lnTo>
                <a:cubicBezTo>
                  <a:pt x="69850" y="904875"/>
                  <a:pt x="70631" y="915571"/>
                  <a:pt x="76200" y="923925"/>
                </a:cubicBezTo>
                <a:cubicBezTo>
                  <a:pt x="82550" y="933450"/>
                  <a:pt x="90601" y="942039"/>
                  <a:pt x="95250" y="952500"/>
                </a:cubicBezTo>
                <a:cubicBezTo>
                  <a:pt x="103405" y="970850"/>
                  <a:pt x="107950" y="990600"/>
                  <a:pt x="114300" y="1009650"/>
                </a:cubicBezTo>
                <a:lnTo>
                  <a:pt x="133350" y="1066800"/>
                </a:lnTo>
                <a:lnTo>
                  <a:pt x="142875" y="1095375"/>
                </a:lnTo>
                <a:lnTo>
                  <a:pt x="152400" y="1123950"/>
                </a:lnTo>
                <a:cubicBezTo>
                  <a:pt x="155575" y="1149350"/>
                  <a:pt x="157346" y="1174965"/>
                  <a:pt x="161925" y="1200150"/>
                </a:cubicBezTo>
                <a:cubicBezTo>
                  <a:pt x="163721" y="1210028"/>
                  <a:pt x="169272" y="1218924"/>
                  <a:pt x="171450" y="1228725"/>
                </a:cubicBezTo>
                <a:cubicBezTo>
                  <a:pt x="186162" y="1294929"/>
                  <a:pt x="174234" y="1269754"/>
                  <a:pt x="190500" y="1323975"/>
                </a:cubicBezTo>
                <a:cubicBezTo>
                  <a:pt x="196270" y="1343209"/>
                  <a:pt x="203200" y="1362075"/>
                  <a:pt x="209550" y="1381125"/>
                </a:cubicBezTo>
                <a:cubicBezTo>
                  <a:pt x="212725" y="1390650"/>
                  <a:pt x="213506" y="1401346"/>
                  <a:pt x="219075" y="1409700"/>
                </a:cubicBezTo>
                <a:cubicBezTo>
                  <a:pt x="273670" y="1491592"/>
                  <a:pt x="208215" y="1387980"/>
                  <a:pt x="247650" y="1466850"/>
                </a:cubicBezTo>
                <a:cubicBezTo>
                  <a:pt x="252770" y="1477089"/>
                  <a:pt x="261580" y="1485186"/>
                  <a:pt x="266700" y="1495425"/>
                </a:cubicBezTo>
                <a:cubicBezTo>
                  <a:pt x="271190" y="1504405"/>
                  <a:pt x="271349" y="1515223"/>
                  <a:pt x="276225" y="1524000"/>
                </a:cubicBezTo>
                <a:cubicBezTo>
                  <a:pt x="287344" y="1544014"/>
                  <a:pt x="301625" y="1562100"/>
                  <a:pt x="314325" y="1581150"/>
                </a:cubicBezTo>
                <a:cubicBezTo>
                  <a:pt x="320675" y="1590675"/>
                  <a:pt x="329755" y="1598865"/>
                  <a:pt x="333375" y="1609725"/>
                </a:cubicBezTo>
                <a:lnTo>
                  <a:pt x="352425" y="1666875"/>
                </a:lnTo>
                <a:cubicBezTo>
                  <a:pt x="355600" y="1676400"/>
                  <a:pt x="356381" y="1687096"/>
                  <a:pt x="361950" y="1695450"/>
                </a:cubicBezTo>
                <a:cubicBezTo>
                  <a:pt x="368300" y="1704975"/>
                  <a:pt x="376351" y="1713564"/>
                  <a:pt x="381000" y="1724025"/>
                </a:cubicBezTo>
                <a:cubicBezTo>
                  <a:pt x="389155" y="1742375"/>
                  <a:pt x="388911" y="1764467"/>
                  <a:pt x="400050" y="1781175"/>
                </a:cubicBezTo>
                <a:cubicBezTo>
                  <a:pt x="418781" y="1809272"/>
                  <a:pt x="420173" y="1815406"/>
                  <a:pt x="447675" y="1838325"/>
                </a:cubicBezTo>
                <a:cubicBezTo>
                  <a:pt x="456469" y="1845654"/>
                  <a:pt x="466725" y="1851025"/>
                  <a:pt x="476250" y="1857375"/>
                </a:cubicBezTo>
                <a:cubicBezTo>
                  <a:pt x="496382" y="1887573"/>
                  <a:pt x="519828" y="1926789"/>
                  <a:pt x="552450" y="1943100"/>
                </a:cubicBezTo>
                <a:cubicBezTo>
                  <a:pt x="565150" y="1949450"/>
                  <a:pt x="578222" y="1955105"/>
                  <a:pt x="590550" y="1962150"/>
                </a:cubicBezTo>
                <a:cubicBezTo>
                  <a:pt x="600489" y="1967830"/>
                  <a:pt x="608886" y="1976080"/>
                  <a:pt x="619125" y="1981200"/>
                </a:cubicBezTo>
                <a:cubicBezTo>
                  <a:pt x="628105" y="1985690"/>
                  <a:pt x="638560" y="1986570"/>
                  <a:pt x="647700" y="1990725"/>
                </a:cubicBezTo>
                <a:cubicBezTo>
                  <a:pt x="673553" y="2002476"/>
                  <a:pt x="696595" y="2021023"/>
                  <a:pt x="723900" y="2028825"/>
                </a:cubicBezTo>
                <a:lnTo>
                  <a:pt x="790575" y="2047875"/>
                </a:lnTo>
                <a:cubicBezTo>
                  <a:pt x="800192" y="2050760"/>
                  <a:pt x="809349" y="2055222"/>
                  <a:pt x="819150" y="2057400"/>
                </a:cubicBezTo>
                <a:cubicBezTo>
                  <a:pt x="838003" y="2061590"/>
                  <a:pt x="857362" y="2063137"/>
                  <a:pt x="876300" y="2066925"/>
                </a:cubicBezTo>
                <a:cubicBezTo>
                  <a:pt x="889137" y="2069492"/>
                  <a:pt x="901563" y="2073883"/>
                  <a:pt x="914400" y="2076450"/>
                </a:cubicBezTo>
                <a:cubicBezTo>
                  <a:pt x="933338" y="2080238"/>
                  <a:pt x="952697" y="2081785"/>
                  <a:pt x="971550" y="2085975"/>
                </a:cubicBezTo>
                <a:cubicBezTo>
                  <a:pt x="981351" y="2088153"/>
                  <a:pt x="990385" y="2093065"/>
                  <a:pt x="1000125" y="2095500"/>
                </a:cubicBezTo>
                <a:cubicBezTo>
                  <a:pt x="1015831" y="2099427"/>
                  <a:pt x="1031946" y="2101513"/>
                  <a:pt x="1047750" y="2105025"/>
                </a:cubicBezTo>
                <a:cubicBezTo>
                  <a:pt x="1060529" y="2107865"/>
                  <a:pt x="1072937" y="2112398"/>
                  <a:pt x="1085850" y="2114550"/>
                </a:cubicBezTo>
                <a:cubicBezTo>
                  <a:pt x="1126298" y="2121291"/>
                  <a:pt x="1220613" y="2129931"/>
                  <a:pt x="1257300" y="2133600"/>
                </a:cubicBezTo>
                <a:cubicBezTo>
                  <a:pt x="1270000" y="2136775"/>
                  <a:pt x="1282813" y="2139529"/>
                  <a:pt x="1295400" y="2143125"/>
                </a:cubicBezTo>
                <a:cubicBezTo>
                  <a:pt x="1305054" y="2145883"/>
                  <a:pt x="1313973" y="2151780"/>
                  <a:pt x="1323975" y="2152650"/>
                </a:cubicBezTo>
                <a:cubicBezTo>
                  <a:pt x="1387315" y="2158158"/>
                  <a:pt x="1450975" y="2159000"/>
                  <a:pt x="1514475" y="2162175"/>
                </a:cubicBezTo>
                <a:cubicBezTo>
                  <a:pt x="1568966" y="2171257"/>
                  <a:pt x="1620033" y="2181225"/>
                  <a:pt x="1676400" y="2181225"/>
                </a:cubicBezTo>
                <a:cubicBezTo>
                  <a:pt x="1774876" y="2181225"/>
                  <a:pt x="1873250" y="2174875"/>
                  <a:pt x="1971675" y="2171700"/>
                </a:cubicBezTo>
                <a:cubicBezTo>
                  <a:pt x="1981200" y="2168525"/>
                  <a:pt x="1990372" y="2163971"/>
                  <a:pt x="2000250" y="2162175"/>
                </a:cubicBezTo>
                <a:cubicBezTo>
                  <a:pt x="2118724" y="2140634"/>
                  <a:pt x="2039492" y="2164969"/>
                  <a:pt x="2105025" y="2143125"/>
                </a:cubicBezTo>
                <a:cubicBezTo>
                  <a:pt x="2111375" y="2133600"/>
                  <a:pt x="2118955" y="2124789"/>
                  <a:pt x="2124075" y="2114550"/>
                </a:cubicBezTo>
                <a:cubicBezTo>
                  <a:pt x="2147775" y="2067151"/>
                  <a:pt x="2129901" y="2011675"/>
                  <a:pt x="2124075" y="1962150"/>
                </a:cubicBezTo>
                <a:cubicBezTo>
                  <a:pt x="2122545" y="1949149"/>
                  <a:pt x="2121045" y="1935416"/>
                  <a:pt x="2114550" y="1924050"/>
                </a:cubicBezTo>
                <a:cubicBezTo>
                  <a:pt x="2107867" y="1912354"/>
                  <a:pt x="2095500" y="1905000"/>
                  <a:pt x="2085975" y="1895475"/>
                </a:cubicBezTo>
                <a:cubicBezTo>
                  <a:pt x="2082800" y="1885950"/>
                  <a:pt x="2083550" y="1874000"/>
                  <a:pt x="2076450" y="1866900"/>
                </a:cubicBezTo>
                <a:cubicBezTo>
                  <a:pt x="2043698" y="1834148"/>
                  <a:pt x="2026658" y="1831253"/>
                  <a:pt x="1990725" y="1819275"/>
                </a:cubicBezTo>
                <a:cubicBezTo>
                  <a:pt x="1984375" y="1809750"/>
                  <a:pt x="1980614" y="1797851"/>
                  <a:pt x="1971675" y="1790700"/>
                </a:cubicBezTo>
                <a:cubicBezTo>
                  <a:pt x="1963835" y="1784428"/>
                  <a:pt x="1951877" y="1786051"/>
                  <a:pt x="1943100" y="1781175"/>
                </a:cubicBezTo>
                <a:cubicBezTo>
                  <a:pt x="1923086" y="1770056"/>
                  <a:pt x="1905000" y="1755775"/>
                  <a:pt x="1885950" y="1743075"/>
                </a:cubicBezTo>
                <a:lnTo>
                  <a:pt x="1885950" y="1743075"/>
                </a:lnTo>
                <a:cubicBezTo>
                  <a:pt x="1868706" y="1725831"/>
                  <a:pt x="1823348" y="1687945"/>
                  <a:pt x="1809750" y="1657350"/>
                </a:cubicBezTo>
                <a:cubicBezTo>
                  <a:pt x="1796499" y="1627535"/>
                  <a:pt x="1789091" y="1593765"/>
                  <a:pt x="1781175" y="1562100"/>
                </a:cubicBezTo>
                <a:cubicBezTo>
                  <a:pt x="1784350" y="1498600"/>
                  <a:pt x="1785420" y="1434960"/>
                  <a:pt x="1790700" y="1371600"/>
                </a:cubicBezTo>
                <a:cubicBezTo>
                  <a:pt x="1791787" y="1358554"/>
                  <a:pt x="1797658" y="1346337"/>
                  <a:pt x="1800225" y="1333500"/>
                </a:cubicBezTo>
                <a:cubicBezTo>
                  <a:pt x="1804013" y="1314562"/>
                  <a:pt x="1805962" y="1295288"/>
                  <a:pt x="1809750" y="1276350"/>
                </a:cubicBezTo>
                <a:cubicBezTo>
                  <a:pt x="1824868" y="1200761"/>
                  <a:pt x="1814027" y="1278292"/>
                  <a:pt x="1838325" y="1181100"/>
                </a:cubicBezTo>
                <a:cubicBezTo>
                  <a:pt x="1841500" y="1168400"/>
                  <a:pt x="1844088" y="1155539"/>
                  <a:pt x="1847850" y="1143000"/>
                </a:cubicBezTo>
                <a:cubicBezTo>
                  <a:pt x="1862429" y="1094404"/>
                  <a:pt x="1867643" y="1091658"/>
                  <a:pt x="1876425" y="1047750"/>
                </a:cubicBezTo>
                <a:cubicBezTo>
                  <a:pt x="1880213" y="1028812"/>
                  <a:pt x="1881760" y="1009453"/>
                  <a:pt x="1885950" y="990600"/>
                </a:cubicBezTo>
                <a:cubicBezTo>
                  <a:pt x="1901529" y="920496"/>
                  <a:pt x="1892000" y="1014069"/>
                  <a:pt x="1905000" y="914400"/>
                </a:cubicBezTo>
                <a:cubicBezTo>
                  <a:pt x="1912437" y="857381"/>
                  <a:pt x="1924050" y="742950"/>
                  <a:pt x="1924050" y="742950"/>
                </a:cubicBezTo>
                <a:cubicBezTo>
                  <a:pt x="1918772" y="574059"/>
                  <a:pt x="1938579" y="517577"/>
                  <a:pt x="1905000" y="400050"/>
                </a:cubicBezTo>
                <a:cubicBezTo>
                  <a:pt x="1892526" y="356391"/>
                  <a:pt x="1900279" y="384645"/>
                  <a:pt x="1876425" y="342900"/>
                </a:cubicBezTo>
                <a:cubicBezTo>
                  <a:pt x="1869380" y="330572"/>
                  <a:pt x="1865628" y="316354"/>
                  <a:pt x="1857375" y="304800"/>
                </a:cubicBezTo>
                <a:cubicBezTo>
                  <a:pt x="1841965" y="283227"/>
                  <a:pt x="1790114" y="244280"/>
                  <a:pt x="1771650" y="238125"/>
                </a:cubicBezTo>
                <a:cubicBezTo>
                  <a:pt x="1742089" y="228271"/>
                  <a:pt x="1734400" y="227205"/>
                  <a:pt x="1704975" y="209550"/>
                </a:cubicBezTo>
                <a:cubicBezTo>
                  <a:pt x="1685342" y="197770"/>
                  <a:pt x="1666875" y="184150"/>
                  <a:pt x="1647825" y="171450"/>
                </a:cubicBezTo>
                <a:cubicBezTo>
                  <a:pt x="1638300" y="165100"/>
                  <a:pt x="1630110" y="156020"/>
                  <a:pt x="1619250" y="152400"/>
                </a:cubicBezTo>
                <a:cubicBezTo>
                  <a:pt x="1587535" y="141828"/>
                  <a:pt x="1556903" y="129994"/>
                  <a:pt x="1524000" y="123825"/>
                </a:cubicBezTo>
                <a:cubicBezTo>
                  <a:pt x="1486036" y="116707"/>
                  <a:pt x="1448192" y="107983"/>
                  <a:pt x="1409700" y="104775"/>
                </a:cubicBezTo>
                <a:cubicBezTo>
                  <a:pt x="1263602" y="92600"/>
                  <a:pt x="1333442" y="99054"/>
                  <a:pt x="1200150" y="85725"/>
                </a:cubicBezTo>
                <a:cubicBezTo>
                  <a:pt x="1187450" y="82550"/>
                  <a:pt x="1174829" y="79040"/>
                  <a:pt x="1162050" y="76200"/>
                </a:cubicBezTo>
                <a:cubicBezTo>
                  <a:pt x="1146246" y="72688"/>
                  <a:pt x="1130131" y="70602"/>
                  <a:pt x="1114425" y="66675"/>
                </a:cubicBezTo>
                <a:cubicBezTo>
                  <a:pt x="1104685" y="64240"/>
                  <a:pt x="1095789" y="58570"/>
                  <a:pt x="1085850" y="57150"/>
                </a:cubicBezTo>
                <a:cubicBezTo>
                  <a:pt x="1051133" y="52190"/>
                  <a:pt x="1015930" y="51498"/>
                  <a:pt x="981075" y="47625"/>
                </a:cubicBezTo>
                <a:cubicBezTo>
                  <a:pt x="958762" y="45146"/>
                  <a:pt x="936625" y="41275"/>
                  <a:pt x="914400" y="38100"/>
                </a:cubicBezTo>
                <a:lnTo>
                  <a:pt x="828675" y="9525"/>
                </a:lnTo>
                <a:lnTo>
                  <a:pt x="800100" y="0"/>
                </a:lnTo>
                <a:cubicBezTo>
                  <a:pt x="730250" y="3175"/>
                  <a:pt x="660266" y="4162"/>
                  <a:pt x="590550" y="9525"/>
                </a:cubicBezTo>
                <a:cubicBezTo>
                  <a:pt x="584825" y="9965"/>
                  <a:pt x="532568" y="23746"/>
                  <a:pt x="523875" y="28575"/>
                </a:cubicBezTo>
                <a:cubicBezTo>
                  <a:pt x="503861" y="39694"/>
                  <a:pt x="485775" y="53975"/>
                  <a:pt x="466725" y="66675"/>
                </a:cubicBezTo>
                <a:cubicBezTo>
                  <a:pt x="430678" y="90706"/>
                  <a:pt x="444500" y="53975"/>
                  <a:pt x="428625" y="666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20" name="Freeform 286719"/>
          <p:cNvSpPr/>
          <p:nvPr/>
        </p:nvSpPr>
        <p:spPr bwMode="auto">
          <a:xfrm>
            <a:off x="7000875" y="4218100"/>
            <a:ext cx="1428750" cy="934925"/>
          </a:xfrm>
          <a:custGeom>
            <a:avLst/>
            <a:gdLst>
              <a:gd name="connsiteX0" fmla="*/ 514350 w 1428750"/>
              <a:gd name="connsiteY0" fmla="*/ 47625 h 838200"/>
              <a:gd name="connsiteX1" fmla="*/ 438150 w 1428750"/>
              <a:gd name="connsiteY1" fmla="*/ 114300 h 838200"/>
              <a:gd name="connsiteX2" fmla="*/ 400050 w 1428750"/>
              <a:gd name="connsiteY2" fmla="*/ 133350 h 838200"/>
              <a:gd name="connsiteX3" fmla="*/ 342900 w 1428750"/>
              <a:gd name="connsiteY3" fmla="*/ 180975 h 838200"/>
              <a:gd name="connsiteX4" fmla="*/ 304800 w 1428750"/>
              <a:gd name="connsiteY4" fmla="*/ 200025 h 838200"/>
              <a:gd name="connsiteX5" fmla="*/ 257175 w 1428750"/>
              <a:gd name="connsiteY5" fmla="*/ 228600 h 838200"/>
              <a:gd name="connsiteX6" fmla="*/ 228600 w 1428750"/>
              <a:gd name="connsiteY6" fmla="*/ 247650 h 838200"/>
              <a:gd name="connsiteX7" fmla="*/ 190500 w 1428750"/>
              <a:gd name="connsiteY7" fmla="*/ 276225 h 838200"/>
              <a:gd name="connsiteX8" fmla="*/ 142875 w 1428750"/>
              <a:gd name="connsiteY8" fmla="*/ 295275 h 838200"/>
              <a:gd name="connsiteX9" fmla="*/ 114300 w 1428750"/>
              <a:gd name="connsiteY9" fmla="*/ 323850 h 838200"/>
              <a:gd name="connsiteX10" fmla="*/ 47625 w 1428750"/>
              <a:gd name="connsiteY10" fmla="*/ 361950 h 838200"/>
              <a:gd name="connsiteX11" fmla="*/ 19050 w 1428750"/>
              <a:gd name="connsiteY11" fmla="*/ 400050 h 838200"/>
              <a:gd name="connsiteX12" fmla="*/ 9525 w 1428750"/>
              <a:gd name="connsiteY12" fmla="*/ 447675 h 838200"/>
              <a:gd name="connsiteX13" fmla="*/ 0 w 1428750"/>
              <a:gd name="connsiteY13" fmla="*/ 485775 h 838200"/>
              <a:gd name="connsiteX14" fmla="*/ 9525 w 1428750"/>
              <a:gd name="connsiteY14" fmla="*/ 609600 h 838200"/>
              <a:gd name="connsiteX15" fmla="*/ 66675 w 1428750"/>
              <a:gd name="connsiteY15" fmla="*/ 704850 h 838200"/>
              <a:gd name="connsiteX16" fmla="*/ 133350 w 1428750"/>
              <a:gd name="connsiteY16" fmla="*/ 771525 h 838200"/>
              <a:gd name="connsiteX17" fmla="*/ 209550 w 1428750"/>
              <a:gd name="connsiteY17" fmla="*/ 809625 h 838200"/>
              <a:gd name="connsiteX18" fmla="*/ 266700 w 1428750"/>
              <a:gd name="connsiteY18" fmla="*/ 828675 h 838200"/>
              <a:gd name="connsiteX19" fmla="*/ 333375 w 1428750"/>
              <a:gd name="connsiteY19" fmla="*/ 838200 h 838200"/>
              <a:gd name="connsiteX20" fmla="*/ 466725 w 1428750"/>
              <a:gd name="connsiteY20" fmla="*/ 819150 h 838200"/>
              <a:gd name="connsiteX21" fmla="*/ 523875 w 1428750"/>
              <a:gd name="connsiteY21" fmla="*/ 790575 h 838200"/>
              <a:gd name="connsiteX22" fmla="*/ 600075 w 1428750"/>
              <a:gd name="connsiteY22" fmla="*/ 771525 h 838200"/>
              <a:gd name="connsiteX23" fmla="*/ 638175 w 1428750"/>
              <a:gd name="connsiteY23" fmla="*/ 752475 h 838200"/>
              <a:gd name="connsiteX24" fmla="*/ 666750 w 1428750"/>
              <a:gd name="connsiteY24" fmla="*/ 742950 h 838200"/>
              <a:gd name="connsiteX25" fmla="*/ 733425 w 1428750"/>
              <a:gd name="connsiteY25" fmla="*/ 723900 h 838200"/>
              <a:gd name="connsiteX26" fmla="*/ 781050 w 1428750"/>
              <a:gd name="connsiteY26" fmla="*/ 714375 h 838200"/>
              <a:gd name="connsiteX27" fmla="*/ 819150 w 1428750"/>
              <a:gd name="connsiteY27" fmla="*/ 704850 h 838200"/>
              <a:gd name="connsiteX28" fmla="*/ 1114425 w 1428750"/>
              <a:gd name="connsiteY28" fmla="*/ 714375 h 838200"/>
              <a:gd name="connsiteX29" fmla="*/ 1209675 w 1428750"/>
              <a:gd name="connsiteY29" fmla="*/ 723900 h 838200"/>
              <a:gd name="connsiteX30" fmla="*/ 1381125 w 1428750"/>
              <a:gd name="connsiteY30" fmla="*/ 714375 h 838200"/>
              <a:gd name="connsiteX31" fmla="*/ 1419225 w 1428750"/>
              <a:gd name="connsiteY31" fmla="*/ 628650 h 838200"/>
              <a:gd name="connsiteX32" fmla="*/ 1428750 w 1428750"/>
              <a:gd name="connsiteY32" fmla="*/ 600075 h 838200"/>
              <a:gd name="connsiteX33" fmla="*/ 1419225 w 1428750"/>
              <a:gd name="connsiteY33" fmla="*/ 466725 h 838200"/>
              <a:gd name="connsiteX34" fmla="*/ 1371600 w 1428750"/>
              <a:gd name="connsiteY34" fmla="*/ 381000 h 838200"/>
              <a:gd name="connsiteX35" fmla="*/ 1343025 w 1428750"/>
              <a:gd name="connsiteY35" fmla="*/ 342900 h 838200"/>
              <a:gd name="connsiteX36" fmla="*/ 1285875 w 1428750"/>
              <a:gd name="connsiteY36" fmla="*/ 285750 h 838200"/>
              <a:gd name="connsiteX37" fmla="*/ 1162050 w 1428750"/>
              <a:gd name="connsiteY37" fmla="*/ 219075 h 838200"/>
              <a:gd name="connsiteX38" fmla="*/ 1095375 w 1428750"/>
              <a:gd name="connsiteY38" fmla="*/ 171450 h 838200"/>
              <a:gd name="connsiteX39" fmla="*/ 1047750 w 1428750"/>
              <a:gd name="connsiteY39" fmla="*/ 152400 h 838200"/>
              <a:gd name="connsiteX40" fmla="*/ 981075 w 1428750"/>
              <a:gd name="connsiteY40" fmla="*/ 47625 h 838200"/>
              <a:gd name="connsiteX41" fmla="*/ 942975 w 1428750"/>
              <a:gd name="connsiteY41" fmla="*/ 19050 h 838200"/>
              <a:gd name="connsiteX42" fmla="*/ 885825 w 1428750"/>
              <a:gd name="connsiteY42" fmla="*/ 0 h 838200"/>
              <a:gd name="connsiteX43" fmla="*/ 590550 w 1428750"/>
              <a:gd name="connsiteY43" fmla="*/ 9525 h 838200"/>
              <a:gd name="connsiteX44" fmla="*/ 542925 w 1428750"/>
              <a:gd name="connsiteY44" fmla="*/ 57150 h 838200"/>
              <a:gd name="connsiteX45" fmla="*/ 514350 w 1428750"/>
              <a:gd name="connsiteY45" fmla="*/ 66675 h 838200"/>
              <a:gd name="connsiteX46" fmla="*/ 514350 w 1428750"/>
              <a:gd name="connsiteY46" fmla="*/ 47625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28750" h="838200">
                <a:moveTo>
                  <a:pt x="514350" y="47625"/>
                </a:moveTo>
                <a:cubicBezTo>
                  <a:pt x="501650" y="55562"/>
                  <a:pt x="465151" y="94050"/>
                  <a:pt x="438150" y="114300"/>
                </a:cubicBezTo>
                <a:cubicBezTo>
                  <a:pt x="426791" y="122819"/>
                  <a:pt x="411682" y="125207"/>
                  <a:pt x="400050" y="133350"/>
                </a:cubicBezTo>
                <a:cubicBezTo>
                  <a:pt x="379735" y="147570"/>
                  <a:pt x="363215" y="166755"/>
                  <a:pt x="342900" y="180975"/>
                </a:cubicBezTo>
                <a:cubicBezTo>
                  <a:pt x="331268" y="189118"/>
                  <a:pt x="317212" y="193129"/>
                  <a:pt x="304800" y="200025"/>
                </a:cubicBezTo>
                <a:cubicBezTo>
                  <a:pt x="288616" y="209016"/>
                  <a:pt x="272874" y="218788"/>
                  <a:pt x="257175" y="228600"/>
                </a:cubicBezTo>
                <a:cubicBezTo>
                  <a:pt x="247467" y="234667"/>
                  <a:pt x="237915" y="240996"/>
                  <a:pt x="228600" y="247650"/>
                </a:cubicBezTo>
                <a:cubicBezTo>
                  <a:pt x="215682" y="256877"/>
                  <a:pt x="204377" y="268515"/>
                  <a:pt x="190500" y="276225"/>
                </a:cubicBezTo>
                <a:cubicBezTo>
                  <a:pt x="175554" y="284528"/>
                  <a:pt x="158750" y="288925"/>
                  <a:pt x="142875" y="295275"/>
                </a:cubicBezTo>
                <a:cubicBezTo>
                  <a:pt x="133350" y="304800"/>
                  <a:pt x="125261" y="316020"/>
                  <a:pt x="114300" y="323850"/>
                </a:cubicBezTo>
                <a:cubicBezTo>
                  <a:pt x="88153" y="342527"/>
                  <a:pt x="70123" y="339452"/>
                  <a:pt x="47625" y="361950"/>
                </a:cubicBezTo>
                <a:cubicBezTo>
                  <a:pt x="36400" y="373175"/>
                  <a:pt x="28575" y="387350"/>
                  <a:pt x="19050" y="400050"/>
                </a:cubicBezTo>
                <a:cubicBezTo>
                  <a:pt x="15875" y="415925"/>
                  <a:pt x="13037" y="431871"/>
                  <a:pt x="9525" y="447675"/>
                </a:cubicBezTo>
                <a:cubicBezTo>
                  <a:pt x="6685" y="460454"/>
                  <a:pt x="0" y="472684"/>
                  <a:pt x="0" y="485775"/>
                </a:cubicBezTo>
                <a:cubicBezTo>
                  <a:pt x="0" y="527172"/>
                  <a:pt x="2331" y="568833"/>
                  <a:pt x="9525" y="609600"/>
                </a:cubicBezTo>
                <a:cubicBezTo>
                  <a:pt x="12746" y="627854"/>
                  <a:pt x="62732" y="700907"/>
                  <a:pt x="66675" y="704850"/>
                </a:cubicBezTo>
                <a:cubicBezTo>
                  <a:pt x="88900" y="727075"/>
                  <a:pt x="107198" y="754090"/>
                  <a:pt x="133350" y="771525"/>
                </a:cubicBezTo>
                <a:cubicBezTo>
                  <a:pt x="171471" y="796939"/>
                  <a:pt x="158287" y="790984"/>
                  <a:pt x="209550" y="809625"/>
                </a:cubicBezTo>
                <a:cubicBezTo>
                  <a:pt x="228421" y="816487"/>
                  <a:pt x="246821" y="825835"/>
                  <a:pt x="266700" y="828675"/>
                </a:cubicBezTo>
                <a:lnTo>
                  <a:pt x="333375" y="838200"/>
                </a:lnTo>
                <a:cubicBezTo>
                  <a:pt x="377825" y="831850"/>
                  <a:pt x="422507" y="826953"/>
                  <a:pt x="466725" y="819150"/>
                </a:cubicBezTo>
                <a:cubicBezTo>
                  <a:pt x="525549" y="808769"/>
                  <a:pt x="464840" y="812042"/>
                  <a:pt x="523875" y="790575"/>
                </a:cubicBezTo>
                <a:cubicBezTo>
                  <a:pt x="548480" y="781628"/>
                  <a:pt x="576657" y="783234"/>
                  <a:pt x="600075" y="771525"/>
                </a:cubicBezTo>
                <a:cubicBezTo>
                  <a:pt x="612775" y="765175"/>
                  <a:pt x="625124" y="758068"/>
                  <a:pt x="638175" y="752475"/>
                </a:cubicBezTo>
                <a:cubicBezTo>
                  <a:pt x="647403" y="748520"/>
                  <a:pt x="657133" y="745835"/>
                  <a:pt x="666750" y="742950"/>
                </a:cubicBezTo>
                <a:cubicBezTo>
                  <a:pt x="688890" y="736308"/>
                  <a:pt x="711001" y="729506"/>
                  <a:pt x="733425" y="723900"/>
                </a:cubicBezTo>
                <a:cubicBezTo>
                  <a:pt x="749131" y="719973"/>
                  <a:pt x="765246" y="717887"/>
                  <a:pt x="781050" y="714375"/>
                </a:cubicBezTo>
                <a:cubicBezTo>
                  <a:pt x="793829" y="711535"/>
                  <a:pt x="806450" y="708025"/>
                  <a:pt x="819150" y="704850"/>
                </a:cubicBezTo>
                <a:lnTo>
                  <a:pt x="1114425" y="714375"/>
                </a:lnTo>
                <a:cubicBezTo>
                  <a:pt x="1146295" y="715930"/>
                  <a:pt x="1177767" y="723900"/>
                  <a:pt x="1209675" y="723900"/>
                </a:cubicBezTo>
                <a:cubicBezTo>
                  <a:pt x="1266913" y="723900"/>
                  <a:pt x="1323975" y="717550"/>
                  <a:pt x="1381125" y="714375"/>
                </a:cubicBezTo>
                <a:cubicBezTo>
                  <a:pt x="1411314" y="669092"/>
                  <a:pt x="1396555" y="696660"/>
                  <a:pt x="1419225" y="628650"/>
                </a:cubicBezTo>
                <a:lnTo>
                  <a:pt x="1428750" y="600075"/>
                </a:lnTo>
                <a:cubicBezTo>
                  <a:pt x="1425575" y="555625"/>
                  <a:pt x="1424432" y="510983"/>
                  <a:pt x="1419225" y="466725"/>
                </a:cubicBezTo>
                <a:cubicBezTo>
                  <a:pt x="1415771" y="437370"/>
                  <a:pt x="1384914" y="398752"/>
                  <a:pt x="1371600" y="381000"/>
                </a:cubicBezTo>
                <a:cubicBezTo>
                  <a:pt x="1362075" y="368300"/>
                  <a:pt x="1353645" y="354700"/>
                  <a:pt x="1343025" y="342900"/>
                </a:cubicBezTo>
                <a:cubicBezTo>
                  <a:pt x="1325003" y="322875"/>
                  <a:pt x="1308977" y="299611"/>
                  <a:pt x="1285875" y="285750"/>
                </a:cubicBezTo>
                <a:cubicBezTo>
                  <a:pt x="1182016" y="223434"/>
                  <a:pt x="1225751" y="240309"/>
                  <a:pt x="1162050" y="219075"/>
                </a:cubicBezTo>
                <a:cubicBezTo>
                  <a:pt x="1139825" y="203200"/>
                  <a:pt x="1118967" y="185212"/>
                  <a:pt x="1095375" y="171450"/>
                </a:cubicBezTo>
                <a:cubicBezTo>
                  <a:pt x="1080606" y="162835"/>
                  <a:pt x="1060529" y="163759"/>
                  <a:pt x="1047750" y="152400"/>
                </a:cubicBezTo>
                <a:cubicBezTo>
                  <a:pt x="1012838" y="121367"/>
                  <a:pt x="1010548" y="81308"/>
                  <a:pt x="981075" y="47625"/>
                </a:cubicBezTo>
                <a:cubicBezTo>
                  <a:pt x="970621" y="35678"/>
                  <a:pt x="957174" y="26150"/>
                  <a:pt x="942975" y="19050"/>
                </a:cubicBezTo>
                <a:cubicBezTo>
                  <a:pt x="925014" y="10070"/>
                  <a:pt x="885825" y="0"/>
                  <a:pt x="885825" y="0"/>
                </a:cubicBezTo>
                <a:cubicBezTo>
                  <a:pt x="787400" y="3175"/>
                  <a:pt x="688645" y="870"/>
                  <a:pt x="590550" y="9525"/>
                </a:cubicBezTo>
                <a:cubicBezTo>
                  <a:pt x="558433" y="12359"/>
                  <a:pt x="562342" y="41616"/>
                  <a:pt x="542925" y="57150"/>
                </a:cubicBezTo>
                <a:cubicBezTo>
                  <a:pt x="535085" y="63422"/>
                  <a:pt x="523672" y="62946"/>
                  <a:pt x="514350" y="66675"/>
                </a:cubicBezTo>
                <a:cubicBezTo>
                  <a:pt x="507758" y="69312"/>
                  <a:pt x="527050" y="39688"/>
                  <a:pt x="514350" y="4762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79523" y="4742279"/>
            <a:ext cx="4953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313131"/>
                </a:solidFill>
              </a:rPr>
              <a:t>Mix 64</a:t>
            </a:r>
            <a:r>
              <a:rPr lang="en-US" sz="1600" dirty="0">
                <a:solidFill>
                  <a:srgbClr val="313131"/>
                </a:solidFill>
              </a:rPr>
              <a:t> is post processed, yielding a shorter, 32 byte </a:t>
            </a:r>
            <a:r>
              <a:rPr lang="en-US" sz="1600" b="1" dirty="0">
                <a:solidFill>
                  <a:srgbClr val="313131"/>
                </a:solidFill>
              </a:rPr>
              <a:t>Mix Digest</a:t>
            </a:r>
            <a:r>
              <a:rPr lang="en-US" sz="1600" dirty="0">
                <a:solidFill>
                  <a:srgbClr val="313131"/>
                </a:solidFill>
              </a:rPr>
              <a:t>.</a:t>
            </a:r>
            <a:endParaRPr lang="en-US" dirty="0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925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Ethereum PoW – Ethash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4650" y="1219200"/>
            <a:ext cx="4803921" cy="5181600"/>
          </a:xfrm>
        </p:spPr>
        <p:txBody>
          <a:bodyPr/>
          <a:lstStyle/>
          <a:p>
            <a:r>
              <a:rPr lang="de-CH" dirty="0" smtClean="0"/>
              <a:t>Based on </a:t>
            </a:r>
            <a:r>
              <a:rPr lang="de-CH" dirty="0" smtClean="0">
                <a:solidFill>
                  <a:schemeClr val="accent2"/>
                </a:solidFill>
              </a:rPr>
              <a:t>partial hash collision </a:t>
            </a:r>
            <a:r>
              <a:rPr lang="de-CH" dirty="0" smtClean="0"/>
              <a:t>(target hash)</a:t>
            </a:r>
          </a:p>
          <a:p>
            <a:pPr lvl="1"/>
            <a:r>
              <a:rPr lang="de-CH" dirty="0" smtClean="0"/>
              <a:t>Works as a memory-bound cryptographic </a:t>
            </a:r>
            <a:r>
              <a:rPr lang="de-CH" dirty="0"/>
              <a:t>sponge</a:t>
            </a:r>
          </a:p>
          <a:p>
            <a:pPr lvl="1"/>
            <a:r>
              <a:rPr lang="de-CH" dirty="0" smtClean="0"/>
              <a:t>Requires heavy </a:t>
            </a:r>
            <a:r>
              <a:rPr lang="de-CH" dirty="0" smtClean="0">
                <a:solidFill>
                  <a:schemeClr val="accent2"/>
                </a:solidFill>
              </a:rPr>
              <a:t>fetching of data on the DAG </a:t>
            </a:r>
            <a:r>
              <a:rPr lang="de-CH" dirty="0" smtClean="0"/>
              <a:t>(RAM intensive process)</a:t>
            </a:r>
          </a:p>
          <a:p>
            <a:pPr lvl="1"/>
            <a:endParaRPr lang="de-CH" dirty="0" smtClean="0"/>
          </a:p>
        </p:txBody>
      </p:sp>
      <p:pic>
        <p:nvPicPr>
          <p:cNvPr id="286722" name="Picture 2" descr="Algorithmic Flow For How Ethereum's Ethash Hashing Algorithm Wor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738" y="1144567"/>
            <a:ext cx="4715694" cy="4428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44492" y="5552181"/>
            <a:ext cx="4556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2"/>
                </a:solidFill>
                <a:latin typeface="-apple-system"/>
              </a:rPr>
              <a:t>DAG</a:t>
            </a:r>
            <a:r>
              <a:rPr lang="en-US" sz="1400" dirty="0">
                <a:solidFill>
                  <a:srgbClr val="222222"/>
                </a:solidFill>
                <a:latin typeface="-apple-system"/>
              </a:rPr>
              <a:t> (Directed Acyclic Graph</a:t>
            </a:r>
            <a:r>
              <a:rPr lang="en-US" sz="1400" dirty="0" smtClean="0">
                <a:solidFill>
                  <a:srgbClr val="222222"/>
                </a:solidFill>
                <a:latin typeface="-apple-system"/>
              </a:rPr>
              <a:t>) - </a:t>
            </a:r>
            <a:r>
              <a:rPr lang="de-CH" sz="1400" dirty="0"/>
              <a:t>randomly generated </a:t>
            </a:r>
            <a:r>
              <a:rPr lang="de-CH" sz="1400" dirty="0" smtClean="0"/>
              <a:t>dataset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400" dirty="0" smtClean="0"/>
              <a:t>Designed to be </a:t>
            </a:r>
            <a:r>
              <a:rPr lang="de-CH" sz="1400" dirty="0" smtClean="0">
                <a:solidFill>
                  <a:schemeClr val="accent2"/>
                </a:solidFill>
              </a:rPr>
              <a:t>ASIC-resistant</a:t>
            </a:r>
            <a:r>
              <a:rPr lang="de-CH" sz="1400" dirty="0" smtClean="0"/>
              <a:t> as it only require large amounts of memory, which favors smaller miners</a:t>
            </a:r>
            <a:endParaRPr lang="de-CH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7170" y="4375288"/>
            <a:ext cx="381000" cy="4000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728" y="4384813"/>
            <a:ext cx="350921" cy="381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2206" y="4382991"/>
            <a:ext cx="364401" cy="38464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73164" y="4389576"/>
            <a:ext cx="342900" cy="3714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16063" y="4391046"/>
            <a:ext cx="358575" cy="36853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58964" y="4399101"/>
            <a:ext cx="342356" cy="35242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 bwMode="auto">
          <a:xfrm>
            <a:off x="234461" y="4427897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24726" y="4410001"/>
            <a:ext cx="344219" cy="364405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993955" y="4410000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385819" y="4410000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1728719" y="4410000"/>
            <a:ext cx="344219" cy="32362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5181600" y="1333500"/>
            <a:ext cx="1619250" cy="937261"/>
          </a:xfrm>
          <a:custGeom>
            <a:avLst/>
            <a:gdLst>
              <a:gd name="connsiteX0" fmla="*/ 142875 w 1619250"/>
              <a:gd name="connsiteY0" fmla="*/ 28575 h 937261"/>
              <a:gd name="connsiteX1" fmla="*/ 47625 w 1619250"/>
              <a:gd name="connsiteY1" fmla="*/ 57150 h 937261"/>
              <a:gd name="connsiteX2" fmla="*/ 38100 w 1619250"/>
              <a:gd name="connsiteY2" fmla="*/ 85725 h 937261"/>
              <a:gd name="connsiteX3" fmla="*/ 19050 w 1619250"/>
              <a:gd name="connsiteY3" fmla="*/ 114300 h 937261"/>
              <a:gd name="connsiteX4" fmla="*/ 9525 w 1619250"/>
              <a:gd name="connsiteY4" fmla="*/ 152400 h 937261"/>
              <a:gd name="connsiteX5" fmla="*/ 0 w 1619250"/>
              <a:gd name="connsiteY5" fmla="*/ 180975 h 937261"/>
              <a:gd name="connsiteX6" fmla="*/ 9525 w 1619250"/>
              <a:gd name="connsiteY6" fmla="*/ 533400 h 937261"/>
              <a:gd name="connsiteX7" fmla="*/ 28575 w 1619250"/>
              <a:gd name="connsiteY7" fmla="*/ 609600 h 937261"/>
              <a:gd name="connsiteX8" fmla="*/ 38100 w 1619250"/>
              <a:gd name="connsiteY8" fmla="*/ 647700 h 937261"/>
              <a:gd name="connsiteX9" fmla="*/ 57150 w 1619250"/>
              <a:gd name="connsiteY9" fmla="*/ 685800 h 937261"/>
              <a:gd name="connsiteX10" fmla="*/ 66675 w 1619250"/>
              <a:gd name="connsiteY10" fmla="*/ 714375 h 937261"/>
              <a:gd name="connsiteX11" fmla="*/ 104775 w 1619250"/>
              <a:gd name="connsiteY11" fmla="*/ 781050 h 937261"/>
              <a:gd name="connsiteX12" fmla="*/ 133350 w 1619250"/>
              <a:gd name="connsiteY12" fmla="*/ 800100 h 937261"/>
              <a:gd name="connsiteX13" fmla="*/ 209550 w 1619250"/>
              <a:gd name="connsiteY13" fmla="*/ 847725 h 937261"/>
              <a:gd name="connsiteX14" fmla="*/ 247650 w 1619250"/>
              <a:gd name="connsiteY14" fmla="*/ 866775 h 937261"/>
              <a:gd name="connsiteX15" fmla="*/ 276225 w 1619250"/>
              <a:gd name="connsiteY15" fmla="*/ 885825 h 937261"/>
              <a:gd name="connsiteX16" fmla="*/ 361950 w 1619250"/>
              <a:gd name="connsiteY16" fmla="*/ 904875 h 937261"/>
              <a:gd name="connsiteX17" fmla="*/ 571500 w 1619250"/>
              <a:gd name="connsiteY17" fmla="*/ 923925 h 937261"/>
              <a:gd name="connsiteX18" fmla="*/ 638175 w 1619250"/>
              <a:gd name="connsiteY18" fmla="*/ 933450 h 937261"/>
              <a:gd name="connsiteX19" fmla="*/ 1190625 w 1619250"/>
              <a:gd name="connsiteY19" fmla="*/ 914400 h 937261"/>
              <a:gd name="connsiteX20" fmla="*/ 1247775 w 1619250"/>
              <a:gd name="connsiteY20" fmla="*/ 876300 h 937261"/>
              <a:gd name="connsiteX21" fmla="*/ 1304925 w 1619250"/>
              <a:gd name="connsiteY21" fmla="*/ 828675 h 937261"/>
              <a:gd name="connsiteX22" fmla="*/ 1352550 w 1619250"/>
              <a:gd name="connsiteY22" fmla="*/ 771525 h 937261"/>
              <a:gd name="connsiteX23" fmla="*/ 1400175 w 1619250"/>
              <a:gd name="connsiteY23" fmla="*/ 704850 h 937261"/>
              <a:gd name="connsiteX24" fmla="*/ 1457325 w 1619250"/>
              <a:gd name="connsiteY24" fmla="*/ 628650 h 937261"/>
              <a:gd name="connsiteX25" fmla="*/ 1504950 w 1619250"/>
              <a:gd name="connsiteY25" fmla="*/ 561975 h 937261"/>
              <a:gd name="connsiteX26" fmla="*/ 1524000 w 1619250"/>
              <a:gd name="connsiteY26" fmla="*/ 523875 h 937261"/>
              <a:gd name="connsiteX27" fmla="*/ 1552575 w 1619250"/>
              <a:gd name="connsiteY27" fmla="*/ 485775 h 937261"/>
              <a:gd name="connsiteX28" fmla="*/ 1571625 w 1619250"/>
              <a:gd name="connsiteY28" fmla="*/ 438150 h 937261"/>
              <a:gd name="connsiteX29" fmla="*/ 1590675 w 1619250"/>
              <a:gd name="connsiteY29" fmla="*/ 400050 h 937261"/>
              <a:gd name="connsiteX30" fmla="*/ 1619250 w 1619250"/>
              <a:gd name="connsiteY30" fmla="*/ 323850 h 937261"/>
              <a:gd name="connsiteX31" fmla="*/ 1600200 w 1619250"/>
              <a:gd name="connsiteY31" fmla="*/ 180975 h 937261"/>
              <a:gd name="connsiteX32" fmla="*/ 1590675 w 1619250"/>
              <a:gd name="connsiteY32" fmla="*/ 142875 h 937261"/>
              <a:gd name="connsiteX33" fmla="*/ 1552575 w 1619250"/>
              <a:gd name="connsiteY33" fmla="*/ 85725 h 937261"/>
              <a:gd name="connsiteX34" fmla="*/ 1514475 w 1619250"/>
              <a:gd name="connsiteY34" fmla="*/ 66675 h 937261"/>
              <a:gd name="connsiteX35" fmla="*/ 1447800 w 1619250"/>
              <a:gd name="connsiteY35" fmla="*/ 47625 h 937261"/>
              <a:gd name="connsiteX36" fmla="*/ 1409700 w 1619250"/>
              <a:gd name="connsiteY36" fmla="*/ 28575 h 937261"/>
              <a:gd name="connsiteX37" fmla="*/ 1285875 w 1619250"/>
              <a:gd name="connsiteY37" fmla="*/ 0 h 937261"/>
              <a:gd name="connsiteX38" fmla="*/ 885825 w 1619250"/>
              <a:gd name="connsiteY38" fmla="*/ 9525 h 937261"/>
              <a:gd name="connsiteX39" fmla="*/ 790575 w 1619250"/>
              <a:gd name="connsiteY39" fmla="*/ 19050 h 937261"/>
              <a:gd name="connsiteX40" fmla="*/ 142875 w 1619250"/>
              <a:gd name="connsiteY40" fmla="*/ 28575 h 937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619250" h="937261">
                <a:moveTo>
                  <a:pt x="142875" y="28575"/>
                </a:moveTo>
                <a:cubicBezTo>
                  <a:pt x="19050" y="34925"/>
                  <a:pt x="69775" y="35000"/>
                  <a:pt x="47625" y="57150"/>
                </a:cubicBezTo>
                <a:cubicBezTo>
                  <a:pt x="40525" y="64250"/>
                  <a:pt x="42590" y="76745"/>
                  <a:pt x="38100" y="85725"/>
                </a:cubicBezTo>
                <a:cubicBezTo>
                  <a:pt x="32980" y="95964"/>
                  <a:pt x="25400" y="104775"/>
                  <a:pt x="19050" y="114300"/>
                </a:cubicBezTo>
                <a:cubicBezTo>
                  <a:pt x="15875" y="127000"/>
                  <a:pt x="13121" y="139813"/>
                  <a:pt x="9525" y="152400"/>
                </a:cubicBezTo>
                <a:cubicBezTo>
                  <a:pt x="6767" y="162054"/>
                  <a:pt x="0" y="170935"/>
                  <a:pt x="0" y="180975"/>
                </a:cubicBezTo>
                <a:cubicBezTo>
                  <a:pt x="0" y="298493"/>
                  <a:pt x="1708" y="416142"/>
                  <a:pt x="9525" y="533400"/>
                </a:cubicBezTo>
                <a:cubicBezTo>
                  <a:pt x="11267" y="559524"/>
                  <a:pt x="22225" y="584200"/>
                  <a:pt x="28575" y="609600"/>
                </a:cubicBezTo>
                <a:cubicBezTo>
                  <a:pt x="31750" y="622300"/>
                  <a:pt x="32246" y="635991"/>
                  <a:pt x="38100" y="647700"/>
                </a:cubicBezTo>
                <a:cubicBezTo>
                  <a:pt x="44450" y="660400"/>
                  <a:pt x="51557" y="672749"/>
                  <a:pt x="57150" y="685800"/>
                </a:cubicBezTo>
                <a:cubicBezTo>
                  <a:pt x="61105" y="695028"/>
                  <a:pt x="62720" y="705147"/>
                  <a:pt x="66675" y="714375"/>
                </a:cubicBezTo>
                <a:cubicBezTo>
                  <a:pt x="72278" y="727449"/>
                  <a:pt x="92818" y="769093"/>
                  <a:pt x="104775" y="781050"/>
                </a:cubicBezTo>
                <a:cubicBezTo>
                  <a:pt x="112870" y="789145"/>
                  <a:pt x="124556" y="792771"/>
                  <a:pt x="133350" y="800100"/>
                </a:cubicBezTo>
                <a:cubicBezTo>
                  <a:pt x="196857" y="853023"/>
                  <a:pt x="120425" y="808114"/>
                  <a:pt x="209550" y="847725"/>
                </a:cubicBezTo>
                <a:cubicBezTo>
                  <a:pt x="222525" y="853492"/>
                  <a:pt x="235322" y="859730"/>
                  <a:pt x="247650" y="866775"/>
                </a:cubicBezTo>
                <a:cubicBezTo>
                  <a:pt x="257589" y="872455"/>
                  <a:pt x="265703" y="881316"/>
                  <a:pt x="276225" y="885825"/>
                </a:cubicBezTo>
                <a:cubicBezTo>
                  <a:pt x="287490" y="890653"/>
                  <a:pt x="354099" y="903447"/>
                  <a:pt x="361950" y="904875"/>
                </a:cubicBezTo>
                <a:cubicBezTo>
                  <a:pt x="455674" y="921916"/>
                  <a:pt x="435754" y="915441"/>
                  <a:pt x="571500" y="923925"/>
                </a:cubicBezTo>
                <a:cubicBezTo>
                  <a:pt x="593725" y="927100"/>
                  <a:pt x="615724" y="933450"/>
                  <a:pt x="638175" y="933450"/>
                </a:cubicBezTo>
                <a:cubicBezTo>
                  <a:pt x="1093406" y="933450"/>
                  <a:pt x="977536" y="949915"/>
                  <a:pt x="1190625" y="914400"/>
                </a:cubicBezTo>
                <a:cubicBezTo>
                  <a:pt x="1209675" y="901700"/>
                  <a:pt x="1231586" y="892489"/>
                  <a:pt x="1247775" y="876300"/>
                </a:cubicBezTo>
                <a:cubicBezTo>
                  <a:pt x="1284445" y="839630"/>
                  <a:pt x="1265142" y="855197"/>
                  <a:pt x="1304925" y="828675"/>
                </a:cubicBezTo>
                <a:cubicBezTo>
                  <a:pt x="1347029" y="765520"/>
                  <a:pt x="1297545" y="835697"/>
                  <a:pt x="1352550" y="771525"/>
                </a:cubicBezTo>
                <a:cubicBezTo>
                  <a:pt x="1382816" y="736214"/>
                  <a:pt x="1376053" y="738018"/>
                  <a:pt x="1400175" y="704850"/>
                </a:cubicBezTo>
                <a:cubicBezTo>
                  <a:pt x="1418849" y="679173"/>
                  <a:pt x="1438275" y="654050"/>
                  <a:pt x="1457325" y="628650"/>
                </a:cubicBezTo>
                <a:cubicBezTo>
                  <a:pt x="1469591" y="612295"/>
                  <a:pt x="1493808" y="581474"/>
                  <a:pt x="1504950" y="561975"/>
                </a:cubicBezTo>
                <a:cubicBezTo>
                  <a:pt x="1511995" y="549647"/>
                  <a:pt x="1516475" y="535916"/>
                  <a:pt x="1524000" y="523875"/>
                </a:cubicBezTo>
                <a:cubicBezTo>
                  <a:pt x="1532414" y="510413"/>
                  <a:pt x="1544865" y="499652"/>
                  <a:pt x="1552575" y="485775"/>
                </a:cubicBezTo>
                <a:cubicBezTo>
                  <a:pt x="1560878" y="470829"/>
                  <a:pt x="1564681" y="453774"/>
                  <a:pt x="1571625" y="438150"/>
                </a:cubicBezTo>
                <a:cubicBezTo>
                  <a:pt x="1577392" y="425175"/>
                  <a:pt x="1585689" y="413345"/>
                  <a:pt x="1590675" y="400050"/>
                </a:cubicBezTo>
                <a:cubicBezTo>
                  <a:pt x="1629581" y="296300"/>
                  <a:pt x="1566212" y="429925"/>
                  <a:pt x="1619250" y="323850"/>
                </a:cubicBezTo>
                <a:cubicBezTo>
                  <a:pt x="1604050" y="141445"/>
                  <a:pt x="1623087" y="261078"/>
                  <a:pt x="1600200" y="180975"/>
                </a:cubicBezTo>
                <a:cubicBezTo>
                  <a:pt x="1596604" y="168388"/>
                  <a:pt x="1596529" y="154584"/>
                  <a:pt x="1590675" y="142875"/>
                </a:cubicBezTo>
                <a:cubicBezTo>
                  <a:pt x="1580436" y="122397"/>
                  <a:pt x="1573053" y="95964"/>
                  <a:pt x="1552575" y="85725"/>
                </a:cubicBezTo>
                <a:cubicBezTo>
                  <a:pt x="1539875" y="79375"/>
                  <a:pt x="1527770" y="71661"/>
                  <a:pt x="1514475" y="66675"/>
                </a:cubicBezTo>
                <a:cubicBezTo>
                  <a:pt x="1450029" y="42508"/>
                  <a:pt x="1501530" y="70652"/>
                  <a:pt x="1447800" y="47625"/>
                </a:cubicBezTo>
                <a:cubicBezTo>
                  <a:pt x="1434749" y="42032"/>
                  <a:pt x="1422883" y="33848"/>
                  <a:pt x="1409700" y="28575"/>
                </a:cubicBezTo>
                <a:cubicBezTo>
                  <a:pt x="1351590" y="5331"/>
                  <a:pt x="1349689" y="9116"/>
                  <a:pt x="1285875" y="0"/>
                </a:cubicBezTo>
                <a:lnTo>
                  <a:pt x="885825" y="9525"/>
                </a:lnTo>
                <a:cubicBezTo>
                  <a:pt x="853940" y="10751"/>
                  <a:pt x="822466" y="18004"/>
                  <a:pt x="790575" y="19050"/>
                </a:cubicBezTo>
                <a:cubicBezTo>
                  <a:pt x="463993" y="29758"/>
                  <a:pt x="266700" y="22225"/>
                  <a:pt x="142875" y="285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Freeform 28"/>
          <p:cNvSpPr/>
          <p:nvPr/>
        </p:nvSpPr>
        <p:spPr bwMode="auto">
          <a:xfrm>
            <a:off x="6391275" y="2084425"/>
            <a:ext cx="3114914" cy="2325650"/>
          </a:xfrm>
          <a:custGeom>
            <a:avLst/>
            <a:gdLst>
              <a:gd name="connsiteX0" fmla="*/ 209550 w 3114914"/>
              <a:gd name="connsiteY0" fmla="*/ 1550 h 2325650"/>
              <a:gd name="connsiteX1" fmla="*/ 123825 w 3114914"/>
              <a:gd name="connsiteY1" fmla="*/ 30125 h 2325650"/>
              <a:gd name="connsiteX2" fmla="*/ 57150 w 3114914"/>
              <a:gd name="connsiteY2" fmla="*/ 87275 h 2325650"/>
              <a:gd name="connsiteX3" fmla="*/ 19050 w 3114914"/>
              <a:gd name="connsiteY3" fmla="*/ 144425 h 2325650"/>
              <a:gd name="connsiteX4" fmla="*/ 0 w 3114914"/>
              <a:gd name="connsiteY4" fmla="*/ 220625 h 2325650"/>
              <a:gd name="connsiteX5" fmla="*/ 19050 w 3114914"/>
              <a:gd name="connsiteY5" fmla="*/ 411125 h 2325650"/>
              <a:gd name="connsiteX6" fmla="*/ 38100 w 3114914"/>
              <a:gd name="connsiteY6" fmla="*/ 449225 h 2325650"/>
              <a:gd name="connsiteX7" fmla="*/ 66675 w 3114914"/>
              <a:gd name="connsiteY7" fmla="*/ 468275 h 2325650"/>
              <a:gd name="connsiteX8" fmla="*/ 85725 w 3114914"/>
              <a:gd name="connsiteY8" fmla="*/ 496850 h 2325650"/>
              <a:gd name="connsiteX9" fmla="*/ 142875 w 3114914"/>
              <a:gd name="connsiteY9" fmla="*/ 554000 h 2325650"/>
              <a:gd name="connsiteX10" fmla="*/ 190500 w 3114914"/>
              <a:gd name="connsiteY10" fmla="*/ 601625 h 2325650"/>
              <a:gd name="connsiteX11" fmla="*/ 238125 w 3114914"/>
              <a:gd name="connsiteY11" fmla="*/ 649250 h 2325650"/>
              <a:gd name="connsiteX12" fmla="*/ 323850 w 3114914"/>
              <a:gd name="connsiteY12" fmla="*/ 715925 h 2325650"/>
              <a:gd name="connsiteX13" fmla="*/ 352425 w 3114914"/>
              <a:gd name="connsiteY13" fmla="*/ 734975 h 2325650"/>
              <a:gd name="connsiteX14" fmla="*/ 381000 w 3114914"/>
              <a:gd name="connsiteY14" fmla="*/ 744500 h 2325650"/>
              <a:gd name="connsiteX15" fmla="*/ 409575 w 3114914"/>
              <a:gd name="connsiteY15" fmla="*/ 763550 h 2325650"/>
              <a:gd name="connsiteX16" fmla="*/ 466725 w 3114914"/>
              <a:gd name="connsiteY16" fmla="*/ 782600 h 2325650"/>
              <a:gd name="connsiteX17" fmla="*/ 533400 w 3114914"/>
              <a:gd name="connsiteY17" fmla="*/ 801650 h 2325650"/>
              <a:gd name="connsiteX18" fmla="*/ 561975 w 3114914"/>
              <a:gd name="connsiteY18" fmla="*/ 811175 h 2325650"/>
              <a:gd name="connsiteX19" fmla="*/ 695325 w 3114914"/>
              <a:gd name="connsiteY19" fmla="*/ 830225 h 2325650"/>
              <a:gd name="connsiteX20" fmla="*/ 771525 w 3114914"/>
              <a:gd name="connsiteY20" fmla="*/ 849275 h 2325650"/>
              <a:gd name="connsiteX21" fmla="*/ 866775 w 3114914"/>
              <a:gd name="connsiteY21" fmla="*/ 887375 h 2325650"/>
              <a:gd name="connsiteX22" fmla="*/ 895350 w 3114914"/>
              <a:gd name="connsiteY22" fmla="*/ 896900 h 2325650"/>
              <a:gd name="connsiteX23" fmla="*/ 933450 w 3114914"/>
              <a:gd name="connsiteY23" fmla="*/ 915950 h 2325650"/>
              <a:gd name="connsiteX24" fmla="*/ 990600 w 3114914"/>
              <a:gd name="connsiteY24" fmla="*/ 935000 h 2325650"/>
              <a:gd name="connsiteX25" fmla="*/ 1019175 w 3114914"/>
              <a:gd name="connsiteY25" fmla="*/ 963575 h 2325650"/>
              <a:gd name="connsiteX26" fmla="*/ 1047750 w 3114914"/>
              <a:gd name="connsiteY26" fmla="*/ 973100 h 2325650"/>
              <a:gd name="connsiteX27" fmla="*/ 1114425 w 3114914"/>
              <a:gd name="connsiteY27" fmla="*/ 1049300 h 2325650"/>
              <a:gd name="connsiteX28" fmla="*/ 1133475 w 3114914"/>
              <a:gd name="connsiteY28" fmla="*/ 1077875 h 2325650"/>
              <a:gd name="connsiteX29" fmla="*/ 1162050 w 3114914"/>
              <a:gd name="connsiteY29" fmla="*/ 1087400 h 2325650"/>
              <a:gd name="connsiteX30" fmla="*/ 1200150 w 3114914"/>
              <a:gd name="connsiteY30" fmla="*/ 1106450 h 2325650"/>
              <a:gd name="connsiteX31" fmla="*/ 1228725 w 3114914"/>
              <a:gd name="connsiteY31" fmla="*/ 1115975 h 2325650"/>
              <a:gd name="connsiteX32" fmla="*/ 1276350 w 3114914"/>
              <a:gd name="connsiteY32" fmla="*/ 1135025 h 2325650"/>
              <a:gd name="connsiteX33" fmla="*/ 1333500 w 3114914"/>
              <a:gd name="connsiteY33" fmla="*/ 1144550 h 2325650"/>
              <a:gd name="connsiteX34" fmla="*/ 1428750 w 3114914"/>
              <a:gd name="connsiteY34" fmla="*/ 1173125 h 2325650"/>
              <a:gd name="connsiteX35" fmla="*/ 1495425 w 3114914"/>
              <a:gd name="connsiteY35" fmla="*/ 1182650 h 2325650"/>
              <a:gd name="connsiteX36" fmla="*/ 1533525 w 3114914"/>
              <a:gd name="connsiteY36" fmla="*/ 1192175 h 2325650"/>
              <a:gd name="connsiteX37" fmla="*/ 1657350 w 3114914"/>
              <a:gd name="connsiteY37" fmla="*/ 1211225 h 2325650"/>
              <a:gd name="connsiteX38" fmla="*/ 1685925 w 3114914"/>
              <a:gd name="connsiteY38" fmla="*/ 1401725 h 2325650"/>
              <a:gd name="connsiteX39" fmla="*/ 1714500 w 3114914"/>
              <a:gd name="connsiteY39" fmla="*/ 1468400 h 2325650"/>
              <a:gd name="connsiteX40" fmla="*/ 1685925 w 3114914"/>
              <a:gd name="connsiteY40" fmla="*/ 1868450 h 2325650"/>
              <a:gd name="connsiteX41" fmla="*/ 1666875 w 3114914"/>
              <a:gd name="connsiteY41" fmla="*/ 1944650 h 2325650"/>
              <a:gd name="connsiteX42" fmla="*/ 1647825 w 3114914"/>
              <a:gd name="connsiteY42" fmla="*/ 1973225 h 2325650"/>
              <a:gd name="connsiteX43" fmla="*/ 1657350 w 3114914"/>
              <a:gd name="connsiteY43" fmla="*/ 2116100 h 2325650"/>
              <a:gd name="connsiteX44" fmla="*/ 1666875 w 3114914"/>
              <a:gd name="connsiteY44" fmla="*/ 2144675 h 2325650"/>
              <a:gd name="connsiteX45" fmla="*/ 1771650 w 3114914"/>
              <a:gd name="connsiteY45" fmla="*/ 2258975 h 2325650"/>
              <a:gd name="connsiteX46" fmla="*/ 1828800 w 3114914"/>
              <a:gd name="connsiteY46" fmla="*/ 2297075 h 2325650"/>
              <a:gd name="connsiteX47" fmla="*/ 1990725 w 3114914"/>
              <a:gd name="connsiteY47" fmla="*/ 2325650 h 2325650"/>
              <a:gd name="connsiteX48" fmla="*/ 2305050 w 3114914"/>
              <a:gd name="connsiteY48" fmla="*/ 2316125 h 2325650"/>
              <a:gd name="connsiteX49" fmla="*/ 2333625 w 3114914"/>
              <a:gd name="connsiteY49" fmla="*/ 2297075 h 2325650"/>
              <a:gd name="connsiteX50" fmla="*/ 2371725 w 3114914"/>
              <a:gd name="connsiteY50" fmla="*/ 2278025 h 2325650"/>
              <a:gd name="connsiteX51" fmla="*/ 2447925 w 3114914"/>
              <a:gd name="connsiteY51" fmla="*/ 2239925 h 2325650"/>
              <a:gd name="connsiteX52" fmla="*/ 2524125 w 3114914"/>
              <a:gd name="connsiteY52" fmla="*/ 2220875 h 2325650"/>
              <a:gd name="connsiteX53" fmla="*/ 2552700 w 3114914"/>
              <a:gd name="connsiteY53" fmla="*/ 2211350 h 2325650"/>
              <a:gd name="connsiteX54" fmla="*/ 2657475 w 3114914"/>
              <a:gd name="connsiteY54" fmla="*/ 2192300 h 2325650"/>
              <a:gd name="connsiteX55" fmla="*/ 2705100 w 3114914"/>
              <a:gd name="connsiteY55" fmla="*/ 2182775 h 2325650"/>
              <a:gd name="connsiteX56" fmla="*/ 2733675 w 3114914"/>
              <a:gd name="connsiteY56" fmla="*/ 2163725 h 2325650"/>
              <a:gd name="connsiteX57" fmla="*/ 2867025 w 3114914"/>
              <a:gd name="connsiteY57" fmla="*/ 2116100 h 2325650"/>
              <a:gd name="connsiteX58" fmla="*/ 2895600 w 3114914"/>
              <a:gd name="connsiteY58" fmla="*/ 2087525 h 2325650"/>
              <a:gd name="connsiteX59" fmla="*/ 2990850 w 3114914"/>
              <a:gd name="connsiteY59" fmla="*/ 2020850 h 2325650"/>
              <a:gd name="connsiteX60" fmla="*/ 3009900 w 3114914"/>
              <a:gd name="connsiteY60" fmla="*/ 1992275 h 2325650"/>
              <a:gd name="connsiteX61" fmla="*/ 3067050 w 3114914"/>
              <a:gd name="connsiteY61" fmla="*/ 1858925 h 2325650"/>
              <a:gd name="connsiteX62" fmla="*/ 3076575 w 3114914"/>
              <a:gd name="connsiteY62" fmla="*/ 1801775 h 2325650"/>
              <a:gd name="connsiteX63" fmla="*/ 3086100 w 3114914"/>
              <a:gd name="connsiteY63" fmla="*/ 1687475 h 2325650"/>
              <a:gd name="connsiteX64" fmla="*/ 3105150 w 3114914"/>
              <a:gd name="connsiteY64" fmla="*/ 1525550 h 2325650"/>
              <a:gd name="connsiteX65" fmla="*/ 3114675 w 3114914"/>
              <a:gd name="connsiteY65" fmla="*/ 1287425 h 2325650"/>
              <a:gd name="connsiteX66" fmla="*/ 3095625 w 3114914"/>
              <a:gd name="connsiteY66" fmla="*/ 1087400 h 2325650"/>
              <a:gd name="connsiteX67" fmla="*/ 3038475 w 3114914"/>
              <a:gd name="connsiteY67" fmla="*/ 935000 h 2325650"/>
              <a:gd name="connsiteX68" fmla="*/ 3000375 w 3114914"/>
              <a:gd name="connsiteY68" fmla="*/ 858800 h 2325650"/>
              <a:gd name="connsiteX69" fmla="*/ 2981325 w 3114914"/>
              <a:gd name="connsiteY69" fmla="*/ 801650 h 2325650"/>
              <a:gd name="connsiteX70" fmla="*/ 2971800 w 3114914"/>
              <a:gd name="connsiteY70" fmla="*/ 763550 h 2325650"/>
              <a:gd name="connsiteX71" fmla="*/ 2933700 w 3114914"/>
              <a:gd name="connsiteY71" fmla="*/ 677825 h 2325650"/>
              <a:gd name="connsiteX72" fmla="*/ 2924175 w 3114914"/>
              <a:gd name="connsiteY72" fmla="*/ 630200 h 2325650"/>
              <a:gd name="connsiteX73" fmla="*/ 2895600 w 3114914"/>
              <a:gd name="connsiteY73" fmla="*/ 563525 h 2325650"/>
              <a:gd name="connsiteX74" fmla="*/ 2886075 w 3114914"/>
              <a:gd name="connsiteY74" fmla="*/ 534950 h 2325650"/>
              <a:gd name="connsiteX75" fmla="*/ 2838450 w 3114914"/>
              <a:gd name="connsiteY75" fmla="*/ 477800 h 2325650"/>
              <a:gd name="connsiteX76" fmla="*/ 2771775 w 3114914"/>
              <a:gd name="connsiteY76" fmla="*/ 420650 h 2325650"/>
              <a:gd name="connsiteX77" fmla="*/ 2714625 w 3114914"/>
              <a:gd name="connsiteY77" fmla="*/ 401600 h 2325650"/>
              <a:gd name="connsiteX78" fmla="*/ 2667000 w 3114914"/>
              <a:gd name="connsiteY78" fmla="*/ 382550 h 2325650"/>
              <a:gd name="connsiteX79" fmla="*/ 2562225 w 3114914"/>
              <a:gd name="connsiteY79" fmla="*/ 363500 h 2325650"/>
              <a:gd name="connsiteX80" fmla="*/ 2371725 w 3114914"/>
              <a:gd name="connsiteY80" fmla="*/ 334925 h 2325650"/>
              <a:gd name="connsiteX81" fmla="*/ 1971675 w 3114914"/>
              <a:gd name="connsiteY81" fmla="*/ 353975 h 2325650"/>
              <a:gd name="connsiteX82" fmla="*/ 1933575 w 3114914"/>
              <a:gd name="connsiteY82" fmla="*/ 363500 h 2325650"/>
              <a:gd name="connsiteX83" fmla="*/ 1866900 w 3114914"/>
              <a:gd name="connsiteY83" fmla="*/ 373025 h 2325650"/>
              <a:gd name="connsiteX84" fmla="*/ 1695450 w 3114914"/>
              <a:gd name="connsiteY84" fmla="*/ 411125 h 2325650"/>
              <a:gd name="connsiteX85" fmla="*/ 1666875 w 3114914"/>
              <a:gd name="connsiteY85" fmla="*/ 430175 h 2325650"/>
              <a:gd name="connsiteX86" fmla="*/ 1495425 w 3114914"/>
              <a:gd name="connsiteY86" fmla="*/ 468275 h 2325650"/>
              <a:gd name="connsiteX87" fmla="*/ 1295400 w 3114914"/>
              <a:gd name="connsiteY87" fmla="*/ 458750 h 2325650"/>
              <a:gd name="connsiteX88" fmla="*/ 1171575 w 3114914"/>
              <a:gd name="connsiteY88" fmla="*/ 439700 h 2325650"/>
              <a:gd name="connsiteX89" fmla="*/ 1133475 w 3114914"/>
              <a:gd name="connsiteY89" fmla="*/ 420650 h 2325650"/>
              <a:gd name="connsiteX90" fmla="*/ 1047750 w 3114914"/>
              <a:gd name="connsiteY90" fmla="*/ 401600 h 2325650"/>
              <a:gd name="connsiteX91" fmla="*/ 1009650 w 3114914"/>
              <a:gd name="connsiteY91" fmla="*/ 392075 h 2325650"/>
              <a:gd name="connsiteX92" fmla="*/ 981075 w 3114914"/>
              <a:gd name="connsiteY92" fmla="*/ 363500 h 2325650"/>
              <a:gd name="connsiteX93" fmla="*/ 885825 w 3114914"/>
              <a:gd name="connsiteY93" fmla="*/ 287300 h 2325650"/>
              <a:gd name="connsiteX94" fmla="*/ 809625 w 3114914"/>
              <a:gd name="connsiteY94" fmla="*/ 211100 h 2325650"/>
              <a:gd name="connsiteX95" fmla="*/ 771525 w 3114914"/>
              <a:gd name="connsiteY95" fmla="*/ 163475 h 2325650"/>
              <a:gd name="connsiteX96" fmla="*/ 723900 w 3114914"/>
              <a:gd name="connsiteY96" fmla="*/ 125375 h 2325650"/>
              <a:gd name="connsiteX97" fmla="*/ 666750 w 3114914"/>
              <a:gd name="connsiteY97" fmla="*/ 77750 h 2325650"/>
              <a:gd name="connsiteX98" fmla="*/ 647700 w 3114914"/>
              <a:gd name="connsiteY98" fmla="*/ 49175 h 2325650"/>
              <a:gd name="connsiteX99" fmla="*/ 609600 w 3114914"/>
              <a:gd name="connsiteY99" fmla="*/ 30125 h 2325650"/>
              <a:gd name="connsiteX100" fmla="*/ 533400 w 3114914"/>
              <a:gd name="connsiteY100" fmla="*/ 11075 h 2325650"/>
              <a:gd name="connsiteX101" fmla="*/ 504825 w 3114914"/>
              <a:gd name="connsiteY101" fmla="*/ 1550 h 2325650"/>
              <a:gd name="connsiteX102" fmla="*/ 209550 w 3114914"/>
              <a:gd name="connsiteY102" fmla="*/ 1550 h 23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114914" h="2325650">
                <a:moveTo>
                  <a:pt x="209550" y="1550"/>
                </a:moveTo>
                <a:cubicBezTo>
                  <a:pt x="146050" y="6312"/>
                  <a:pt x="147922" y="12053"/>
                  <a:pt x="123825" y="30125"/>
                </a:cubicBezTo>
                <a:cubicBezTo>
                  <a:pt x="99965" y="48020"/>
                  <a:pt x="75723" y="63395"/>
                  <a:pt x="57150" y="87275"/>
                </a:cubicBezTo>
                <a:cubicBezTo>
                  <a:pt x="43094" y="105347"/>
                  <a:pt x="26290" y="122705"/>
                  <a:pt x="19050" y="144425"/>
                </a:cubicBezTo>
                <a:cubicBezTo>
                  <a:pt x="4405" y="188359"/>
                  <a:pt x="11494" y="163155"/>
                  <a:pt x="0" y="220625"/>
                </a:cubicBezTo>
                <a:cubicBezTo>
                  <a:pt x="3598" y="281788"/>
                  <a:pt x="-6363" y="351829"/>
                  <a:pt x="19050" y="411125"/>
                </a:cubicBezTo>
                <a:cubicBezTo>
                  <a:pt x="24643" y="424176"/>
                  <a:pt x="29010" y="438317"/>
                  <a:pt x="38100" y="449225"/>
                </a:cubicBezTo>
                <a:cubicBezTo>
                  <a:pt x="45429" y="458019"/>
                  <a:pt x="57150" y="461925"/>
                  <a:pt x="66675" y="468275"/>
                </a:cubicBezTo>
                <a:cubicBezTo>
                  <a:pt x="73025" y="477800"/>
                  <a:pt x="78120" y="488294"/>
                  <a:pt x="85725" y="496850"/>
                </a:cubicBezTo>
                <a:cubicBezTo>
                  <a:pt x="103623" y="516986"/>
                  <a:pt x="127931" y="531584"/>
                  <a:pt x="142875" y="554000"/>
                </a:cubicBezTo>
                <a:cubicBezTo>
                  <a:pt x="168275" y="592100"/>
                  <a:pt x="152400" y="576225"/>
                  <a:pt x="190500" y="601625"/>
                </a:cubicBezTo>
                <a:cubicBezTo>
                  <a:pt x="225425" y="654012"/>
                  <a:pt x="190500" y="609563"/>
                  <a:pt x="238125" y="649250"/>
                </a:cubicBezTo>
                <a:cubicBezTo>
                  <a:pt x="327654" y="723857"/>
                  <a:pt x="179407" y="619630"/>
                  <a:pt x="323850" y="715925"/>
                </a:cubicBezTo>
                <a:cubicBezTo>
                  <a:pt x="333375" y="722275"/>
                  <a:pt x="341565" y="731355"/>
                  <a:pt x="352425" y="734975"/>
                </a:cubicBezTo>
                <a:cubicBezTo>
                  <a:pt x="361950" y="738150"/>
                  <a:pt x="372020" y="740010"/>
                  <a:pt x="381000" y="744500"/>
                </a:cubicBezTo>
                <a:cubicBezTo>
                  <a:pt x="391239" y="749620"/>
                  <a:pt x="399114" y="758901"/>
                  <a:pt x="409575" y="763550"/>
                </a:cubicBezTo>
                <a:cubicBezTo>
                  <a:pt x="427925" y="771705"/>
                  <a:pt x="447675" y="776250"/>
                  <a:pt x="466725" y="782600"/>
                </a:cubicBezTo>
                <a:cubicBezTo>
                  <a:pt x="535238" y="805438"/>
                  <a:pt x="449679" y="777730"/>
                  <a:pt x="533400" y="801650"/>
                </a:cubicBezTo>
                <a:cubicBezTo>
                  <a:pt x="543054" y="804408"/>
                  <a:pt x="552174" y="808997"/>
                  <a:pt x="561975" y="811175"/>
                </a:cubicBezTo>
                <a:cubicBezTo>
                  <a:pt x="597289" y="819023"/>
                  <a:pt x="662370" y="826106"/>
                  <a:pt x="695325" y="830225"/>
                </a:cubicBezTo>
                <a:cubicBezTo>
                  <a:pt x="782028" y="859126"/>
                  <a:pt x="645090" y="814793"/>
                  <a:pt x="771525" y="849275"/>
                </a:cubicBezTo>
                <a:cubicBezTo>
                  <a:pt x="851019" y="870955"/>
                  <a:pt x="804440" y="860660"/>
                  <a:pt x="866775" y="887375"/>
                </a:cubicBezTo>
                <a:cubicBezTo>
                  <a:pt x="876003" y="891330"/>
                  <a:pt x="886122" y="892945"/>
                  <a:pt x="895350" y="896900"/>
                </a:cubicBezTo>
                <a:cubicBezTo>
                  <a:pt x="908401" y="902493"/>
                  <a:pt x="920267" y="910677"/>
                  <a:pt x="933450" y="915950"/>
                </a:cubicBezTo>
                <a:cubicBezTo>
                  <a:pt x="952094" y="923408"/>
                  <a:pt x="990600" y="935000"/>
                  <a:pt x="990600" y="935000"/>
                </a:cubicBezTo>
                <a:cubicBezTo>
                  <a:pt x="1000125" y="944525"/>
                  <a:pt x="1007967" y="956103"/>
                  <a:pt x="1019175" y="963575"/>
                </a:cubicBezTo>
                <a:cubicBezTo>
                  <a:pt x="1027529" y="969144"/>
                  <a:pt x="1040650" y="966000"/>
                  <a:pt x="1047750" y="973100"/>
                </a:cubicBezTo>
                <a:cubicBezTo>
                  <a:pt x="1158875" y="1084225"/>
                  <a:pt x="1033463" y="995325"/>
                  <a:pt x="1114425" y="1049300"/>
                </a:cubicBezTo>
                <a:cubicBezTo>
                  <a:pt x="1120775" y="1058825"/>
                  <a:pt x="1124536" y="1070724"/>
                  <a:pt x="1133475" y="1077875"/>
                </a:cubicBezTo>
                <a:cubicBezTo>
                  <a:pt x="1141315" y="1084147"/>
                  <a:pt x="1152822" y="1083445"/>
                  <a:pt x="1162050" y="1087400"/>
                </a:cubicBezTo>
                <a:cubicBezTo>
                  <a:pt x="1175101" y="1092993"/>
                  <a:pt x="1187099" y="1100857"/>
                  <a:pt x="1200150" y="1106450"/>
                </a:cubicBezTo>
                <a:cubicBezTo>
                  <a:pt x="1209378" y="1110405"/>
                  <a:pt x="1219324" y="1112450"/>
                  <a:pt x="1228725" y="1115975"/>
                </a:cubicBezTo>
                <a:cubicBezTo>
                  <a:pt x="1244734" y="1121978"/>
                  <a:pt x="1259855" y="1130526"/>
                  <a:pt x="1276350" y="1135025"/>
                </a:cubicBezTo>
                <a:cubicBezTo>
                  <a:pt x="1294982" y="1140107"/>
                  <a:pt x="1314764" y="1139866"/>
                  <a:pt x="1333500" y="1144550"/>
                </a:cubicBezTo>
                <a:cubicBezTo>
                  <a:pt x="1399773" y="1161118"/>
                  <a:pt x="1373318" y="1163046"/>
                  <a:pt x="1428750" y="1173125"/>
                </a:cubicBezTo>
                <a:cubicBezTo>
                  <a:pt x="1450839" y="1177141"/>
                  <a:pt x="1473336" y="1178634"/>
                  <a:pt x="1495425" y="1182650"/>
                </a:cubicBezTo>
                <a:cubicBezTo>
                  <a:pt x="1508305" y="1184992"/>
                  <a:pt x="1520612" y="1190023"/>
                  <a:pt x="1533525" y="1192175"/>
                </a:cubicBezTo>
                <a:cubicBezTo>
                  <a:pt x="1741120" y="1226774"/>
                  <a:pt x="1511683" y="1182092"/>
                  <a:pt x="1657350" y="1211225"/>
                </a:cubicBezTo>
                <a:cubicBezTo>
                  <a:pt x="1701680" y="1299885"/>
                  <a:pt x="1666492" y="1217108"/>
                  <a:pt x="1685925" y="1401725"/>
                </a:cubicBezTo>
                <a:cubicBezTo>
                  <a:pt x="1687794" y="1419477"/>
                  <a:pt x="1708138" y="1455675"/>
                  <a:pt x="1714500" y="1468400"/>
                </a:cubicBezTo>
                <a:cubicBezTo>
                  <a:pt x="1700468" y="1959523"/>
                  <a:pt x="1736316" y="1666887"/>
                  <a:pt x="1685925" y="1868450"/>
                </a:cubicBezTo>
                <a:cubicBezTo>
                  <a:pt x="1680491" y="1890187"/>
                  <a:pt x="1677761" y="1922877"/>
                  <a:pt x="1666875" y="1944650"/>
                </a:cubicBezTo>
                <a:cubicBezTo>
                  <a:pt x="1661755" y="1954889"/>
                  <a:pt x="1654175" y="1963700"/>
                  <a:pt x="1647825" y="1973225"/>
                </a:cubicBezTo>
                <a:cubicBezTo>
                  <a:pt x="1651000" y="2020850"/>
                  <a:pt x="1652079" y="2068661"/>
                  <a:pt x="1657350" y="2116100"/>
                </a:cubicBezTo>
                <a:cubicBezTo>
                  <a:pt x="1658459" y="2126079"/>
                  <a:pt x="1661554" y="2136161"/>
                  <a:pt x="1666875" y="2144675"/>
                </a:cubicBezTo>
                <a:cubicBezTo>
                  <a:pt x="1684236" y="2172453"/>
                  <a:pt x="1753019" y="2246554"/>
                  <a:pt x="1771650" y="2258975"/>
                </a:cubicBezTo>
                <a:cubicBezTo>
                  <a:pt x="1790700" y="2271675"/>
                  <a:pt x="1806588" y="2291522"/>
                  <a:pt x="1828800" y="2297075"/>
                </a:cubicBezTo>
                <a:cubicBezTo>
                  <a:pt x="1932892" y="2323098"/>
                  <a:pt x="1878978" y="2313234"/>
                  <a:pt x="1990725" y="2325650"/>
                </a:cubicBezTo>
                <a:cubicBezTo>
                  <a:pt x="2095500" y="2322475"/>
                  <a:pt x="2200589" y="2324830"/>
                  <a:pt x="2305050" y="2316125"/>
                </a:cubicBezTo>
                <a:cubicBezTo>
                  <a:pt x="2316458" y="2315174"/>
                  <a:pt x="2323686" y="2302755"/>
                  <a:pt x="2333625" y="2297075"/>
                </a:cubicBezTo>
                <a:cubicBezTo>
                  <a:pt x="2345953" y="2290030"/>
                  <a:pt x="2359397" y="2285070"/>
                  <a:pt x="2371725" y="2278025"/>
                </a:cubicBezTo>
                <a:cubicBezTo>
                  <a:pt x="2416331" y="2252536"/>
                  <a:pt x="2386975" y="2258679"/>
                  <a:pt x="2447925" y="2239925"/>
                </a:cubicBezTo>
                <a:cubicBezTo>
                  <a:pt x="2472949" y="2232225"/>
                  <a:pt x="2499287" y="2229154"/>
                  <a:pt x="2524125" y="2220875"/>
                </a:cubicBezTo>
                <a:cubicBezTo>
                  <a:pt x="2533650" y="2217700"/>
                  <a:pt x="2542960" y="2213785"/>
                  <a:pt x="2552700" y="2211350"/>
                </a:cubicBezTo>
                <a:cubicBezTo>
                  <a:pt x="2584071" y="2203507"/>
                  <a:pt x="2626337" y="2197961"/>
                  <a:pt x="2657475" y="2192300"/>
                </a:cubicBezTo>
                <a:cubicBezTo>
                  <a:pt x="2673403" y="2189404"/>
                  <a:pt x="2689225" y="2185950"/>
                  <a:pt x="2705100" y="2182775"/>
                </a:cubicBezTo>
                <a:cubicBezTo>
                  <a:pt x="2714625" y="2176425"/>
                  <a:pt x="2722815" y="2167345"/>
                  <a:pt x="2733675" y="2163725"/>
                </a:cubicBezTo>
                <a:cubicBezTo>
                  <a:pt x="2792450" y="2144133"/>
                  <a:pt x="2812350" y="2170775"/>
                  <a:pt x="2867025" y="2116100"/>
                </a:cubicBezTo>
                <a:cubicBezTo>
                  <a:pt x="2876550" y="2106575"/>
                  <a:pt x="2884967" y="2095795"/>
                  <a:pt x="2895600" y="2087525"/>
                </a:cubicBezTo>
                <a:cubicBezTo>
                  <a:pt x="2909603" y="2076634"/>
                  <a:pt x="2973510" y="2038190"/>
                  <a:pt x="2990850" y="2020850"/>
                </a:cubicBezTo>
                <a:cubicBezTo>
                  <a:pt x="2998945" y="2012755"/>
                  <a:pt x="3004418" y="2002325"/>
                  <a:pt x="3009900" y="1992275"/>
                </a:cubicBezTo>
                <a:cubicBezTo>
                  <a:pt x="3026556" y="1961740"/>
                  <a:pt x="3060533" y="1898026"/>
                  <a:pt x="3067050" y="1858925"/>
                </a:cubicBezTo>
                <a:cubicBezTo>
                  <a:pt x="3070225" y="1839875"/>
                  <a:pt x="3074442" y="1820970"/>
                  <a:pt x="3076575" y="1801775"/>
                </a:cubicBezTo>
                <a:cubicBezTo>
                  <a:pt x="3080797" y="1763777"/>
                  <a:pt x="3082475" y="1725535"/>
                  <a:pt x="3086100" y="1687475"/>
                </a:cubicBezTo>
                <a:cubicBezTo>
                  <a:pt x="3091041" y="1635597"/>
                  <a:pt x="3098657" y="1577493"/>
                  <a:pt x="3105150" y="1525550"/>
                </a:cubicBezTo>
                <a:cubicBezTo>
                  <a:pt x="3108325" y="1446175"/>
                  <a:pt x="3116402" y="1366845"/>
                  <a:pt x="3114675" y="1287425"/>
                </a:cubicBezTo>
                <a:cubicBezTo>
                  <a:pt x="3113219" y="1220464"/>
                  <a:pt x="3103605" y="1153900"/>
                  <a:pt x="3095625" y="1087400"/>
                </a:cubicBezTo>
                <a:cubicBezTo>
                  <a:pt x="3090511" y="1044781"/>
                  <a:pt x="3045665" y="949380"/>
                  <a:pt x="3038475" y="935000"/>
                </a:cubicBezTo>
                <a:cubicBezTo>
                  <a:pt x="3025775" y="909600"/>
                  <a:pt x="3009355" y="885741"/>
                  <a:pt x="3000375" y="858800"/>
                </a:cubicBezTo>
                <a:cubicBezTo>
                  <a:pt x="2994025" y="839750"/>
                  <a:pt x="2987095" y="820884"/>
                  <a:pt x="2981325" y="801650"/>
                </a:cubicBezTo>
                <a:cubicBezTo>
                  <a:pt x="2977563" y="789111"/>
                  <a:pt x="2976397" y="775807"/>
                  <a:pt x="2971800" y="763550"/>
                </a:cubicBezTo>
                <a:cubicBezTo>
                  <a:pt x="2943657" y="688501"/>
                  <a:pt x="2959766" y="764711"/>
                  <a:pt x="2933700" y="677825"/>
                </a:cubicBezTo>
                <a:cubicBezTo>
                  <a:pt x="2929048" y="662318"/>
                  <a:pt x="2928102" y="645906"/>
                  <a:pt x="2924175" y="630200"/>
                </a:cubicBezTo>
                <a:cubicBezTo>
                  <a:pt x="2915240" y="594459"/>
                  <a:pt x="2911956" y="601689"/>
                  <a:pt x="2895600" y="563525"/>
                </a:cubicBezTo>
                <a:cubicBezTo>
                  <a:pt x="2891645" y="554297"/>
                  <a:pt x="2891644" y="543304"/>
                  <a:pt x="2886075" y="534950"/>
                </a:cubicBezTo>
                <a:cubicBezTo>
                  <a:pt x="2872320" y="514317"/>
                  <a:pt x="2854925" y="496334"/>
                  <a:pt x="2838450" y="477800"/>
                </a:cubicBezTo>
                <a:cubicBezTo>
                  <a:pt x="2823199" y="460643"/>
                  <a:pt x="2791720" y="430622"/>
                  <a:pt x="2771775" y="420650"/>
                </a:cubicBezTo>
                <a:cubicBezTo>
                  <a:pt x="2753814" y="411670"/>
                  <a:pt x="2733496" y="408462"/>
                  <a:pt x="2714625" y="401600"/>
                </a:cubicBezTo>
                <a:cubicBezTo>
                  <a:pt x="2698557" y="395757"/>
                  <a:pt x="2683377" y="387463"/>
                  <a:pt x="2667000" y="382550"/>
                </a:cubicBezTo>
                <a:cubicBezTo>
                  <a:pt x="2644042" y="375662"/>
                  <a:pt x="2583327" y="368022"/>
                  <a:pt x="2562225" y="363500"/>
                </a:cubicBezTo>
                <a:cubicBezTo>
                  <a:pt x="2418037" y="332603"/>
                  <a:pt x="2557234" y="350384"/>
                  <a:pt x="2371725" y="334925"/>
                </a:cubicBezTo>
                <a:cubicBezTo>
                  <a:pt x="2280480" y="337868"/>
                  <a:pt x="2089381" y="338281"/>
                  <a:pt x="1971675" y="353975"/>
                </a:cubicBezTo>
                <a:cubicBezTo>
                  <a:pt x="1958699" y="355705"/>
                  <a:pt x="1946455" y="361158"/>
                  <a:pt x="1933575" y="363500"/>
                </a:cubicBezTo>
                <a:cubicBezTo>
                  <a:pt x="1911486" y="367516"/>
                  <a:pt x="1889125" y="369850"/>
                  <a:pt x="1866900" y="373025"/>
                </a:cubicBezTo>
                <a:cubicBezTo>
                  <a:pt x="1753900" y="410692"/>
                  <a:pt x="1811111" y="398274"/>
                  <a:pt x="1695450" y="411125"/>
                </a:cubicBezTo>
                <a:cubicBezTo>
                  <a:pt x="1685925" y="417475"/>
                  <a:pt x="1677442" y="425772"/>
                  <a:pt x="1666875" y="430175"/>
                </a:cubicBezTo>
                <a:cubicBezTo>
                  <a:pt x="1584693" y="464418"/>
                  <a:pt x="1581670" y="458692"/>
                  <a:pt x="1495425" y="468275"/>
                </a:cubicBezTo>
                <a:cubicBezTo>
                  <a:pt x="1428750" y="465100"/>
                  <a:pt x="1361992" y="463343"/>
                  <a:pt x="1295400" y="458750"/>
                </a:cubicBezTo>
                <a:cubicBezTo>
                  <a:pt x="1242591" y="455108"/>
                  <a:pt x="1219347" y="449254"/>
                  <a:pt x="1171575" y="439700"/>
                </a:cubicBezTo>
                <a:cubicBezTo>
                  <a:pt x="1158875" y="433350"/>
                  <a:pt x="1147046" y="424826"/>
                  <a:pt x="1133475" y="420650"/>
                </a:cubicBezTo>
                <a:cubicBezTo>
                  <a:pt x="1105497" y="412042"/>
                  <a:pt x="1076272" y="408182"/>
                  <a:pt x="1047750" y="401600"/>
                </a:cubicBezTo>
                <a:cubicBezTo>
                  <a:pt x="1034994" y="398656"/>
                  <a:pt x="1022350" y="395250"/>
                  <a:pt x="1009650" y="392075"/>
                </a:cubicBezTo>
                <a:cubicBezTo>
                  <a:pt x="1000125" y="382550"/>
                  <a:pt x="991302" y="372266"/>
                  <a:pt x="981075" y="363500"/>
                </a:cubicBezTo>
                <a:cubicBezTo>
                  <a:pt x="895422" y="290083"/>
                  <a:pt x="998463" y="391892"/>
                  <a:pt x="885825" y="287300"/>
                </a:cubicBezTo>
                <a:cubicBezTo>
                  <a:pt x="859502" y="262857"/>
                  <a:pt x="832065" y="239150"/>
                  <a:pt x="809625" y="211100"/>
                </a:cubicBezTo>
                <a:cubicBezTo>
                  <a:pt x="796925" y="195225"/>
                  <a:pt x="785900" y="177850"/>
                  <a:pt x="771525" y="163475"/>
                </a:cubicBezTo>
                <a:cubicBezTo>
                  <a:pt x="757150" y="149100"/>
                  <a:pt x="739200" y="138762"/>
                  <a:pt x="723900" y="125375"/>
                </a:cubicBezTo>
                <a:cubicBezTo>
                  <a:pt x="665228" y="74037"/>
                  <a:pt x="725231" y="116737"/>
                  <a:pt x="666750" y="77750"/>
                </a:cubicBezTo>
                <a:cubicBezTo>
                  <a:pt x="660400" y="68225"/>
                  <a:pt x="656494" y="56504"/>
                  <a:pt x="647700" y="49175"/>
                </a:cubicBezTo>
                <a:cubicBezTo>
                  <a:pt x="636792" y="40085"/>
                  <a:pt x="622651" y="35718"/>
                  <a:pt x="609600" y="30125"/>
                </a:cubicBezTo>
                <a:cubicBezTo>
                  <a:pt x="579118" y="17061"/>
                  <a:pt x="569180" y="20020"/>
                  <a:pt x="533400" y="11075"/>
                </a:cubicBezTo>
                <a:cubicBezTo>
                  <a:pt x="523660" y="8640"/>
                  <a:pt x="514350" y="4725"/>
                  <a:pt x="504825" y="1550"/>
                </a:cubicBezTo>
                <a:cubicBezTo>
                  <a:pt x="403228" y="4827"/>
                  <a:pt x="273050" y="-3212"/>
                  <a:pt x="209550" y="1550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5286163" y="2038350"/>
            <a:ext cx="1819487" cy="1285967"/>
          </a:xfrm>
          <a:custGeom>
            <a:avLst/>
            <a:gdLst>
              <a:gd name="connsiteX0" fmla="*/ 428837 w 1819487"/>
              <a:gd name="connsiteY0" fmla="*/ 523875 h 1285967"/>
              <a:gd name="connsiteX1" fmla="*/ 362162 w 1819487"/>
              <a:gd name="connsiteY1" fmla="*/ 571500 h 1285967"/>
              <a:gd name="connsiteX2" fmla="*/ 324062 w 1819487"/>
              <a:gd name="connsiteY2" fmla="*/ 590550 h 1285967"/>
              <a:gd name="connsiteX3" fmla="*/ 266912 w 1819487"/>
              <a:gd name="connsiteY3" fmla="*/ 628650 h 1285967"/>
              <a:gd name="connsiteX4" fmla="*/ 200237 w 1819487"/>
              <a:gd name="connsiteY4" fmla="*/ 657225 h 1285967"/>
              <a:gd name="connsiteX5" fmla="*/ 162137 w 1819487"/>
              <a:gd name="connsiteY5" fmla="*/ 685800 h 1285967"/>
              <a:gd name="connsiteX6" fmla="*/ 133562 w 1819487"/>
              <a:gd name="connsiteY6" fmla="*/ 704850 h 1285967"/>
              <a:gd name="connsiteX7" fmla="*/ 114512 w 1819487"/>
              <a:gd name="connsiteY7" fmla="*/ 733425 h 1285967"/>
              <a:gd name="connsiteX8" fmla="*/ 57362 w 1819487"/>
              <a:gd name="connsiteY8" fmla="*/ 781050 h 1285967"/>
              <a:gd name="connsiteX9" fmla="*/ 19262 w 1819487"/>
              <a:gd name="connsiteY9" fmla="*/ 838200 h 1285967"/>
              <a:gd name="connsiteX10" fmla="*/ 212 w 1819487"/>
              <a:gd name="connsiteY10" fmla="*/ 971550 h 1285967"/>
              <a:gd name="connsiteX11" fmla="*/ 9737 w 1819487"/>
              <a:gd name="connsiteY11" fmla="*/ 1162050 h 1285967"/>
              <a:gd name="connsiteX12" fmla="*/ 47837 w 1819487"/>
              <a:gd name="connsiteY12" fmla="*/ 1219200 h 1285967"/>
              <a:gd name="connsiteX13" fmla="*/ 76412 w 1819487"/>
              <a:gd name="connsiteY13" fmla="*/ 1238250 h 1285967"/>
              <a:gd name="connsiteX14" fmla="*/ 200237 w 1819487"/>
              <a:gd name="connsiteY14" fmla="*/ 1266825 h 1285967"/>
              <a:gd name="connsiteX15" fmla="*/ 524087 w 1819487"/>
              <a:gd name="connsiteY15" fmla="*/ 1276350 h 1285967"/>
              <a:gd name="connsiteX16" fmla="*/ 676487 w 1819487"/>
              <a:gd name="connsiteY16" fmla="*/ 1276350 h 1285967"/>
              <a:gd name="connsiteX17" fmla="*/ 1047962 w 1819487"/>
              <a:gd name="connsiteY17" fmla="*/ 1266825 h 1285967"/>
              <a:gd name="connsiteX18" fmla="*/ 1133687 w 1819487"/>
              <a:gd name="connsiteY18" fmla="*/ 1171575 h 1285967"/>
              <a:gd name="connsiteX19" fmla="*/ 1143212 w 1819487"/>
              <a:gd name="connsiteY19" fmla="*/ 1133475 h 1285967"/>
              <a:gd name="connsiteX20" fmla="*/ 1162262 w 1819487"/>
              <a:gd name="connsiteY20" fmla="*/ 1085850 h 1285967"/>
              <a:gd name="connsiteX21" fmla="*/ 1171787 w 1819487"/>
              <a:gd name="connsiteY21" fmla="*/ 971550 h 1285967"/>
              <a:gd name="connsiteX22" fmla="*/ 1200362 w 1819487"/>
              <a:gd name="connsiteY22" fmla="*/ 866775 h 1285967"/>
              <a:gd name="connsiteX23" fmla="*/ 1228937 w 1819487"/>
              <a:gd name="connsiteY23" fmla="*/ 838200 h 1285967"/>
              <a:gd name="connsiteX24" fmla="*/ 1305137 w 1819487"/>
              <a:gd name="connsiteY24" fmla="*/ 809625 h 1285967"/>
              <a:gd name="connsiteX25" fmla="*/ 1333712 w 1819487"/>
              <a:gd name="connsiteY25" fmla="*/ 800100 h 1285967"/>
              <a:gd name="connsiteX26" fmla="*/ 1448012 w 1819487"/>
              <a:gd name="connsiteY26" fmla="*/ 781050 h 1285967"/>
              <a:gd name="connsiteX27" fmla="*/ 1495637 w 1819487"/>
              <a:gd name="connsiteY27" fmla="*/ 762000 h 1285967"/>
              <a:gd name="connsiteX28" fmla="*/ 1552787 w 1819487"/>
              <a:gd name="connsiteY28" fmla="*/ 723900 h 1285967"/>
              <a:gd name="connsiteX29" fmla="*/ 1571837 w 1819487"/>
              <a:gd name="connsiteY29" fmla="*/ 695325 h 1285967"/>
              <a:gd name="connsiteX30" fmla="*/ 1600412 w 1819487"/>
              <a:gd name="connsiteY30" fmla="*/ 676275 h 1285967"/>
              <a:gd name="connsiteX31" fmla="*/ 1638512 w 1819487"/>
              <a:gd name="connsiteY31" fmla="*/ 619125 h 1285967"/>
              <a:gd name="connsiteX32" fmla="*/ 1676612 w 1819487"/>
              <a:gd name="connsiteY32" fmla="*/ 581025 h 1285967"/>
              <a:gd name="connsiteX33" fmla="*/ 1714712 w 1819487"/>
              <a:gd name="connsiteY33" fmla="*/ 504825 h 1285967"/>
              <a:gd name="connsiteX34" fmla="*/ 1733762 w 1819487"/>
              <a:gd name="connsiteY34" fmla="*/ 447675 h 1285967"/>
              <a:gd name="connsiteX35" fmla="*/ 1752812 w 1819487"/>
              <a:gd name="connsiteY35" fmla="*/ 419100 h 1285967"/>
              <a:gd name="connsiteX36" fmla="*/ 1790912 w 1819487"/>
              <a:gd name="connsiteY36" fmla="*/ 333375 h 1285967"/>
              <a:gd name="connsiteX37" fmla="*/ 1800437 w 1819487"/>
              <a:gd name="connsiteY37" fmla="*/ 285750 h 1285967"/>
              <a:gd name="connsiteX38" fmla="*/ 1809962 w 1819487"/>
              <a:gd name="connsiteY38" fmla="*/ 228600 h 1285967"/>
              <a:gd name="connsiteX39" fmla="*/ 1819487 w 1819487"/>
              <a:gd name="connsiteY39" fmla="*/ 200025 h 1285967"/>
              <a:gd name="connsiteX40" fmla="*/ 1809962 w 1819487"/>
              <a:gd name="connsiteY40" fmla="*/ 104775 h 1285967"/>
              <a:gd name="connsiteX41" fmla="*/ 1743287 w 1819487"/>
              <a:gd name="connsiteY41" fmla="*/ 38100 h 1285967"/>
              <a:gd name="connsiteX42" fmla="*/ 1667087 w 1819487"/>
              <a:gd name="connsiteY42" fmla="*/ 0 h 1285967"/>
              <a:gd name="connsiteX43" fmla="*/ 1552787 w 1819487"/>
              <a:gd name="connsiteY43" fmla="*/ 9525 h 1285967"/>
              <a:gd name="connsiteX44" fmla="*/ 1524212 w 1819487"/>
              <a:gd name="connsiteY44" fmla="*/ 19050 h 1285967"/>
              <a:gd name="connsiteX45" fmla="*/ 1448012 w 1819487"/>
              <a:gd name="connsiteY45" fmla="*/ 38100 h 1285967"/>
              <a:gd name="connsiteX46" fmla="*/ 1409912 w 1819487"/>
              <a:gd name="connsiteY46" fmla="*/ 47625 h 1285967"/>
              <a:gd name="connsiteX47" fmla="*/ 1371812 w 1819487"/>
              <a:gd name="connsiteY47" fmla="*/ 66675 h 1285967"/>
              <a:gd name="connsiteX48" fmla="*/ 1286087 w 1819487"/>
              <a:gd name="connsiteY48" fmla="*/ 114300 h 1285967"/>
              <a:gd name="connsiteX49" fmla="*/ 1200362 w 1819487"/>
              <a:gd name="connsiteY49" fmla="*/ 209550 h 1285967"/>
              <a:gd name="connsiteX50" fmla="*/ 1171787 w 1819487"/>
              <a:gd name="connsiteY50" fmla="*/ 228600 h 1285967"/>
              <a:gd name="connsiteX51" fmla="*/ 1114637 w 1819487"/>
              <a:gd name="connsiteY51" fmla="*/ 304800 h 1285967"/>
              <a:gd name="connsiteX52" fmla="*/ 1076537 w 1819487"/>
              <a:gd name="connsiteY52" fmla="*/ 361950 h 1285967"/>
              <a:gd name="connsiteX53" fmla="*/ 1038437 w 1819487"/>
              <a:gd name="connsiteY53" fmla="*/ 419100 h 1285967"/>
              <a:gd name="connsiteX54" fmla="*/ 1000337 w 1819487"/>
              <a:gd name="connsiteY54" fmla="*/ 447675 h 1285967"/>
              <a:gd name="connsiteX55" fmla="*/ 866987 w 1819487"/>
              <a:gd name="connsiteY55" fmla="*/ 466725 h 1285967"/>
              <a:gd name="connsiteX56" fmla="*/ 781262 w 1819487"/>
              <a:gd name="connsiteY56" fmla="*/ 476250 h 1285967"/>
              <a:gd name="connsiteX57" fmla="*/ 543137 w 1819487"/>
              <a:gd name="connsiteY57" fmla="*/ 495300 h 1285967"/>
              <a:gd name="connsiteX58" fmla="*/ 505037 w 1819487"/>
              <a:gd name="connsiteY58" fmla="*/ 504825 h 1285967"/>
              <a:gd name="connsiteX59" fmla="*/ 428837 w 1819487"/>
              <a:gd name="connsiteY59" fmla="*/ 523875 h 128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819487" h="1285967">
                <a:moveTo>
                  <a:pt x="428837" y="523875"/>
                </a:moveTo>
                <a:cubicBezTo>
                  <a:pt x="405024" y="534988"/>
                  <a:pt x="385204" y="556837"/>
                  <a:pt x="362162" y="571500"/>
                </a:cubicBezTo>
                <a:cubicBezTo>
                  <a:pt x="350183" y="579123"/>
                  <a:pt x="336238" y="583245"/>
                  <a:pt x="324062" y="590550"/>
                </a:cubicBezTo>
                <a:cubicBezTo>
                  <a:pt x="304429" y="602330"/>
                  <a:pt x="288632" y="621410"/>
                  <a:pt x="266912" y="628650"/>
                </a:cubicBezTo>
                <a:cubicBezTo>
                  <a:pt x="239134" y="637909"/>
                  <a:pt x="227140" y="640411"/>
                  <a:pt x="200237" y="657225"/>
                </a:cubicBezTo>
                <a:cubicBezTo>
                  <a:pt x="186775" y="665639"/>
                  <a:pt x="175055" y="676573"/>
                  <a:pt x="162137" y="685800"/>
                </a:cubicBezTo>
                <a:cubicBezTo>
                  <a:pt x="152822" y="692454"/>
                  <a:pt x="143087" y="698500"/>
                  <a:pt x="133562" y="704850"/>
                </a:cubicBezTo>
                <a:cubicBezTo>
                  <a:pt x="127212" y="714375"/>
                  <a:pt x="122607" y="725330"/>
                  <a:pt x="114512" y="733425"/>
                </a:cubicBezTo>
                <a:cubicBezTo>
                  <a:pt x="59479" y="788458"/>
                  <a:pt x="111977" y="710831"/>
                  <a:pt x="57362" y="781050"/>
                </a:cubicBezTo>
                <a:cubicBezTo>
                  <a:pt x="43306" y="799122"/>
                  <a:pt x="19262" y="838200"/>
                  <a:pt x="19262" y="838200"/>
                </a:cubicBezTo>
                <a:cubicBezTo>
                  <a:pt x="10469" y="882167"/>
                  <a:pt x="212" y="926299"/>
                  <a:pt x="212" y="971550"/>
                </a:cubicBezTo>
                <a:cubicBezTo>
                  <a:pt x="212" y="1035129"/>
                  <a:pt x="-2270" y="1099615"/>
                  <a:pt x="9737" y="1162050"/>
                </a:cubicBezTo>
                <a:cubicBezTo>
                  <a:pt x="14061" y="1184533"/>
                  <a:pt x="28787" y="1206500"/>
                  <a:pt x="47837" y="1219200"/>
                </a:cubicBezTo>
                <a:cubicBezTo>
                  <a:pt x="57362" y="1225550"/>
                  <a:pt x="65951" y="1233601"/>
                  <a:pt x="76412" y="1238250"/>
                </a:cubicBezTo>
                <a:cubicBezTo>
                  <a:pt x="114423" y="1255144"/>
                  <a:pt x="158894" y="1264808"/>
                  <a:pt x="200237" y="1266825"/>
                </a:cubicBezTo>
                <a:cubicBezTo>
                  <a:pt x="308105" y="1272087"/>
                  <a:pt x="416137" y="1273175"/>
                  <a:pt x="524087" y="1276350"/>
                </a:cubicBezTo>
                <a:cubicBezTo>
                  <a:pt x="650974" y="1294477"/>
                  <a:pt x="527789" y="1282546"/>
                  <a:pt x="676487" y="1276350"/>
                </a:cubicBezTo>
                <a:cubicBezTo>
                  <a:pt x="800245" y="1271193"/>
                  <a:pt x="924137" y="1270000"/>
                  <a:pt x="1047962" y="1266825"/>
                </a:cubicBezTo>
                <a:cubicBezTo>
                  <a:pt x="1116337" y="1198450"/>
                  <a:pt x="1088948" y="1231228"/>
                  <a:pt x="1133687" y="1171575"/>
                </a:cubicBezTo>
                <a:cubicBezTo>
                  <a:pt x="1136862" y="1158875"/>
                  <a:pt x="1139072" y="1145894"/>
                  <a:pt x="1143212" y="1133475"/>
                </a:cubicBezTo>
                <a:cubicBezTo>
                  <a:pt x="1148619" y="1117255"/>
                  <a:pt x="1159291" y="1102688"/>
                  <a:pt x="1162262" y="1085850"/>
                </a:cubicBezTo>
                <a:cubicBezTo>
                  <a:pt x="1168906" y="1048200"/>
                  <a:pt x="1167785" y="1009572"/>
                  <a:pt x="1171787" y="971550"/>
                </a:cubicBezTo>
                <a:cubicBezTo>
                  <a:pt x="1176353" y="928169"/>
                  <a:pt x="1175678" y="901333"/>
                  <a:pt x="1200362" y="866775"/>
                </a:cubicBezTo>
                <a:cubicBezTo>
                  <a:pt x="1208192" y="855814"/>
                  <a:pt x="1218589" y="846824"/>
                  <a:pt x="1228937" y="838200"/>
                </a:cubicBezTo>
                <a:cubicBezTo>
                  <a:pt x="1262536" y="810201"/>
                  <a:pt x="1258231" y="821351"/>
                  <a:pt x="1305137" y="809625"/>
                </a:cubicBezTo>
                <a:cubicBezTo>
                  <a:pt x="1314877" y="807190"/>
                  <a:pt x="1323867" y="802069"/>
                  <a:pt x="1333712" y="800100"/>
                </a:cubicBezTo>
                <a:cubicBezTo>
                  <a:pt x="1367099" y="793423"/>
                  <a:pt x="1413934" y="791273"/>
                  <a:pt x="1448012" y="781050"/>
                </a:cubicBezTo>
                <a:cubicBezTo>
                  <a:pt x="1464389" y="776137"/>
                  <a:pt x="1480627" y="770187"/>
                  <a:pt x="1495637" y="762000"/>
                </a:cubicBezTo>
                <a:cubicBezTo>
                  <a:pt x="1515737" y="751037"/>
                  <a:pt x="1552787" y="723900"/>
                  <a:pt x="1552787" y="723900"/>
                </a:cubicBezTo>
                <a:cubicBezTo>
                  <a:pt x="1559137" y="714375"/>
                  <a:pt x="1563742" y="703420"/>
                  <a:pt x="1571837" y="695325"/>
                </a:cubicBezTo>
                <a:cubicBezTo>
                  <a:pt x="1579932" y="687230"/>
                  <a:pt x="1592874" y="684890"/>
                  <a:pt x="1600412" y="676275"/>
                </a:cubicBezTo>
                <a:cubicBezTo>
                  <a:pt x="1615489" y="659045"/>
                  <a:pt x="1622323" y="635314"/>
                  <a:pt x="1638512" y="619125"/>
                </a:cubicBezTo>
                <a:cubicBezTo>
                  <a:pt x="1651212" y="606425"/>
                  <a:pt x="1666649" y="595969"/>
                  <a:pt x="1676612" y="581025"/>
                </a:cubicBezTo>
                <a:cubicBezTo>
                  <a:pt x="1692364" y="557396"/>
                  <a:pt x="1705732" y="531766"/>
                  <a:pt x="1714712" y="504825"/>
                </a:cubicBezTo>
                <a:cubicBezTo>
                  <a:pt x="1721062" y="485775"/>
                  <a:pt x="1722623" y="464383"/>
                  <a:pt x="1733762" y="447675"/>
                </a:cubicBezTo>
                <a:cubicBezTo>
                  <a:pt x="1740112" y="438150"/>
                  <a:pt x="1748163" y="429561"/>
                  <a:pt x="1752812" y="419100"/>
                </a:cubicBezTo>
                <a:cubicBezTo>
                  <a:pt x="1798152" y="317085"/>
                  <a:pt x="1747799" y="398044"/>
                  <a:pt x="1790912" y="333375"/>
                </a:cubicBezTo>
                <a:cubicBezTo>
                  <a:pt x="1794087" y="317500"/>
                  <a:pt x="1797541" y="301678"/>
                  <a:pt x="1800437" y="285750"/>
                </a:cubicBezTo>
                <a:cubicBezTo>
                  <a:pt x="1803892" y="266749"/>
                  <a:pt x="1805772" y="247453"/>
                  <a:pt x="1809962" y="228600"/>
                </a:cubicBezTo>
                <a:cubicBezTo>
                  <a:pt x="1812140" y="218799"/>
                  <a:pt x="1816312" y="209550"/>
                  <a:pt x="1819487" y="200025"/>
                </a:cubicBezTo>
                <a:cubicBezTo>
                  <a:pt x="1816312" y="168275"/>
                  <a:pt x="1819479" y="135231"/>
                  <a:pt x="1809962" y="104775"/>
                </a:cubicBezTo>
                <a:cubicBezTo>
                  <a:pt x="1786708" y="30364"/>
                  <a:pt x="1784629" y="58771"/>
                  <a:pt x="1743287" y="38100"/>
                </a:cubicBezTo>
                <a:cubicBezTo>
                  <a:pt x="1653312" y="-6888"/>
                  <a:pt x="1731524" y="21479"/>
                  <a:pt x="1667087" y="0"/>
                </a:cubicBezTo>
                <a:cubicBezTo>
                  <a:pt x="1628987" y="3175"/>
                  <a:pt x="1590684" y="4472"/>
                  <a:pt x="1552787" y="9525"/>
                </a:cubicBezTo>
                <a:cubicBezTo>
                  <a:pt x="1542835" y="10852"/>
                  <a:pt x="1533898" y="16408"/>
                  <a:pt x="1524212" y="19050"/>
                </a:cubicBezTo>
                <a:cubicBezTo>
                  <a:pt x="1498953" y="25939"/>
                  <a:pt x="1473412" y="31750"/>
                  <a:pt x="1448012" y="38100"/>
                </a:cubicBezTo>
                <a:cubicBezTo>
                  <a:pt x="1435312" y="41275"/>
                  <a:pt x="1421621" y="41771"/>
                  <a:pt x="1409912" y="47625"/>
                </a:cubicBezTo>
                <a:cubicBezTo>
                  <a:pt x="1397212" y="53975"/>
                  <a:pt x="1384787" y="60908"/>
                  <a:pt x="1371812" y="66675"/>
                </a:cubicBezTo>
                <a:cubicBezTo>
                  <a:pt x="1329553" y="85457"/>
                  <a:pt x="1319197" y="81190"/>
                  <a:pt x="1286087" y="114300"/>
                </a:cubicBezTo>
                <a:cubicBezTo>
                  <a:pt x="1222107" y="178280"/>
                  <a:pt x="1350622" y="109377"/>
                  <a:pt x="1200362" y="209550"/>
                </a:cubicBezTo>
                <a:cubicBezTo>
                  <a:pt x="1190837" y="215900"/>
                  <a:pt x="1179445" y="220091"/>
                  <a:pt x="1171787" y="228600"/>
                </a:cubicBezTo>
                <a:cubicBezTo>
                  <a:pt x="1150547" y="252200"/>
                  <a:pt x="1114637" y="304800"/>
                  <a:pt x="1114637" y="304800"/>
                </a:cubicBezTo>
                <a:cubicBezTo>
                  <a:pt x="1096421" y="359449"/>
                  <a:pt x="1118157" y="308438"/>
                  <a:pt x="1076537" y="361950"/>
                </a:cubicBezTo>
                <a:cubicBezTo>
                  <a:pt x="1062481" y="380022"/>
                  <a:pt x="1056753" y="405363"/>
                  <a:pt x="1038437" y="419100"/>
                </a:cubicBezTo>
                <a:cubicBezTo>
                  <a:pt x="1025737" y="428625"/>
                  <a:pt x="1014120" y="439799"/>
                  <a:pt x="1000337" y="447675"/>
                </a:cubicBezTo>
                <a:cubicBezTo>
                  <a:pt x="969093" y="465528"/>
                  <a:pt x="874877" y="465936"/>
                  <a:pt x="866987" y="466725"/>
                </a:cubicBezTo>
                <a:cubicBezTo>
                  <a:pt x="838379" y="469586"/>
                  <a:pt x="809837" y="473075"/>
                  <a:pt x="781262" y="476250"/>
                </a:cubicBezTo>
                <a:cubicBezTo>
                  <a:pt x="670444" y="503955"/>
                  <a:pt x="796829" y="475005"/>
                  <a:pt x="543137" y="495300"/>
                </a:cubicBezTo>
                <a:cubicBezTo>
                  <a:pt x="530088" y="496344"/>
                  <a:pt x="517576" y="501063"/>
                  <a:pt x="505037" y="504825"/>
                </a:cubicBezTo>
                <a:cubicBezTo>
                  <a:pt x="451799" y="520796"/>
                  <a:pt x="452650" y="512762"/>
                  <a:pt x="428837" y="5238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5200650" y="3295650"/>
            <a:ext cx="2136026" cy="2181225"/>
          </a:xfrm>
          <a:custGeom>
            <a:avLst/>
            <a:gdLst>
              <a:gd name="connsiteX0" fmla="*/ 428625 w 2136026"/>
              <a:gd name="connsiteY0" fmla="*/ 66675 h 2181225"/>
              <a:gd name="connsiteX1" fmla="*/ 371475 w 2136026"/>
              <a:gd name="connsiteY1" fmla="*/ 142875 h 2181225"/>
              <a:gd name="connsiteX2" fmla="*/ 266700 w 2136026"/>
              <a:gd name="connsiteY2" fmla="*/ 190500 h 2181225"/>
              <a:gd name="connsiteX3" fmla="*/ 219075 w 2136026"/>
              <a:gd name="connsiteY3" fmla="*/ 238125 h 2181225"/>
              <a:gd name="connsiteX4" fmla="*/ 190500 w 2136026"/>
              <a:gd name="connsiteY4" fmla="*/ 257175 h 2181225"/>
              <a:gd name="connsiteX5" fmla="*/ 133350 w 2136026"/>
              <a:gd name="connsiteY5" fmla="*/ 314325 h 2181225"/>
              <a:gd name="connsiteX6" fmla="*/ 76200 w 2136026"/>
              <a:gd name="connsiteY6" fmla="*/ 381000 h 2181225"/>
              <a:gd name="connsiteX7" fmla="*/ 57150 w 2136026"/>
              <a:gd name="connsiteY7" fmla="*/ 409575 h 2181225"/>
              <a:gd name="connsiteX8" fmla="*/ 38100 w 2136026"/>
              <a:gd name="connsiteY8" fmla="*/ 466725 h 2181225"/>
              <a:gd name="connsiteX9" fmla="*/ 19050 w 2136026"/>
              <a:gd name="connsiteY9" fmla="*/ 523875 h 2181225"/>
              <a:gd name="connsiteX10" fmla="*/ 9525 w 2136026"/>
              <a:gd name="connsiteY10" fmla="*/ 552450 h 2181225"/>
              <a:gd name="connsiteX11" fmla="*/ 0 w 2136026"/>
              <a:gd name="connsiteY11" fmla="*/ 609600 h 2181225"/>
              <a:gd name="connsiteX12" fmla="*/ 9525 w 2136026"/>
              <a:gd name="connsiteY12" fmla="*/ 714375 h 2181225"/>
              <a:gd name="connsiteX13" fmla="*/ 19050 w 2136026"/>
              <a:gd name="connsiteY13" fmla="*/ 742950 h 2181225"/>
              <a:gd name="connsiteX14" fmla="*/ 47625 w 2136026"/>
              <a:gd name="connsiteY14" fmla="*/ 838200 h 2181225"/>
              <a:gd name="connsiteX15" fmla="*/ 66675 w 2136026"/>
              <a:gd name="connsiteY15" fmla="*/ 895350 h 2181225"/>
              <a:gd name="connsiteX16" fmla="*/ 76200 w 2136026"/>
              <a:gd name="connsiteY16" fmla="*/ 923925 h 2181225"/>
              <a:gd name="connsiteX17" fmla="*/ 95250 w 2136026"/>
              <a:gd name="connsiteY17" fmla="*/ 952500 h 2181225"/>
              <a:gd name="connsiteX18" fmla="*/ 114300 w 2136026"/>
              <a:gd name="connsiteY18" fmla="*/ 1009650 h 2181225"/>
              <a:gd name="connsiteX19" fmla="*/ 133350 w 2136026"/>
              <a:gd name="connsiteY19" fmla="*/ 1066800 h 2181225"/>
              <a:gd name="connsiteX20" fmla="*/ 142875 w 2136026"/>
              <a:gd name="connsiteY20" fmla="*/ 1095375 h 2181225"/>
              <a:gd name="connsiteX21" fmla="*/ 152400 w 2136026"/>
              <a:gd name="connsiteY21" fmla="*/ 1123950 h 2181225"/>
              <a:gd name="connsiteX22" fmla="*/ 161925 w 2136026"/>
              <a:gd name="connsiteY22" fmla="*/ 1200150 h 2181225"/>
              <a:gd name="connsiteX23" fmla="*/ 171450 w 2136026"/>
              <a:gd name="connsiteY23" fmla="*/ 1228725 h 2181225"/>
              <a:gd name="connsiteX24" fmla="*/ 190500 w 2136026"/>
              <a:gd name="connsiteY24" fmla="*/ 1323975 h 2181225"/>
              <a:gd name="connsiteX25" fmla="*/ 209550 w 2136026"/>
              <a:gd name="connsiteY25" fmla="*/ 1381125 h 2181225"/>
              <a:gd name="connsiteX26" fmla="*/ 219075 w 2136026"/>
              <a:gd name="connsiteY26" fmla="*/ 1409700 h 2181225"/>
              <a:gd name="connsiteX27" fmla="*/ 247650 w 2136026"/>
              <a:gd name="connsiteY27" fmla="*/ 1466850 h 2181225"/>
              <a:gd name="connsiteX28" fmla="*/ 266700 w 2136026"/>
              <a:gd name="connsiteY28" fmla="*/ 1495425 h 2181225"/>
              <a:gd name="connsiteX29" fmla="*/ 276225 w 2136026"/>
              <a:gd name="connsiteY29" fmla="*/ 1524000 h 2181225"/>
              <a:gd name="connsiteX30" fmla="*/ 314325 w 2136026"/>
              <a:gd name="connsiteY30" fmla="*/ 1581150 h 2181225"/>
              <a:gd name="connsiteX31" fmla="*/ 333375 w 2136026"/>
              <a:gd name="connsiteY31" fmla="*/ 1609725 h 2181225"/>
              <a:gd name="connsiteX32" fmla="*/ 352425 w 2136026"/>
              <a:gd name="connsiteY32" fmla="*/ 1666875 h 2181225"/>
              <a:gd name="connsiteX33" fmla="*/ 361950 w 2136026"/>
              <a:gd name="connsiteY33" fmla="*/ 1695450 h 2181225"/>
              <a:gd name="connsiteX34" fmla="*/ 381000 w 2136026"/>
              <a:gd name="connsiteY34" fmla="*/ 1724025 h 2181225"/>
              <a:gd name="connsiteX35" fmla="*/ 400050 w 2136026"/>
              <a:gd name="connsiteY35" fmla="*/ 1781175 h 2181225"/>
              <a:gd name="connsiteX36" fmla="*/ 447675 w 2136026"/>
              <a:gd name="connsiteY36" fmla="*/ 1838325 h 2181225"/>
              <a:gd name="connsiteX37" fmla="*/ 476250 w 2136026"/>
              <a:gd name="connsiteY37" fmla="*/ 1857375 h 2181225"/>
              <a:gd name="connsiteX38" fmla="*/ 552450 w 2136026"/>
              <a:gd name="connsiteY38" fmla="*/ 1943100 h 2181225"/>
              <a:gd name="connsiteX39" fmla="*/ 590550 w 2136026"/>
              <a:gd name="connsiteY39" fmla="*/ 1962150 h 2181225"/>
              <a:gd name="connsiteX40" fmla="*/ 619125 w 2136026"/>
              <a:gd name="connsiteY40" fmla="*/ 1981200 h 2181225"/>
              <a:gd name="connsiteX41" fmla="*/ 647700 w 2136026"/>
              <a:gd name="connsiteY41" fmla="*/ 1990725 h 2181225"/>
              <a:gd name="connsiteX42" fmla="*/ 723900 w 2136026"/>
              <a:gd name="connsiteY42" fmla="*/ 2028825 h 2181225"/>
              <a:gd name="connsiteX43" fmla="*/ 790575 w 2136026"/>
              <a:gd name="connsiteY43" fmla="*/ 2047875 h 2181225"/>
              <a:gd name="connsiteX44" fmla="*/ 819150 w 2136026"/>
              <a:gd name="connsiteY44" fmla="*/ 2057400 h 2181225"/>
              <a:gd name="connsiteX45" fmla="*/ 876300 w 2136026"/>
              <a:gd name="connsiteY45" fmla="*/ 2066925 h 2181225"/>
              <a:gd name="connsiteX46" fmla="*/ 914400 w 2136026"/>
              <a:gd name="connsiteY46" fmla="*/ 2076450 h 2181225"/>
              <a:gd name="connsiteX47" fmla="*/ 971550 w 2136026"/>
              <a:gd name="connsiteY47" fmla="*/ 2085975 h 2181225"/>
              <a:gd name="connsiteX48" fmla="*/ 1000125 w 2136026"/>
              <a:gd name="connsiteY48" fmla="*/ 2095500 h 2181225"/>
              <a:gd name="connsiteX49" fmla="*/ 1047750 w 2136026"/>
              <a:gd name="connsiteY49" fmla="*/ 2105025 h 2181225"/>
              <a:gd name="connsiteX50" fmla="*/ 1085850 w 2136026"/>
              <a:gd name="connsiteY50" fmla="*/ 2114550 h 2181225"/>
              <a:gd name="connsiteX51" fmla="*/ 1257300 w 2136026"/>
              <a:gd name="connsiteY51" fmla="*/ 2133600 h 2181225"/>
              <a:gd name="connsiteX52" fmla="*/ 1295400 w 2136026"/>
              <a:gd name="connsiteY52" fmla="*/ 2143125 h 2181225"/>
              <a:gd name="connsiteX53" fmla="*/ 1323975 w 2136026"/>
              <a:gd name="connsiteY53" fmla="*/ 2152650 h 2181225"/>
              <a:gd name="connsiteX54" fmla="*/ 1514475 w 2136026"/>
              <a:gd name="connsiteY54" fmla="*/ 2162175 h 2181225"/>
              <a:gd name="connsiteX55" fmla="*/ 1676400 w 2136026"/>
              <a:gd name="connsiteY55" fmla="*/ 2181225 h 2181225"/>
              <a:gd name="connsiteX56" fmla="*/ 1971675 w 2136026"/>
              <a:gd name="connsiteY56" fmla="*/ 2171700 h 2181225"/>
              <a:gd name="connsiteX57" fmla="*/ 2000250 w 2136026"/>
              <a:gd name="connsiteY57" fmla="*/ 2162175 h 2181225"/>
              <a:gd name="connsiteX58" fmla="*/ 2105025 w 2136026"/>
              <a:gd name="connsiteY58" fmla="*/ 2143125 h 2181225"/>
              <a:gd name="connsiteX59" fmla="*/ 2124075 w 2136026"/>
              <a:gd name="connsiteY59" fmla="*/ 2114550 h 2181225"/>
              <a:gd name="connsiteX60" fmla="*/ 2124075 w 2136026"/>
              <a:gd name="connsiteY60" fmla="*/ 1962150 h 2181225"/>
              <a:gd name="connsiteX61" fmla="*/ 2114550 w 2136026"/>
              <a:gd name="connsiteY61" fmla="*/ 1924050 h 2181225"/>
              <a:gd name="connsiteX62" fmla="*/ 2085975 w 2136026"/>
              <a:gd name="connsiteY62" fmla="*/ 1895475 h 2181225"/>
              <a:gd name="connsiteX63" fmla="*/ 2076450 w 2136026"/>
              <a:gd name="connsiteY63" fmla="*/ 1866900 h 2181225"/>
              <a:gd name="connsiteX64" fmla="*/ 1990725 w 2136026"/>
              <a:gd name="connsiteY64" fmla="*/ 1819275 h 2181225"/>
              <a:gd name="connsiteX65" fmla="*/ 1971675 w 2136026"/>
              <a:gd name="connsiteY65" fmla="*/ 1790700 h 2181225"/>
              <a:gd name="connsiteX66" fmla="*/ 1943100 w 2136026"/>
              <a:gd name="connsiteY66" fmla="*/ 1781175 h 2181225"/>
              <a:gd name="connsiteX67" fmla="*/ 1885950 w 2136026"/>
              <a:gd name="connsiteY67" fmla="*/ 1743075 h 2181225"/>
              <a:gd name="connsiteX68" fmla="*/ 1885950 w 2136026"/>
              <a:gd name="connsiteY68" fmla="*/ 1743075 h 2181225"/>
              <a:gd name="connsiteX69" fmla="*/ 1809750 w 2136026"/>
              <a:gd name="connsiteY69" fmla="*/ 1657350 h 2181225"/>
              <a:gd name="connsiteX70" fmla="*/ 1781175 w 2136026"/>
              <a:gd name="connsiteY70" fmla="*/ 1562100 h 2181225"/>
              <a:gd name="connsiteX71" fmla="*/ 1790700 w 2136026"/>
              <a:gd name="connsiteY71" fmla="*/ 1371600 h 2181225"/>
              <a:gd name="connsiteX72" fmla="*/ 1800225 w 2136026"/>
              <a:gd name="connsiteY72" fmla="*/ 1333500 h 2181225"/>
              <a:gd name="connsiteX73" fmla="*/ 1809750 w 2136026"/>
              <a:gd name="connsiteY73" fmla="*/ 1276350 h 2181225"/>
              <a:gd name="connsiteX74" fmla="*/ 1838325 w 2136026"/>
              <a:gd name="connsiteY74" fmla="*/ 1181100 h 2181225"/>
              <a:gd name="connsiteX75" fmla="*/ 1847850 w 2136026"/>
              <a:gd name="connsiteY75" fmla="*/ 1143000 h 2181225"/>
              <a:gd name="connsiteX76" fmla="*/ 1876425 w 2136026"/>
              <a:gd name="connsiteY76" fmla="*/ 1047750 h 2181225"/>
              <a:gd name="connsiteX77" fmla="*/ 1885950 w 2136026"/>
              <a:gd name="connsiteY77" fmla="*/ 990600 h 2181225"/>
              <a:gd name="connsiteX78" fmla="*/ 1905000 w 2136026"/>
              <a:gd name="connsiteY78" fmla="*/ 914400 h 2181225"/>
              <a:gd name="connsiteX79" fmla="*/ 1924050 w 2136026"/>
              <a:gd name="connsiteY79" fmla="*/ 742950 h 2181225"/>
              <a:gd name="connsiteX80" fmla="*/ 1905000 w 2136026"/>
              <a:gd name="connsiteY80" fmla="*/ 400050 h 2181225"/>
              <a:gd name="connsiteX81" fmla="*/ 1876425 w 2136026"/>
              <a:gd name="connsiteY81" fmla="*/ 342900 h 2181225"/>
              <a:gd name="connsiteX82" fmla="*/ 1857375 w 2136026"/>
              <a:gd name="connsiteY82" fmla="*/ 304800 h 2181225"/>
              <a:gd name="connsiteX83" fmla="*/ 1771650 w 2136026"/>
              <a:gd name="connsiteY83" fmla="*/ 238125 h 2181225"/>
              <a:gd name="connsiteX84" fmla="*/ 1704975 w 2136026"/>
              <a:gd name="connsiteY84" fmla="*/ 209550 h 2181225"/>
              <a:gd name="connsiteX85" fmla="*/ 1647825 w 2136026"/>
              <a:gd name="connsiteY85" fmla="*/ 171450 h 2181225"/>
              <a:gd name="connsiteX86" fmla="*/ 1619250 w 2136026"/>
              <a:gd name="connsiteY86" fmla="*/ 152400 h 2181225"/>
              <a:gd name="connsiteX87" fmla="*/ 1524000 w 2136026"/>
              <a:gd name="connsiteY87" fmla="*/ 123825 h 2181225"/>
              <a:gd name="connsiteX88" fmla="*/ 1409700 w 2136026"/>
              <a:gd name="connsiteY88" fmla="*/ 104775 h 2181225"/>
              <a:gd name="connsiteX89" fmla="*/ 1200150 w 2136026"/>
              <a:gd name="connsiteY89" fmla="*/ 85725 h 2181225"/>
              <a:gd name="connsiteX90" fmla="*/ 1162050 w 2136026"/>
              <a:gd name="connsiteY90" fmla="*/ 76200 h 2181225"/>
              <a:gd name="connsiteX91" fmla="*/ 1114425 w 2136026"/>
              <a:gd name="connsiteY91" fmla="*/ 66675 h 2181225"/>
              <a:gd name="connsiteX92" fmla="*/ 1085850 w 2136026"/>
              <a:gd name="connsiteY92" fmla="*/ 57150 h 2181225"/>
              <a:gd name="connsiteX93" fmla="*/ 981075 w 2136026"/>
              <a:gd name="connsiteY93" fmla="*/ 47625 h 2181225"/>
              <a:gd name="connsiteX94" fmla="*/ 914400 w 2136026"/>
              <a:gd name="connsiteY94" fmla="*/ 38100 h 2181225"/>
              <a:gd name="connsiteX95" fmla="*/ 828675 w 2136026"/>
              <a:gd name="connsiteY95" fmla="*/ 9525 h 2181225"/>
              <a:gd name="connsiteX96" fmla="*/ 800100 w 2136026"/>
              <a:gd name="connsiteY96" fmla="*/ 0 h 2181225"/>
              <a:gd name="connsiteX97" fmla="*/ 590550 w 2136026"/>
              <a:gd name="connsiteY97" fmla="*/ 9525 h 2181225"/>
              <a:gd name="connsiteX98" fmla="*/ 523875 w 2136026"/>
              <a:gd name="connsiteY98" fmla="*/ 28575 h 2181225"/>
              <a:gd name="connsiteX99" fmla="*/ 466725 w 2136026"/>
              <a:gd name="connsiteY99" fmla="*/ 66675 h 2181225"/>
              <a:gd name="connsiteX100" fmla="*/ 428625 w 2136026"/>
              <a:gd name="connsiteY100" fmla="*/ 66675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2136026" h="2181225">
                <a:moveTo>
                  <a:pt x="428625" y="66675"/>
                </a:moveTo>
                <a:cubicBezTo>
                  <a:pt x="412750" y="79375"/>
                  <a:pt x="399252" y="124357"/>
                  <a:pt x="371475" y="142875"/>
                </a:cubicBezTo>
                <a:cubicBezTo>
                  <a:pt x="305617" y="186780"/>
                  <a:pt x="381132" y="76068"/>
                  <a:pt x="266700" y="190500"/>
                </a:cubicBezTo>
                <a:cubicBezTo>
                  <a:pt x="250825" y="206375"/>
                  <a:pt x="235971" y="223341"/>
                  <a:pt x="219075" y="238125"/>
                </a:cubicBezTo>
                <a:cubicBezTo>
                  <a:pt x="210460" y="245663"/>
                  <a:pt x="199056" y="249570"/>
                  <a:pt x="190500" y="257175"/>
                </a:cubicBezTo>
                <a:cubicBezTo>
                  <a:pt x="170364" y="275073"/>
                  <a:pt x="152400" y="295275"/>
                  <a:pt x="133350" y="314325"/>
                </a:cubicBezTo>
                <a:cubicBezTo>
                  <a:pt x="98734" y="348941"/>
                  <a:pt x="106748" y="338233"/>
                  <a:pt x="76200" y="381000"/>
                </a:cubicBezTo>
                <a:cubicBezTo>
                  <a:pt x="69546" y="390315"/>
                  <a:pt x="61799" y="399114"/>
                  <a:pt x="57150" y="409575"/>
                </a:cubicBezTo>
                <a:cubicBezTo>
                  <a:pt x="48995" y="427925"/>
                  <a:pt x="44450" y="447675"/>
                  <a:pt x="38100" y="466725"/>
                </a:cubicBezTo>
                <a:lnTo>
                  <a:pt x="19050" y="523875"/>
                </a:lnTo>
                <a:cubicBezTo>
                  <a:pt x="15875" y="533400"/>
                  <a:pt x="11176" y="542546"/>
                  <a:pt x="9525" y="552450"/>
                </a:cubicBezTo>
                <a:lnTo>
                  <a:pt x="0" y="609600"/>
                </a:lnTo>
                <a:cubicBezTo>
                  <a:pt x="3175" y="644525"/>
                  <a:pt x="4565" y="679658"/>
                  <a:pt x="9525" y="714375"/>
                </a:cubicBezTo>
                <a:cubicBezTo>
                  <a:pt x="10945" y="724314"/>
                  <a:pt x="16292" y="733296"/>
                  <a:pt x="19050" y="742950"/>
                </a:cubicBezTo>
                <a:cubicBezTo>
                  <a:pt x="47840" y="843717"/>
                  <a:pt x="2354" y="702387"/>
                  <a:pt x="47625" y="838200"/>
                </a:cubicBezTo>
                <a:lnTo>
                  <a:pt x="66675" y="895350"/>
                </a:lnTo>
                <a:cubicBezTo>
                  <a:pt x="69850" y="904875"/>
                  <a:pt x="70631" y="915571"/>
                  <a:pt x="76200" y="923925"/>
                </a:cubicBezTo>
                <a:cubicBezTo>
                  <a:pt x="82550" y="933450"/>
                  <a:pt x="90601" y="942039"/>
                  <a:pt x="95250" y="952500"/>
                </a:cubicBezTo>
                <a:cubicBezTo>
                  <a:pt x="103405" y="970850"/>
                  <a:pt x="107950" y="990600"/>
                  <a:pt x="114300" y="1009650"/>
                </a:cubicBezTo>
                <a:lnTo>
                  <a:pt x="133350" y="1066800"/>
                </a:lnTo>
                <a:lnTo>
                  <a:pt x="142875" y="1095375"/>
                </a:lnTo>
                <a:lnTo>
                  <a:pt x="152400" y="1123950"/>
                </a:lnTo>
                <a:cubicBezTo>
                  <a:pt x="155575" y="1149350"/>
                  <a:pt x="157346" y="1174965"/>
                  <a:pt x="161925" y="1200150"/>
                </a:cubicBezTo>
                <a:cubicBezTo>
                  <a:pt x="163721" y="1210028"/>
                  <a:pt x="169272" y="1218924"/>
                  <a:pt x="171450" y="1228725"/>
                </a:cubicBezTo>
                <a:cubicBezTo>
                  <a:pt x="186162" y="1294929"/>
                  <a:pt x="174234" y="1269754"/>
                  <a:pt x="190500" y="1323975"/>
                </a:cubicBezTo>
                <a:cubicBezTo>
                  <a:pt x="196270" y="1343209"/>
                  <a:pt x="203200" y="1362075"/>
                  <a:pt x="209550" y="1381125"/>
                </a:cubicBezTo>
                <a:cubicBezTo>
                  <a:pt x="212725" y="1390650"/>
                  <a:pt x="213506" y="1401346"/>
                  <a:pt x="219075" y="1409700"/>
                </a:cubicBezTo>
                <a:cubicBezTo>
                  <a:pt x="273670" y="1491592"/>
                  <a:pt x="208215" y="1387980"/>
                  <a:pt x="247650" y="1466850"/>
                </a:cubicBezTo>
                <a:cubicBezTo>
                  <a:pt x="252770" y="1477089"/>
                  <a:pt x="261580" y="1485186"/>
                  <a:pt x="266700" y="1495425"/>
                </a:cubicBezTo>
                <a:cubicBezTo>
                  <a:pt x="271190" y="1504405"/>
                  <a:pt x="271349" y="1515223"/>
                  <a:pt x="276225" y="1524000"/>
                </a:cubicBezTo>
                <a:cubicBezTo>
                  <a:pt x="287344" y="1544014"/>
                  <a:pt x="301625" y="1562100"/>
                  <a:pt x="314325" y="1581150"/>
                </a:cubicBezTo>
                <a:cubicBezTo>
                  <a:pt x="320675" y="1590675"/>
                  <a:pt x="329755" y="1598865"/>
                  <a:pt x="333375" y="1609725"/>
                </a:cubicBezTo>
                <a:lnTo>
                  <a:pt x="352425" y="1666875"/>
                </a:lnTo>
                <a:cubicBezTo>
                  <a:pt x="355600" y="1676400"/>
                  <a:pt x="356381" y="1687096"/>
                  <a:pt x="361950" y="1695450"/>
                </a:cubicBezTo>
                <a:cubicBezTo>
                  <a:pt x="368300" y="1704975"/>
                  <a:pt x="376351" y="1713564"/>
                  <a:pt x="381000" y="1724025"/>
                </a:cubicBezTo>
                <a:cubicBezTo>
                  <a:pt x="389155" y="1742375"/>
                  <a:pt x="388911" y="1764467"/>
                  <a:pt x="400050" y="1781175"/>
                </a:cubicBezTo>
                <a:cubicBezTo>
                  <a:pt x="418781" y="1809272"/>
                  <a:pt x="420173" y="1815406"/>
                  <a:pt x="447675" y="1838325"/>
                </a:cubicBezTo>
                <a:cubicBezTo>
                  <a:pt x="456469" y="1845654"/>
                  <a:pt x="466725" y="1851025"/>
                  <a:pt x="476250" y="1857375"/>
                </a:cubicBezTo>
                <a:cubicBezTo>
                  <a:pt x="496382" y="1887573"/>
                  <a:pt x="519828" y="1926789"/>
                  <a:pt x="552450" y="1943100"/>
                </a:cubicBezTo>
                <a:cubicBezTo>
                  <a:pt x="565150" y="1949450"/>
                  <a:pt x="578222" y="1955105"/>
                  <a:pt x="590550" y="1962150"/>
                </a:cubicBezTo>
                <a:cubicBezTo>
                  <a:pt x="600489" y="1967830"/>
                  <a:pt x="608886" y="1976080"/>
                  <a:pt x="619125" y="1981200"/>
                </a:cubicBezTo>
                <a:cubicBezTo>
                  <a:pt x="628105" y="1985690"/>
                  <a:pt x="638560" y="1986570"/>
                  <a:pt x="647700" y="1990725"/>
                </a:cubicBezTo>
                <a:cubicBezTo>
                  <a:pt x="673553" y="2002476"/>
                  <a:pt x="696595" y="2021023"/>
                  <a:pt x="723900" y="2028825"/>
                </a:cubicBezTo>
                <a:lnTo>
                  <a:pt x="790575" y="2047875"/>
                </a:lnTo>
                <a:cubicBezTo>
                  <a:pt x="800192" y="2050760"/>
                  <a:pt x="809349" y="2055222"/>
                  <a:pt x="819150" y="2057400"/>
                </a:cubicBezTo>
                <a:cubicBezTo>
                  <a:pt x="838003" y="2061590"/>
                  <a:pt x="857362" y="2063137"/>
                  <a:pt x="876300" y="2066925"/>
                </a:cubicBezTo>
                <a:cubicBezTo>
                  <a:pt x="889137" y="2069492"/>
                  <a:pt x="901563" y="2073883"/>
                  <a:pt x="914400" y="2076450"/>
                </a:cubicBezTo>
                <a:cubicBezTo>
                  <a:pt x="933338" y="2080238"/>
                  <a:pt x="952697" y="2081785"/>
                  <a:pt x="971550" y="2085975"/>
                </a:cubicBezTo>
                <a:cubicBezTo>
                  <a:pt x="981351" y="2088153"/>
                  <a:pt x="990385" y="2093065"/>
                  <a:pt x="1000125" y="2095500"/>
                </a:cubicBezTo>
                <a:cubicBezTo>
                  <a:pt x="1015831" y="2099427"/>
                  <a:pt x="1031946" y="2101513"/>
                  <a:pt x="1047750" y="2105025"/>
                </a:cubicBezTo>
                <a:cubicBezTo>
                  <a:pt x="1060529" y="2107865"/>
                  <a:pt x="1072937" y="2112398"/>
                  <a:pt x="1085850" y="2114550"/>
                </a:cubicBezTo>
                <a:cubicBezTo>
                  <a:pt x="1126298" y="2121291"/>
                  <a:pt x="1220613" y="2129931"/>
                  <a:pt x="1257300" y="2133600"/>
                </a:cubicBezTo>
                <a:cubicBezTo>
                  <a:pt x="1270000" y="2136775"/>
                  <a:pt x="1282813" y="2139529"/>
                  <a:pt x="1295400" y="2143125"/>
                </a:cubicBezTo>
                <a:cubicBezTo>
                  <a:pt x="1305054" y="2145883"/>
                  <a:pt x="1313973" y="2151780"/>
                  <a:pt x="1323975" y="2152650"/>
                </a:cubicBezTo>
                <a:cubicBezTo>
                  <a:pt x="1387315" y="2158158"/>
                  <a:pt x="1450975" y="2159000"/>
                  <a:pt x="1514475" y="2162175"/>
                </a:cubicBezTo>
                <a:cubicBezTo>
                  <a:pt x="1568966" y="2171257"/>
                  <a:pt x="1620033" y="2181225"/>
                  <a:pt x="1676400" y="2181225"/>
                </a:cubicBezTo>
                <a:cubicBezTo>
                  <a:pt x="1774876" y="2181225"/>
                  <a:pt x="1873250" y="2174875"/>
                  <a:pt x="1971675" y="2171700"/>
                </a:cubicBezTo>
                <a:cubicBezTo>
                  <a:pt x="1981200" y="2168525"/>
                  <a:pt x="1990372" y="2163971"/>
                  <a:pt x="2000250" y="2162175"/>
                </a:cubicBezTo>
                <a:cubicBezTo>
                  <a:pt x="2118724" y="2140634"/>
                  <a:pt x="2039492" y="2164969"/>
                  <a:pt x="2105025" y="2143125"/>
                </a:cubicBezTo>
                <a:cubicBezTo>
                  <a:pt x="2111375" y="2133600"/>
                  <a:pt x="2118955" y="2124789"/>
                  <a:pt x="2124075" y="2114550"/>
                </a:cubicBezTo>
                <a:cubicBezTo>
                  <a:pt x="2147775" y="2067151"/>
                  <a:pt x="2129901" y="2011675"/>
                  <a:pt x="2124075" y="1962150"/>
                </a:cubicBezTo>
                <a:cubicBezTo>
                  <a:pt x="2122545" y="1949149"/>
                  <a:pt x="2121045" y="1935416"/>
                  <a:pt x="2114550" y="1924050"/>
                </a:cubicBezTo>
                <a:cubicBezTo>
                  <a:pt x="2107867" y="1912354"/>
                  <a:pt x="2095500" y="1905000"/>
                  <a:pt x="2085975" y="1895475"/>
                </a:cubicBezTo>
                <a:cubicBezTo>
                  <a:pt x="2082800" y="1885950"/>
                  <a:pt x="2083550" y="1874000"/>
                  <a:pt x="2076450" y="1866900"/>
                </a:cubicBezTo>
                <a:cubicBezTo>
                  <a:pt x="2043698" y="1834148"/>
                  <a:pt x="2026658" y="1831253"/>
                  <a:pt x="1990725" y="1819275"/>
                </a:cubicBezTo>
                <a:cubicBezTo>
                  <a:pt x="1984375" y="1809750"/>
                  <a:pt x="1980614" y="1797851"/>
                  <a:pt x="1971675" y="1790700"/>
                </a:cubicBezTo>
                <a:cubicBezTo>
                  <a:pt x="1963835" y="1784428"/>
                  <a:pt x="1951877" y="1786051"/>
                  <a:pt x="1943100" y="1781175"/>
                </a:cubicBezTo>
                <a:cubicBezTo>
                  <a:pt x="1923086" y="1770056"/>
                  <a:pt x="1905000" y="1755775"/>
                  <a:pt x="1885950" y="1743075"/>
                </a:cubicBezTo>
                <a:lnTo>
                  <a:pt x="1885950" y="1743075"/>
                </a:lnTo>
                <a:cubicBezTo>
                  <a:pt x="1868706" y="1725831"/>
                  <a:pt x="1823348" y="1687945"/>
                  <a:pt x="1809750" y="1657350"/>
                </a:cubicBezTo>
                <a:cubicBezTo>
                  <a:pt x="1796499" y="1627535"/>
                  <a:pt x="1789091" y="1593765"/>
                  <a:pt x="1781175" y="1562100"/>
                </a:cubicBezTo>
                <a:cubicBezTo>
                  <a:pt x="1784350" y="1498600"/>
                  <a:pt x="1785420" y="1434960"/>
                  <a:pt x="1790700" y="1371600"/>
                </a:cubicBezTo>
                <a:cubicBezTo>
                  <a:pt x="1791787" y="1358554"/>
                  <a:pt x="1797658" y="1346337"/>
                  <a:pt x="1800225" y="1333500"/>
                </a:cubicBezTo>
                <a:cubicBezTo>
                  <a:pt x="1804013" y="1314562"/>
                  <a:pt x="1805962" y="1295288"/>
                  <a:pt x="1809750" y="1276350"/>
                </a:cubicBezTo>
                <a:cubicBezTo>
                  <a:pt x="1824868" y="1200761"/>
                  <a:pt x="1814027" y="1278292"/>
                  <a:pt x="1838325" y="1181100"/>
                </a:cubicBezTo>
                <a:cubicBezTo>
                  <a:pt x="1841500" y="1168400"/>
                  <a:pt x="1844088" y="1155539"/>
                  <a:pt x="1847850" y="1143000"/>
                </a:cubicBezTo>
                <a:cubicBezTo>
                  <a:pt x="1862429" y="1094404"/>
                  <a:pt x="1867643" y="1091658"/>
                  <a:pt x="1876425" y="1047750"/>
                </a:cubicBezTo>
                <a:cubicBezTo>
                  <a:pt x="1880213" y="1028812"/>
                  <a:pt x="1881760" y="1009453"/>
                  <a:pt x="1885950" y="990600"/>
                </a:cubicBezTo>
                <a:cubicBezTo>
                  <a:pt x="1901529" y="920496"/>
                  <a:pt x="1892000" y="1014069"/>
                  <a:pt x="1905000" y="914400"/>
                </a:cubicBezTo>
                <a:cubicBezTo>
                  <a:pt x="1912437" y="857381"/>
                  <a:pt x="1924050" y="742950"/>
                  <a:pt x="1924050" y="742950"/>
                </a:cubicBezTo>
                <a:cubicBezTo>
                  <a:pt x="1918772" y="574059"/>
                  <a:pt x="1938579" y="517577"/>
                  <a:pt x="1905000" y="400050"/>
                </a:cubicBezTo>
                <a:cubicBezTo>
                  <a:pt x="1892526" y="356391"/>
                  <a:pt x="1900279" y="384645"/>
                  <a:pt x="1876425" y="342900"/>
                </a:cubicBezTo>
                <a:cubicBezTo>
                  <a:pt x="1869380" y="330572"/>
                  <a:pt x="1865628" y="316354"/>
                  <a:pt x="1857375" y="304800"/>
                </a:cubicBezTo>
                <a:cubicBezTo>
                  <a:pt x="1841965" y="283227"/>
                  <a:pt x="1790114" y="244280"/>
                  <a:pt x="1771650" y="238125"/>
                </a:cubicBezTo>
                <a:cubicBezTo>
                  <a:pt x="1742089" y="228271"/>
                  <a:pt x="1734400" y="227205"/>
                  <a:pt x="1704975" y="209550"/>
                </a:cubicBezTo>
                <a:cubicBezTo>
                  <a:pt x="1685342" y="197770"/>
                  <a:pt x="1666875" y="184150"/>
                  <a:pt x="1647825" y="171450"/>
                </a:cubicBezTo>
                <a:cubicBezTo>
                  <a:pt x="1638300" y="165100"/>
                  <a:pt x="1630110" y="156020"/>
                  <a:pt x="1619250" y="152400"/>
                </a:cubicBezTo>
                <a:cubicBezTo>
                  <a:pt x="1587535" y="141828"/>
                  <a:pt x="1556903" y="129994"/>
                  <a:pt x="1524000" y="123825"/>
                </a:cubicBezTo>
                <a:cubicBezTo>
                  <a:pt x="1486036" y="116707"/>
                  <a:pt x="1448192" y="107983"/>
                  <a:pt x="1409700" y="104775"/>
                </a:cubicBezTo>
                <a:cubicBezTo>
                  <a:pt x="1263602" y="92600"/>
                  <a:pt x="1333442" y="99054"/>
                  <a:pt x="1200150" y="85725"/>
                </a:cubicBezTo>
                <a:cubicBezTo>
                  <a:pt x="1187450" y="82550"/>
                  <a:pt x="1174829" y="79040"/>
                  <a:pt x="1162050" y="76200"/>
                </a:cubicBezTo>
                <a:cubicBezTo>
                  <a:pt x="1146246" y="72688"/>
                  <a:pt x="1130131" y="70602"/>
                  <a:pt x="1114425" y="66675"/>
                </a:cubicBezTo>
                <a:cubicBezTo>
                  <a:pt x="1104685" y="64240"/>
                  <a:pt x="1095789" y="58570"/>
                  <a:pt x="1085850" y="57150"/>
                </a:cubicBezTo>
                <a:cubicBezTo>
                  <a:pt x="1051133" y="52190"/>
                  <a:pt x="1015930" y="51498"/>
                  <a:pt x="981075" y="47625"/>
                </a:cubicBezTo>
                <a:cubicBezTo>
                  <a:pt x="958762" y="45146"/>
                  <a:pt x="936625" y="41275"/>
                  <a:pt x="914400" y="38100"/>
                </a:cubicBezTo>
                <a:lnTo>
                  <a:pt x="828675" y="9525"/>
                </a:lnTo>
                <a:lnTo>
                  <a:pt x="800100" y="0"/>
                </a:lnTo>
                <a:cubicBezTo>
                  <a:pt x="730250" y="3175"/>
                  <a:pt x="660266" y="4162"/>
                  <a:pt x="590550" y="9525"/>
                </a:cubicBezTo>
                <a:cubicBezTo>
                  <a:pt x="584825" y="9965"/>
                  <a:pt x="532568" y="23746"/>
                  <a:pt x="523875" y="28575"/>
                </a:cubicBezTo>
                <a:cubicBezTo>
                  <a:pt x="503861" y="39694"/>
                  <a:pt x="485775" y="53975"/>
                  <a:pt x="466725" y="66675"/>
                </a:cubicBezTo>
                <a:cubicBezTo>
                  <a:pt x="430678" y="90706"/>
                  <a:pt x="444500" y="53975"/>
                  <a:pt x="428625" y="6667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20" name="Freeform 286719"/>
          <p:cNvSpPr/>
          <p:nvPr/>
        </p:nvSpPr>
        <p:spPr bwMode="auto">
          <a:xfrm>
            <a:off x="7000875" y="4218100"/>
            <a:ext cx="1428750" cy="934925"/>
          </a:xfrm>
          <a:custGeom>
            <a:avLst/>
            <a:gdLst>
              <a:gd name="connsiteX0" fmla="*/ 514350 w 1428750"/>
              <a:gd name="connsiteY0" fmla="*/ 47625 h 838200"/>
              <a:gd name="connsiteX1" fmla="*/ 438150 w 1428750"/>
              <a:gd name="connsiteY1" fmla="*/ 114300 h 838200"/>
              <a:gd name="connsiteX2" fmla="*/ 400050 w 1428750"/>
              <a:gd name="connsiteY2" fmla="*/ 133350 h 838200"/>
              <a:gd name="connsiteX3" fmla="*/ 342900 w 1428750"/>
              <a:gd name="connsiteY3" fmla="*/ 180975 h 838200"/>
              <a:gd name="connsiteX4" fmla="*/ 304800 w 1428750"/>
              <a:gd name="connsiteY4" fmla="*/ 200025 h 838200"/>
              <a:gd name="connsiteX5" fmla="*/ 257175 w 1428750"/>
              <a:gd name="connsiteY5" fmla="*/ 228600 h 838200"/>
              <a:gd name="connsiteX6" fmla="*/ 228600 w 1428750"/>
              <a:gd name="connsiteY6" fmla="*/ 247650 h 838200"/>
              <a:gd name="connsiteX7" fmla="*/ 190500 w 1428750"/>
              <a:gd name="connsiteY7" fmla="*/ 276225 h 838200"/>
              <a:gd name="connsiteX8" fmla="*/ 142875 w 1428750"/>
              <a:gd name="connsiteY8" fmla="*/ 295275 h 838200"/>
              <a:gd name="connsiteX9" fmla="*/ 114300 w 1428750"/>
              <a:gd name="connsiteY9" fmla="*/ 323850 h 838200"/>
              <a:gd name="connsiteX10" fmla="*/ 47625 w 1428750"/>
              <a:gd name="connsiteY10" fmla="*/ 361950 h 838200"/>
              <a:gd name="connsiteX11" fmla="*/ 19050 w 1428750"/>
              <a:gd name="connsiteY11" fmla="*/ 400050 h 838200"/>
              <a:gd name="connsiteX12" fmla="*/ 9525 w 1428750"/>
              <a:gd name="connsiteY12" fmla="*/ 447675 h 838200"/>
              <a:gd name="connsiteX13" fmla="*/ 0 w 1428750"/>
              <a:gd name="connsiteY13" fmla="*/ 485775 h 838200"/>
              <a:gd name="connsiteX14" fmla="*/ 9525 w 1428750"/>
              <a:gd name="connsiteY14" fmla="*/ 609600 h 838200"/>
              <a:gd name="connsiteX15" fmla="*/ 66675 w 1428750"/>
              <a:gd name="connsiteY15" fmla="*/ 704850 h 838200"/>
              <a:gd name="connsiteX16" fmla="*/ 133350 w 1428750"/>
              <a:gd name="connsiteY16" fmla="*/ 771525 h 838200"/>
              <a:gd name="connsiteX17" fmla="*/ 209550 w 1428750"/>
              <a:gd name="connsiteY17" fmla="*/ 809625 h 838200"/>
              <a:gd name="connsiteX18" fmla="*/ 266700 w 1428750"/>
              <a:gd name="connsiteY18" fmla="*/ 828675 h 838200"/>
              <a:gd name="connsiteX19" fmla="*/ 333375 w 1428750"/>
              <a:gd name="connsiteY19" fmla="*/ 838200 h 838200"/>
              <a:gd name="connsiteX20" fmla="*/ 466725 w 1428750"/>
              <a:gd name="connsiteY20" fmla="*/ 819150 h 838200"/>
              <a:gd name="connsiteX21" fmla="*/ 523875 w 1428750"/>
              <a:gd name="connsiteY21" fmla="*/ 790575 h 838200"/>
              <a:gd name="connsiteX22" fmla="*/ 600075 w 1428750"/>
              <a:gd name="connsiteY22" fmla="*/ 771525 h 838200"/>
              <a:gd name="connsiteX23" fmla="*/ 638175 w 1428750"/>
              <a:gd name="connsiteY23" fmla="*/ 752475 h 838200"/>
              <a:gd name="connsiteX24" fmla="*/ 666750 w 1428750"/>
              <a:gd name="connsiteY24" fmla="*/ 742950 h 838200"/>
              <a:gd name="connsiteX25" fmla="*/ 733425 w 1428750"/>
              <a:gd name="connsiteY25" fmla="*/ 723900 h 838200"/>
              <a:gd name="connsiteX26" fmla="*/ 781050 w 1428750"/>
              <a:gd name="connsiteY26" fmla="*/ 714375 h 838200"/>
              <a:gd name="connsiteX27" fmla="*/ 819150 w 1428750"/>
              <a:gd name="connsiteY27" fmla="*/ 704850 h 838200"/>
              <a:gd name="connsiteX28" fmla="*/ 1114425 w 1428750"/>
              <a:gd name="connsiteY28" fmla="*/ 714375 h 838200"/>
              <a:gd name="connsiteX29" fmla="*/ 1209675 w 1428750"/>
              <a:gd name="connsiteY29" fmla="*/ 723900 h 838200"/>
              <a:gd name="connsiteX30" fmla="*/ 1381125 w 1428750"/>
              <a:gd name="connsiteY30" fmla="*/ 714375 h 838200"/>
              <a:gd name="connsiteX31" fmla="*/ 1419225 w 1428750"/>
              <a:gd name="connsiteY31" fmla="*/ 628650 h 838200"/>
              <a:gd name="connsiteX32" fmla="*/ 1428750 w 1428750"/>
              <a:gd name="connsiteY32" fmla="*/ 600075 h 838200"/>
              <a:gd name="connsiteX33" fmla="*/ 1419225 w 1428750"/>
              <a:gd name="connsiteY33" fmla="*/ 466725 h 838200"/>
              <a:gd name="connsiteX34" fmla="*/ 1371600 w 1428750"/>
              <a:gd name="connsiteY34" fmla="*/ 381000 h 838200"/>
              <a:gd name="connsiteX35" fmla="*/ 1343025 w 1428750"/>
              <a:gd name="connsiteY35" fmla="*/ 342900 h 838200"/>
              <a:gd name="connsiteX36" fmla="*/ 1285875 w 1428750"/>
              <a:gd name="connsiteY36" fmla="*/ 285750 h 838200"/>
              <a:gd name="connsiteX37" fmla="*/ 1162050 w 1428750"/>
              <a:gd name="connsiteY37" fmla="*/ 219075 h 838200"/>
              <a:gd name="connsiteX38" fmla="*/ 1095375 w 1428750"/>
              <a:gd name="connsiteY38" fmla="*/ 171450 h 838200"/>
              <a:gd name="connsiteX39" fmla="*/ 1047750 w 1428750"/>
              <a:gd name="connsiteY39" fmla="*/ 152400 h 838200"/>
              <a:gd name="connsiteX40" fmla="*/ 981075 w 1428750"/>
              <a:gd name="connsiteY40" fmla="*/ 47625 h 838200"/>
              <a:gd name="connsiteX41" fmla="*/ 942975 w 1428750"/>
              <a:gd name="connsiteY41" fmla="*/ 19050 h 838200"/>
              <a:gd name="connsiteX42" fmla="*/ 885825 w 1428750"/>
              <a:gd name="connsiteY42" fmla="*/ 0 h 838200"/>
              <a:gd name="connsiteX43" fmla="*/ 590550 w 1428750"/>
              <a:gd name="connsiteY43" fmla="*/ 9525 h 838200"/>
              <a:gd name="connsiteX44" fmla="*/ 542925 w 1428750"/>
              <a:gd name="connsiteY44" fmla="*/ 57150 h 838200"/>
              <a:gd name="connsiteX45" fmla="*/ 514350 w 1428750"/>
              <a:gd name="connsiteY45" fmla="*/ 66675 h 838200"/>
              <a:gd name="connsiteX46" fmla="*/ 514350 w 1428750"/>
              <a:gd name="connsiteY46" fmla="*/ 47625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28750" h="838200">
                <a:moveTo>
                  <a:pt x="514350" y="47625"/>
                </a:moveTo>
                <a:cubicBezTo>
                  <a:pt x="501650" y="55562"/>
                  <a:pt x="465151" y="94050"/>
                  <a:pt x="438150" y="114300"/>
                </a:cubicBezTo>
                <a:cubicBezTo>
                  <a:pt x="426791" y="122819"/>
                  <a:pt x="411682" y="125207"/>
                  <a:pt x="400050" y="133350"/>
                </a:cubicBezTo>
                <a:cubicBezTo>
                  <a:pt x="379735" y="147570"/>
                  <a:pt x="363215" y="166755"/>
                  <a:pt x="342900" y="180975"/>
                </a:cubicBezTo>
                <a:cubicBezTo>
                  <a:pt x="331268" y="189118"/>
                  <a:pt x="317212" y="193129"/>
                  <a:pt x="304800" y="200025"/>
                </a:cubicBezTo>
                <a:cubicBezTo>
                  <a:pt x="288616" y="209016"/>
                  <a:pt x="272874" y="218788"/>
                  <a:pt x="257175" y="228600"/>
                </a:cubicBezTo>
                <a:cubicBezTo>
                  <a:pt x="247467" y="234667"/>
                  <a:pt x="237915" y="240996"/>
                  <a:pt x="228600" y="247650"/>
                </a:cubicBezTo>
                <a:cubicBezTo>
                  <a:pt x="215682" y="256877"/>
                  <a:pt x="204377" y="268515"/>
                  <a:pt x="190500" y="276225"/>
                </a:cubicBezTo>
                <a:cubicBezTo>
                  <a:pt x="175554" y="284528"/>
                  <a:pt x="158750" y="288925"/>
                  <a:pt x="142875" y="295275"/>
                </a:cubicBezTo>
                <a:cubicBezTo>
                  <a:pt x="133350" y="304800"/>
                  <a:pt x="125261" y="316020"/>
                  <a:pt x="114300" y="323850"/>
                </a:cubicBezTo>
                <a:cubicBezTo>
                  <a:pt x="88153" y="342527"/>
                  <a:pt x="70123" y="339452"/>
                  <a:pt x="47625" y="361950"/>
                </a:cubicBezTo>
                <a:cubicBezTo>
                  <a:pt x="36400" y="373175"/>
                  <a:pt x="28575" y="387350"/>
                  <a:pt x="19050" y="400050"/>
                </a:cubicBezTo>
                <a:cubicBezTo>
                  <a:pt x="15875" y="415925"/>
                  <a:pt x="13037" y="431871"/>
                  <a:pt x="9525" y="447675"/>
                </a:cubicBezTo>
                <a:cubicBezTo>
                  <a:pt x="6685" y="460454"/>
                  <a:pt x="0" y="472684"/>
                  <a:pt x="0" y="485775"/>
                </a:cubicBezTo>
                <a:cubicBezTo>
                  <a:pt x="0" y="527172"/>
                  <a:pt x="2331" y="568833"/>
                  <a:pt x="9525" y="609600"/>
                </a:cubicBezTo>
                <a:cubicBezTo>
                  <a:pt x="12746" y="627854"/>
                  <a:pt x="62732" y="700907"/>
                  <a:pt x="66675" y="704850"/>
                </a:cubicBezTo>
                <a:cubicBezTo>
                  <a:pt x="88900" y="727075"/>
                  <a:pt x="107198" y="754090"/>
                  <a:pt x="133350" y="771525"/>
                </a:cubicBezTo>
                <a:cubicBezTo>
                  <a:pt x="171471" y="796939"/>
                  <a:pt x="158287" y="790984"/>
                  <a:pt x="209550" y="809625"/>
                </a:cubicBezTo>
                <a:cubicBezTo>
                  <a:pt x="228421" y="816487"/>
                  <a:pt x="246821" y="825835"/>
                  <a:pt x="266700" y="828675"/>
                </a:cubicBezTo>
                <a:lnTo>
                  <a:pt x="333375" y="838200"/>
                </a:lnTo>
                <a:cubicBezTo>
                  <a:pt x="377825" y="831850"/>
                  <a:pt x="422507" y="826953"/>
                  <a:pt x="466725" y="819150"/>
                </a:cubicBezTo>
                <a:cubicBezTo>
                  <a:pt x="525549" y="808769"/>
                  <a:pt x="464840" y="812042"/>
                  <a:pt x="523875" y="790575"/>
                </a:cubicBezTo>
                <a:cubicBezTo>
                  <a:pt x="548480" y="781628"/>
                  <a:pt x="576657" y="783234"/>
                  <a:pt x="600075" y="771525"/>
                </a:cubicBezTo>
                <a:cubicBezTo>
                  <a:pt x="612775" y="765175"/>
                  <a:pt x="625124" y="758068"/>
                  <a:pt x="638175" y="752475"/>
                </a:cubicBezTo>
                <a:cubicBezTo>
                  <a:pt x="647403" y="748520"/>
                  <a:pt x="657133" y="745835"/>
                  <a:pt x="666750" y="742950"/>
                </a:cubicBezTo>
                <a:cubicBezTo>
                  <a:pt x="688890" y="736308"/>
                  <a:pt x="711001" y="729506"/>
                  <a:pt x="733425" y="723900"/>
                </a:cubicBezTo>
                <a:cubicBezTo>
                  <a:pt x="749131" y="719973"/>
                  <a:pt x="765246" y="717887"/>
                  <a:pt x="781050" y="714375"/>
                </a:cubicBezTo>
                <a:cubicBezTo>
                  <a:pt x="793829" y="711535"/>
                  <a:pt x="806450" y="708025"/>
                  <a:pt x="819150" y="704850"/>
                </a:cubicBezTo>
                <a:lnTo>
                  <a:pt x="1114425" y="714375"/>
                </a:lnTo>
                <a:cubicBezTo>
                  <a:pt x="1146295" y="715930"/>
                  <a:pt x="1177767" y="723900"/>
                  <a:pt x="1209675" y="723900"/>
                </a:cubicBezTo>
                <a:cubicBezTo>
                  <a:pt x="1266913" y="723900"/>
                  <a:pt x="1323975" y="717550"/>
                  <a:pt x="1381125" y="714375"/>
                </a:cubicBezTo>
                <a:cubicBezTo>
                  <a:pt x="1411314" y="669092"/>
                  <a:pt x="1396555" y="696660"/>
                  <a:pt x="1419225" y="628650"/>
                </a:cubicBezTo>
                <a:lnTo>
                  <a:pt x="1428750" y="600075"/>
                </a:lnTo>
                <a:cubicBezTo>
                  <a:pt x="1425575" y="555625"/>
                  <a:pt x="1424432" y="510983"/>
                  <a:pt x="1419225" y="466725"/>
                </a:cubicBezTo>
                <a:cubicBezTo>
                  <a:pt x="1415771" y="437370"/>
                  <a:pt x="1384914" y="398752"/>
                  <a:pt x="1371600" y="381000"/>
                </a:cubicBezTo>
                <a:cubicBezTo>
                  <a:pt x="1362075" y="368300"/>
                  <a:pt x="1353645" y="354700"/>
                  <a:pt x="1343025" y="342900"/>
                </a:cubicBezTo>
                <a:cubicBezTo>
                  <a:pt x="1325003" y="322875"/>
                  <a:pt x="1308977" y="299611"/>
                  <a:pt x="1285875" y="285750"/>
                </a:cubicBezTo>
                <a:cubicBezTo>
                  <a:pt x="1182016" y="223434"/>
                  <a:pt x="1225751" y="240309"/>
                  <a:pt x="1162050" y="219075"/>
                </a:cubicBezTo>
                <a:cubicBezTo>
                  <a:pt x="1139825" y="203200"/>
                  <a:pt x="1118967" y="185212"/>
                  <a:pt x="1095375" y="171450"/>
                </a:cubicBezTo>
                <a:cubicBezTo>
                  <a:pt x="1080606" y="162835"/>
                  <a:pt x="1060529" y="163759"/>
                  <a:pt x="1047750" y="152400"/>
                </a:cubicBezTo>
                <a:cubicBezTo>
                  <a:pt x="1012838" y="121367"/>
                  <a:pt x="1010548" y="81308"/>
                  <a:pt x="981075" y="47625"/>
                </a:cubicBezTo>
                <a:cubicBezTo>
                  <a:pt x="970621" y="35678"/>
                  <a:pt x="957174" y="26150"/>
                  <a:pt x="942975" y="19050"/>
                </a:cubicBezTo>
                <a:cubicBezTo>
                  <a:pt x="925014" y="10070"/>
                  <a:pt x="885825" y="0"/>
                  <a:pt x="885825" y="0"/>
                </a:cubicBezTo>
                <a:cubicBezTo>
                  <a:pt x="787400" y="3175"/>
                  <a:pt x="688645" y="870"/>
                  <a:pt x="590550" y="9525"/>
                </a:cubicBezTo>
                <a:cubicBezTo>
                  <a:pt x="558433" y="12359"/>
                  <a:pt x="562342" y="41616"/>
                  <a:pt x="542925" y="57150"/>
                </a:cubicBezTo>
                <a:cubicBezTo>
                  <a:pt x="535085" y="63422"/>
                  <a:pt x="523672" y="62946"/>
                  <a:pt x="514350" y="66675"/>
                </a:cubicBezTo>
                <a:cubicBezTo>
                  <a:pt x="507758" y="69312"/>
                  <a:pt x="527050" y="39688"/>
                  <a:pt x="514350" y="47625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21" name="Freeform 286720"/>
          <p:cNvSpPr/>
          <p:nvPr/>
        </p:nvSpPr>
        <p:spPr bwMode="auto">
          <a:xfrm>
            <a:off x="7562850" y="4286250"/>
            <a:ext cx="1888709" cy="1317630"/>
          </a:xfrm>
          <a:custGeom>
            <a:avLst/>
            <a:gdLst>
              <a:gd name="connsiteX0" fmla="*/ 828675 w 1888709"/>
              <a:gd name="connsiteY0" fmla="*/ 38100 h 1317630"/>
              <a:gd name="connsiteX1" fmla="*/ 742950 w 1888709"/>
              <a:gd name="connsiteY1" fmla="*/ 114300 h 1317630"/>
              <a:gd name="connsiteX2" fmla="*/ 695325 w 1888709"/>
              <a:gd name="connsiteY2" fmla="*/ 161925 h 1317630"/>
              <a:gd name="connsiteX3" fmla="*/ 590550 w 1888709"/>
              <a:gd name="connsiteY3" fmla="*/ 247650 h 1317630"/>
              <a:gd name="connsiteX4" fmla="*/ 571500 w 1888709"/>
              <a:gd name="connsiteY4" fmla="*/ 285750 h 1317630"/>
              <a:gd name="connsiteX5" fmla="*/ 504825 w 1888709"/>
              <a:gd name="connsiteY5" fmla="*/ 400050 h 1317630"/>
              <a:gd name="connsiteX6" fmla="*/ 485775 w 1888709"/>
              <a:gd name="connsiteY6" fmla="*/ 457200 h 1317630"/>
              <a:gd name="connsiteX7" fmla="*/ 428625 w 1888709"/>
              <a:gd name="connsiteY7" fmla="*/ 533400 h 1317630"/>
              <a:gd name="connsiteX8" fmla="*/ 352425 w 1888709"/>
              <a:gd name="connsiteY8" fmla="*/ 619125 h 1317630"/>
              <a:gd name="connsiteX9" fmla="*/ 304800 w 1888709"/>
              <a:gd name="connsiteY9" fmla="*/ 628650 h 1317630"/>
              <a:gd name="connsiteX10" fmla="*/ 238125 w 1888709"/>
              <a:gd name="connsiteY10" fmla="*/ 676275 h 1317630"/>
              <a:gd name="connsiteX11" fmla="*/ 190500 w 1888709"/>
              <a:gd name="connsiteY11" fmla="*/ 695325 h 1317630"/>
              <a:gd name="connsiteX12" fmla="*/ 66675 w 1888709"/>
              <a:gd name="connsiteY12" fmla="*/ 809625 h 1317630"/>
              <a:gd name="connsiteX13" fmla="*/ 47625 w 1888709"/>
              <a:gd name="connsiteY13" fmla="*/ 847725 h 1317630"/>
              <a:gd name="connsiteX14" fmla="*/ 19050 w 1888709"/>
              <a:gd name="connsiteY14" fmla="*/ 885825 h 1317630"/>
              <a:gd name="connsiteX15" fmla="*/ 0 w 1888709"/>
              <a:gd name="connsiteY15" fmla="*/ 981075 h 1317630"/>
              <a:gd name="connsiteX16" fmla="*/ 19050 w 1888709"/>
              <a:gd name="connsiteY16" fmla="*/ 1104900 h 1317630"/>
              <a:gd name="connsiteX17" fmla="*/ 57150 w 1888709"/>
              <a:gd name="connsiteY17" fmla="*/ 1143000 h 1317630"/>
              <a:gd name="connsiteX18" fmla="*/ 171450 w 1888709"/>
              <a:gd name="connsiteY18" fmla="*/ 1200150 h 1317630"/>
              <a:gd name="connsiteX19" fmla="*/ 219075 w 1888709"/>
              <a:gd name="connsiteY19" fmla="*/ 1209675 h 1317630"/>
              <a:gd name="connsiteX20" fmla="*/ 333375 w 1888709"/>
              <a:gd name="connsiteY20" fmla="*/ 1238250 h 1317630"/>
              <a:gd name="connsiteX21" fmla="*/ 390525 w 1888709"/>
              <a:gd name="connsiteY21" fmla="*/ 1247775 h 1317630"/>
              <a:gd name="connsiteX22" fmla="*/ 476250 w 1888709"/>
              <a:gd name="connsiteY22" fmla="*/ 1266825 h 1317630"/>
              <a:gd name="connsiteX23" fmla="*/ 581025 w 1888709"/>
              <a:gd name="connsiteY23" fmla="*/ 1276350 h 1317630"/>
              <a:gd name="connsiteX24" fmla="*/ 1085850 w 1888709"/>
              <a:gd name="connsiteY24" fmla="*/ 1276350 h 1317630"/>
              <a:gd name="connsiteX25" fmla="*/ 1219200 w 1888709"/>
              <a:gd name="connsiteY25" fmla="*/ 1238250 h 1317630"/>
              <a:gd name="connsiteX26" fmla="*/ 1304925 w 1888709"/>
              <a:gd name="connsiteY26" fmla="*/ 1219200 h 1317630"/>
              <a:gd name="connsiteX27" fmla="*/ 1371600 w 1888709"/>
              <a:gd name="connsiteY27" fmla="*/ 1200150 h 1317630"/>
              <a:gd name="connsiteX28" fmla="*/ 1485900 w 1888709"/>
              <a:gd name="connsiteY28" fmla="*/ 1171575 h 1317630"/>
              <a:gd name="connsiteX29" fmla="*/ 1552575 w 1888709"/>
              <a:gd name="connsiteY29" fmla="*/ 1152525 h 1317630"/>
              <a:gd name="connsiteX30" fmla="*/ 1628775 w 1888709"/>
              <a:gd name="connsiteY30" fmla="*/ 1123950 h 1317630"/>
              <a:gd name="connsiteX31" fmla="*/ 1685925 w 1888709"/>
              <a:gd name="connsiteY31" fmla="*/ 1114425 h 1317630"/>
              <a:gd name="connsiteX32" fmla="*/ 1800225 w 1888709"/>
              <a:gd name="connsiteY32" fmla="*/ 1066800 h 1317630"/>
              <a:gd name="connsiteX33" fmla="*/ 1876425 w 1888709"/>
              <a:gd name="connsiteY33" fmla="*/ 1000125 h 1317630"/>
              <a:gd name="connsiteX34" fmla="*/ 1866900 w 1888709"/>
              <a:gd name="connsiteY34" fmla="*/ 771525 h 1317630"/>
              <a:gd name="connsiteX35" fmla="*/ 1800225 w 1888709"/>
              <a:gd name="connsiteY35" fmla="*/ 657225 h 1317630"/>
              <a:gd name="connsiteX36" fmla="*/ 1552575 w 1888709"/>
              <a:gd name="connsiteY36" fmla="*/ 447675 h 1317630"/>
              <a:gd name="connsiteX37" fmla="*/ 1409700 w 1888709"/>
              <a:gd name="connsiteY37" fmla="*/ 361950 h 1317630"/>
              <a:gd name="connsiteX38" fmla="*/ 1381125 w 1888709"/>
              <a:gd name="connsiteY38" fmla="*/ 333375 h 1317630"/>
              <a:gd name="connsiteX39" fmla="*/ 1314450 w 1888709"/>
              <a:gd name="connsiteY39" fmla="*/ 285750 h 1317630"/>
              <a:gd name="connsiteX40" fmla="*/ 1219200 w 1888709"/>
              <a:gd name="connsiteY40" fmla="*/ 209550 h 1317630"/>
              <a:gd name="connsiteX41" fmla="*/ 1085850 w 1888709"/>
              <a:gd name="connsiteY41" fmla="*/ 114300 h 1317630"/>
              <a:gd name="connsiteX42" fmla="*/ 1047750 w 1888709"/>
              <a:gd name="connsiteY42" fmla="*/ 95250 h 1317630"/>
              <a:gd name="connsiteX43" fmla="*/ 990600 w 1888709"/>
              <a:gd name="connsiteY43" fmla="*/ 76200 h 1317630"/>
              <a:gd name="connsiteX44" fmla="*/ 904875 w 1888709"/>
              <a:gd name="connsiteY44" fmla="*/ 28575 h 1317630"/>
              <a:gd name="connsiteX45" fmla="*/ 838200 w 1888709"/>
              <a:gd name="connsiteY45" fmla="*/ 0 h 1317630"/>
              <a:gd name="connsiteX46" fmla="*/ 828675 w 1888709"/>
              <a:gd name="connsiteY46" fmla="*/ 38100 h 1317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888709" h="1317630">
                <a:moveTo>
                  <a:pt x="828675" y="38100"/>
                </a:moveTo>
                <a:cubicBezTo>
                  <a:pt x="812800" y="57150"/>
                  <a:pt x="770966" y="88285"/>
                  <a:pt x="742950" y="114300"/>
                </a:cubicBezTo>
                <a:cubicBezTo>
                  <a:pt x="726498" y="129577"/>
                  <a:pt x="712464" y="147423"/>
                  <a:pt x="695325" y="161925"/>
                </a:cubicBezTo>
                <a:cubicBezTo>
                  <a:pt x="680109" y="174800"/>
                  <a:pt x="611130" y="218838"/>
                  <a:pt x="590550" y="247650"/>
                </a:cubicBezTo>
                <a:cubicBezTo>
                  <a:pt x="582297" y="259204"/>
                  <a:pt x="578461" y="273374"/>
                  <a:pt x="571500" y="285750"/>
                </a:cubicBezTo>
                <a:cubicBezTo>
                  <a:pt x="549875" y="324194"/>
                  <a:pt x="518773" y="358205"/>
                  <a:pt x="504825" y="400050"/>
                </a:cubicBezTo>
                <a:cubicBezTo>
                  <a:pt x="498475" y="419100"/>
                  <a:pt x="495738" y="439765"/>
                  <a:pt x="485775" y="457200"/>
                </a:cubicBezTo>
                <a:cubicBezTo>
                  <a:pt x="470023" y="484767"/>
                  <a:pt x="447983" y="508234"/>
                  <a:pt x="428625" y="533400"/>
                </a:cubicBezTo>
                <a:cubicBezTo>
                  <a:pt x="418079" y="547109"/>
                  <a:pt x="370645" y="609003"/>
                  <a:pt x="352425" y="619125"/>
                </a:cubicBezTo>
                <a:cubicBezTo>
                  <a:pt x="338273" y="626987"/>
                  <a:pt x="320675" y="625475"/>
                  <a:pt x="304800" y="628650"/>
                </a:cubicBezTo>
                <a:cubicBezTo>
                  <a:pt x="296171" y="635122"/>
                  <a:pt x="252053" y="669311"/>
                  <a:pt x="238125" y="676275"/>
                </a:cubicBezTo>
                <a:cubicBezTo>
                  <a:pt x="222832" y="683921"/>
                  <a:pt x="206375" y="688975"/>
                  <a:pt x="190500" y="695325"/>
                </a:cubicBezTo>
                <a:cubicBezTo>
                  <a:pt x="99925" y="785900"/>
                  <a:pt x="142350" y="749085"/>
                  <a:pt x="66675" y="809625"/>
                </a:cubicBezTo>
                <a:cubicBezTo>
                  <a:pt x="60325" y="822325"/>
                  <a:pt x="55150" y="835684"/>
                  <a:pt x="47625" y="847725"/>
                </a:cubicBezTo>
                <a:cubicBezTo>
                  <a:pt x="39211" y="861187"/>
                  <a:pt x="24389" y="870875"/>
                  <a:pt x="19050" y="885825"/>
                </a:cubicBezTo>
                <a:cubicBezTo>
                  <a:pt x="8160" y="916317"/>
                  <a:pt x="0" y="981075"/>
                  <a:pt x="0" y="981075"/>
                </a:cubicBezTo>
                <a:cubicBezTo>
                  <a:pt x="6350" y="1022350"/>
                  <a:pt x="5151" y="1065520"/>
                  <a:pt x="19050" y="1104900"/>
                </a:cubicBezTo>
                <a:cubicBezTo>
                  <a:pt x="25028" y="1121837"/>
                  <a:pt x="43633" y="1131173"/>
                  <a:pt x="57150" y="1143000"/>
                </a:cubicBezTo>
                <a:cubicBezTo>
                  <a:pt x="97452" y="1178265"/>
                  <a:pt x="113706" y="1182383"/>
                  <a:pt x="171450" y="1200150"/>
                </a:cubicBezTo>
                <a:cubicBezTo>
                  <a:pt x="186923" y="1204911"/>
                  <a:pt x="203316" y="1205967"/>
                  <a:pt x="219075" y="1209675"/>
                </a:cubicBezTo>
                <a:cubicBezTo>
                  <a:pt x="257304" y="1218670"/>
                  <a:pt x="294637" y="1231794"/>
                  <a:pt x="333375" y="1238250"/>
                </a:cubicBezTo>
                <a:cubicBezTo>
                  <a:pt x="352425" y="1241425"/>
                  <a:pt x="371587" y="1243987"/>
                  <a:pt x="390525" y="1247775"/>
                </a:cubicBezTo>
                <a:cubicBezTo>
                  <a:pt x="431312" y="1255932"/>
                  <a:pt x="431889" y="1261280"/>
                  <a:pt x="476250" y="1266825"/>
                </a:cubicBezTo>
                <a:cubicBezTo>
                  <a:pt x="511048" y="1271175"/>
                  <a:pt x="546100" y="1273175"/>
                  <a:pt x="581025" y="1276350"/>
                </a:cubicBezTo>
                <a:cubicBezTo>
                  <a:pt x="766916" y="1350707"/>
                  <a:pt x="641509" y="1308089"/>
                  <a:pt x="1085850" y="1276350"/>
                </a:cubicBezTo>
                <a:cubicBezTo>
                  <a:pt x="1122370" y="1273741"/>
                  <a:pt x="1182586" y="1249234"/>
                  <a:pt x="1219200" y="1238250"/>
                </a:cubicBezTo>
                <a:cubicBezTo>
                  <a:pt x="1268090" y="1223583"/>
                  <a:pt x="1250543" y="1232795"/>
                  <a:pt x="1304925" y="1219200"/>
                </a:cubicBezTo>
                <a:cubicBezTo>
                  <a:pt x="1327349" y="1213594"/>
                  <a:pt x="1349247" y="1206032"/>
                  <a:pt x="1371600" y="1200150"/>
                </a:cubicBezTo>
                <a:cubicBezTo>
                  <a:pt x="1409580" y="1190155"/>
                  <a:pt x="1448138" y="1182364"/>
                  <a:pt x="1485900" y="1171575"/>
                </a:cubicBezTo>
                <a:cubicBezTo>
                  <a:pt x="1508125" y="1165225"/>
                  <a:pt x="1530647" y="1159834"/>
                  <a:pt x="1552575" y="1152525"/>
                </a:cubicBezTo>
                <a:cubicBezTo>
                  <a:pt x="1578310" y="1143947"/>
                  <a:pt x="1602692" y="1131402"/>
                  <a:pt x="1628775" y="1123950"/>
                </a:cubicBezTo>
                <a:cubicBezTo>
                  <a:pt x="1647345" y="1118644"/>
                  <a:pt x="1666875" y="1117600"/>
                  <a:pt x="1685925" y="1114425"/>
                </a:cubicBezTo>
                <a:cubicBezTo>
                  <a:pt x="1724025" y="1098550"/>
                  <a:pt x="1771039" y="1095986"/>
                  <a:pt x="1800225" y="1066800"/>
                </a:cubicBezTo>
                <a:cubicBezTo>
                  <a:pt x="1843175" y="1023850"/>
                  <a:pt x="1818281" y="1046640"/>
                  <a:pt x="1876425" y="1000125"/>
                </a:cubicBezTo>
                <a:cubicBezTo>
                  <a:pt x="1889013" y="912007"/>
                  <a:pt x="1899763" y="877417"/>
                  <a:pt x="1866900" y="771525"/>
                </a:cubicBezTo>
                <a:cubicBezTo>
                  <a:pt x="1853826" y="729399"/>
                  <a:pt x="1831414" y="688414"/>
                  <a:pt x="1800225" y="657225"/>
                </a:cubicBezTo>
                <a:cubicBezTo>
                  <a:pt x="1672616" y="529616"/>
                  <a:pt x="1691412" y="530977"/>
                  <a:pt x="1552575" y="447675"/>
                </a:cubicBezTo>
                <a:cubicBezTo>
                  <a:pt x="1441640" y="381114"/>
                  <a:pt x="1509396" y="441707"/>
                  <a:pt x="1409700" y="361950"/>
                </a:cubicBezTo>
                <a:cubicBezTo>
                  <a:pt x="1399181" y="353535"/>
                  <a:pt x="1391644" y="341790"/>
                  <a:pt x="1381125" y="333375"/>
                </a:cubicBezTo>
                <a:cubicBezTo>
                  <a:pt x="1359798" y="316313"/>
                  <a:pt x="1336146" y="302341"/>
                  <a:pt x="1314450" y="285750"/>
                </a:cubicBezTo>
                <a:cubicBezTo>
                  <a:pt x="1282152" y="261051"/>
                  <a:pt x="1250950" y="234950"/>
                  <a:pt x="1219200" y="209550"/>
                </a:cubicBezTo>
                <a:cubicBezTo>
                  <a:pt x="1178513" y="177001"/>
                  <a:pt x="1131468" y="137109"/>
                  <a:pt x="1085850" y="114300"/>
                </a:cubicBezTo>
                <a:cubicBezTo>
                  <a:pt x="1073150" y="107950"/>
                  <a:pt x="1060933" y="100523"/>
                  <a:pt x="1047750" y="95250"/>
                </a:cubicBezTo>
                <a:cubicBezTo>
                  <a:pt x="1029106" y="87792"/>
                  <a:pt x="1007308" y="87339"/>
                  <a:pt x="990600" y="76200"/>
                </a:cubicBezTo>
                <a:cubicBezTo>
                  <a:pt x="926193" y="33262"/>
                  <a:pt x="1005959" y="84733"/>
                  <a:pt x="904875" y="28575"/>
                </a:cubicBezTo>
                <a:cubicBezTo>
                  <a:pt x="851056" y="-1324"/>
                  <a:pt x="903818" y="16404"/>
                  <a:pt x="838200" y="0"/>
                </a:cubicBezTo>
                <a:cubicBezTo>
                  <a:pt x="771895" y="13261"/>
                  <a:pt x="844550" y="19050"/>
                  <a:pt x="828675" y="38100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7170" y="4742222"/>
            <a:ext cx="50915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313131"/>
                </a:solidFill>
              </a:rPr>
              <a:t>Mix </a:t>
            </a:r>
            <a:r>
              <a:rPr lang="en-US" sz="1600" b="1" dirty="0">
                <a:solidFill>
                  <a:srgbClr val="313131"/>
                </a:solidFill>
              </a:rPr>
              <a:t>Digest</a:t>
            </a:r>
            <a:r>
              <a:rPr lang="en-US" sz="1600" dirty="0">
                <a:solidFill>
                  <a:srgbClr val="313131"/>
                </a:solidFill>
              </a:rPr>
              <a:t> is compared against the predefined 32 byte </a:t>
            </a:r>
            <a:r>
              <a:rPr lang="en-US" sz="1600" b="1" dirty="0">
                <a:solidFill>
                  <a:srgbClr val="313131"/>
                </a:solidFill>
              </a:rPr>
              <a:t>Target Threshold</a:t>
            </a:r>
            <a:r>
              <a:rPr lang="en-US" sz="1600" dirty="0">
                <a:solidFill>
                  <a:srgbClr val="313131"/>
                </a:solidFill>
              </a:rPr>
              <a:t>.  If </a:t>
            </a:r>
            <a:r>
              <a:rPr lang="en-US" sz="1600" b="1" dirty="0">
                <a:solidFill>
                  <a:srgbClr val="313131"/>
                </a:solidFill>
              </a:rPr>
              <a:t>Mix Digest </a:t>
            </a:r>
            <a:r>
              <a:rPr lang="en-US" sz="1600" dirty="0">
                <a:solidFill>
                  <a:srgbClr val="313131"/>
                </a:solidFill>
              </a:rPr>
              <a:t>is less than or equal to </a:t>
            </a:r>
            <a:r>
              <a:rPr lang="en-US" sz="1600" b="1" dirty="0">
                <a:solidFill>
                  <a:srgbClr val="313131"/>
                </a:solidFill>
              </a:rPr>
              <a:t>Target Threshold</a:t>
            </a:r>
            <a:r>
              <a:rPr lang="en-US" sz="1600" dirty="0">
                <a:solidFill>
                  <a:srgbClr val="313131"/>
                </a:solidFill>
              </a:rPr>
              <a:t>, then the </a:t>
            </a:r>
            <a:r>
              <a:rPr lang="en-US" sz="1600" b="1" dirty="0">
                <a:solidFill>
                  <a:srgbClr val="313131"/>
                </a:solidFill>
              </a:rPr>
              <a:t>Current Nonce</a:t>
            </a:r>
            <a:r>
              <a:rPr lang="en-US" sz="1600" dirty="0">
                <a:solidFill>
                  <a:srgbClr val="313131"/>
                </a:solidFill>
              </a:rPr>
              <a:t> is considered successful, and will be broadcast to the </a:t>
            </a:r>
            <a:r>
              <a:rPr lang="en-US" sz="1600" dirty="0" err="1" smtClean="0">
                <a:solidFill>
                  <a:srgbClr val="313131"/>
                </a:solidFill>
              </a:rPr>
              <a:t>ethereum</a:t>
            </a:r>
            <a:r>
              <a:rPr lang="en-US" sz="1600" dirty="0" smtClean="0">
                <a:solidFill>
                  <a:srgbClr val="313131"/>
                </a:solidFill>
              </a:rPr>
              <a:t> network.</a:t>
            </a:r>
            <a:r>
              <a:rPr lang="en-US" sz="1600" dirty="0">
                <a:solidFill>
                  <a:srgbClr val="313131"/>
                </a:solidFill>
              </a:rPr>
              <a:t> </a:t>
            </a:r>
            <a:r>
              <a:rPr lang="en-US" sz="1600" dirty="0" smtClean="0">
                <a:solidFill>
                  <a:srgbClr val="313131"/>
                </a:solidFill>
              </a:rPr>
              <a:t>Otherwise, </a:t>
            </a:r>
            <a:r>
              <a:rPr lang="en-US" sz="1600" b="1" dirty="0" smtClean="0">
                <a:solidFill>
                  <a:srgbClr val="313131"/>
                </a:solidFill>
              </a:rPr>
              <a:t>Current </a:t>
            </a:r>
            <a:r>
              <a:rPr lang="en-US" sz="1600" b="1" dirty="0">
                <a:solidFill>
                  <a:srgbClr val="313131"/>
                </a:solidFill>
              </a:rPr>
              <a:t>Nonce</a:t>
            </a:r>
            <a:r>
              <a:rPr lang="en-US" sz="1600" dirty="0">
                <a:solidFill>
                  <a:srgbClr val="313131"/>
                </a:solidFill>
              </a:rPr>
              <a:t> is considered invalid, and the algorithm is rerun with a different </a:t>
            </a:r>
            <a:r>
              <a:rPr lang="en-US" sz="1600" dirty="0" smtClean="0">
                <a:solidFill>
                  <a:srgbClr val="313131"/>
                </a:solidFill>
              </a:rPr>
              <a:t>nonce</a:t>
            </a:r>
            <a:endParaRPr lang="en-US" sz="1600" dirty="0">
              <a:solidFill>
                <a:srgbClr val="31313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044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202738" cy="4846638"/>
          </a:xfrm>
        </p:spPr>
        <p:txBody>
          <a:bodyPr/>
          <a:lstStyle/>
          <a:p>
            <a:r>
              <a:rPr lang="en-US" altLang="de-DE" dirty="0" smtClean="0">
                <a:ea typeface="MS PGothic" panose="020B0600070205080204" pitchFamily="34" charset="-128"/>
              </a:rPr>
              <a:t>Blocks are “mined” according to the amount of “tokens” he or she holds (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stake</a:t>
            </a:r>
            <a:r>
              <a:rPr lang="en-US" altLang="de-DE" dirty="0" smtClean="0">
                <a:ea typeface="MS PGothic" panose="020B0600070205080204" pitchFamily="34" charset="-128"/>
              </a:rPr>
              <a:t>)</a:t>
            </a:r>
            <a:endParaRPr lang="en-US" altLang="de-DE" dirty="0" smtClean="0">
              <a:solidFill>
                <a:schemeClr val="accent2"/>
              </a:solidFill>
              <a:ea typeface="MS PGothic" panose="020B0600070205080204" pitchFamily="34" charset="-128"/>
            </a:endParaRP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The higher is the number of tokens (coins) at stake, the higher is the “mining power” (linear relation)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Nodes receive block reward as inherent incentive</a:t>
            </a:r>
          </a:p>
          <a:p>
            <a:pPr marL="0" indent="0">
              <a:buNone/>
            </a:pPr>
            <a:endParaRPr lang="en-US" altLang="de-DE" dirty="0" smtClean="0">
              <a:ea typeface="MS PGothic" panose="020B0600070205080204" pitchFamily="34" charset="-128"/>
            </a:endParaRPr>
          </a:p>
        </p:txBody>
      </p:sp>
      <p:sp>
        <p:nvSpPr>
          <p:cNvPr id="512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anose="020B0600070205080204" pitchFamily="34" charset="-128"/>
              </a:rPr>
              <a:t>Proof-of-Stake – </a:t>
            </a:r>
            <a:r>
              <a:rPr lang="en-US" altLang="en-US" dirty="0" err="1" smtClean="0">
                <a:ea typeface="MS PGothic" panose="020B0600070205080204" pitchFamily="34" charset="-128"/>
              </a:rPr>
              <a:t>PoS</a:t>
            </a:r>
            <a:r>
              <a:rPr lang="en-US" altLang="en-US" dirty="0">
                <a:ea typeface="MS PGothic" panose="020B0600070205080204" pitchFamily="34" charset="-128"/>
              </a:rPr>
              <a:t> </a:t>
            </a:r>
            <a:r>
              <a:rPr lang="en-US" altLang="en-US" dirty="0" smtClean="0">
                <a:ea typeface="MS PGothic" panose="020B0600070205080204" pitchFamily="34" charset="-128"/>
              </a:rPr>
              <a:t>(1)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1436346" y="4511469"/>
            <a:ext cx="590145" cy="583659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dirty="0" smtClean="0">
                <a:latin typeface="Arial" charset="0"/>
              </a:rPr>
              <a:t>A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782006" y="3846745"/>
            <a:ext cx="590145" cy="583659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782005" y="5327774"/>
            <a:ext cx="590145" cy="583659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347281" y="3846745"/>
            <a:ext cx="590145" cy="583659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299521" y="5413220"/>
            <a:ext cx="590145" cy="583659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756779" y="3849987"/>
            <a:ext cx="590145" cy="583659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6434599" y="5310429"/>
            <a:ext cx="590145" cy="583659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7446149" y="4138574"/>
            <a:ext cx="590145" cy="583659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Connector 4"/>
          <p:cNvCxnSpPr>
            <a:stCxn id="3" idx="7"/>
            <a:endCxn id="9" idx="2"/>
          </p:cNvCxnSpPr>
          <p:nvPr/>
        </p:nvCxnSpPr>
        <p:spPr bwMode="auto">
          <a:xfrm flipV="1">
            <a:off x="1940066" y="4138575"/>
            <a:ext cx="841940" cy="45836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3" idx="5"/>
            <a:endCxn id="10" idx="2"/>
          </p:cNvCxnSpPr>
          <p:nvPr/>
        </p:nvCxnSpPr>
        <p:spPr bwMode="auto">
          <a:xfrm>
            <a:off x="1940066" y="5009653"/>
            <a:ext cx="841939" cy="609951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endCxn id="12" idx="1"/>
          </p:cNvCxnSpPr>
          <p:nvPr/>
        </p:nvCxnSpPr>
        <p:spPr bwMode="auto">
          <a:xfrm>
            <a:off x="3372150" y="4138574"/>
            <a:ext cx="1013796" cy="1360121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stCxn id="9" idx="6"/>
            <a:endCxn id="11" idx="2"/>
          </p:cNvCxnSpPr>
          <p:nvPr/>
        </p:nvCxnSpPr>
        <p:spPr bwMode="auto">
          <a:xfrm>
            <a:off x="3372151" y="4138575"/>
            <a:ext cx="975130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10" idx="7"/>
            <a:endCxn id="11" idx="2"/>
          </p:cNvCxnSpPr>
          <p:nvPr/>
        </p:nvCxnSpPr>
        <p:spPr bwMode="auto">
          <a:xfrm flipV="1">
            <a:off x="3285725" y="4138575"/>
            <a:ext cx="1061556" cy="127467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1" idx="5"/>
            <a:endCxn id="14" idx="1"/>
          </p:cNvCxnSpPr>
          <p:nvPr/>
        </p:nvCxnSpPr>
        <p:spPr bwMode="auto">
          <a:xfrm>
            <a:off x="4851001" y="4344929"/>
            <a:ext cx="1670023" cy="1050975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endCxn id="13" idx="2"/>
          </p:cNvCxnSpPr>
          <p:nvPr/>
        </p:nvCxnSpPr>
        <p:spPr bwMode="auto">
          <a:xfrm>
            <a:off x="4976091" y="4110498"/>
            <a:ext cx="780688" cy="3131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>
            <a:stCxn id="11" idx="4"/>
            <a:endCxn id="12" idx="0"/>
          </p:cNvCxnSpPr>
          <p:nvPr/>
        </p:nvCxnSpPr>
        <p:spPr bwMode="auto">
          <a:xfrm flipH="1">
            <a:off x="4594594" y="4430404"/>
            <a:ext cx="47760" cy="98281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12" idx="6"/>
            <a:endCxn id="15" idx="2"/>
          </p:cNvCxnSpPr>
          <p:nvPr/>
        </p:nvCxnSpPr>
        <p:spPr bwMode="auto">
          <a:xfrm flipV="1">
            <a:off x="4889666" y="4430404"/>
            <a:ext cx="2556483" cy="12746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>
            <a:stCxn id="13" idx="6"/>
          </p:cNvCxnSpPr>
          <p:nvPr/>
        </p:nvCxnSpPr>
        <p:spPr bwMode="auto">
          <a:xfrm>
            <a:off x="6346924" y="4141817"/>
            <a:ext cx="1099225" cy="28858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97" name="Straight Connector 4096"/>
          <p:cNvCxnSpPr>
            <a:stCxn id="13" idx="4"/>
            <a:endCxn id="14" idx="1"/>
          </p:cNvCxnSpPr>
          <p:nvPr/>
        </p:nvCxnSpPr>
        <p:spPr bwMode="auto">
          <a:xfrm>
            <a:off x="6051852" y="4433646"/>
            <a:ext cx="469172" cy="96225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00" name="Straight Connector 4099"/>
          <p:cNvCxnSpPr>
            <a:stCxn id="14" idx="7"/>
            <a:endCxn id="15" idx="3"/>
          </p:cNvCxnSpPr>
          <p:nvPr/>
        </p:nvCxnSpPr>
        <p:spPr bwMode="auto">
          <a:xfrm flipV="1">
            <a:off x="6938319" y="4636758"/>
            <a:ext cx="594255" cy="7591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01" name="Rectangle 4100"/>
          <p:cNvSpPr/>
          <p:nvPr/>
        </p:nvSpPr>
        <p:spPr bwMode="auto">
          <a:xfrm>
            <a:off x="2310095" y="4556129"/>
            <a:ext cx="4664516" cy="642112"/>
          </a:xfrm>
          <a:prstGeom prst="rect">
            <a:avLst/>
          </a:prstGeom>
          <a:solidFill>
            <a:schemeClr val="bg1">
              <a:alpha val="92000"/>
            </a:schemeClr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3054068" y="4720096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3615883" y="4720096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4177698" y="4720096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1200" dirty="0">
                <a:latin typeface="Arial" charset="0"/>
              </a:rPr>
              <a:t>H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4739513" y="4720096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301328" y="4720096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108" name="Straight Arrow Connector 4107"/>
          <p:cNvCxnSpPr>
            <a:stCxn id="46" idx="3"/>
            <a:endCxn id="54" idx="1"/>
          </p:cNvCxnSpPr>
          <p:nvPr/>
        </p:nvCxnSpPr>
        <p:spPr bwMode="auto">
          <a:xfrm>
            <a:off x="3378395" y="4865892"/>
            <a:ext cx="237488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0" name="Straight Arrow Connector 4109"/>
          <p:cNvCxnSpPr>
            <a:stCxn id="54" idx="3"/>
            <a:endCxn id="55" idx="1"/>
          </p:cNvCxnSpPr>
          <p:nvPr/>
        </p:nvCxnSpPr>
        <p:spPr bwMode="auto">
          <a:xfrm>
            <a:off x="3940210" y="4865892"/>
            <a:ext cx="237488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2" name="Straight Arrow Connector 4111"/>
          <p:cNvCxnSpPr>
            <a:stCxn id="55" idx="3"/>
            <a:endCxn id="56" idx="1"/>
          </p:cNvCxnSpPr>
          <p:nvPr/>
        </p:nvCxnSpPr>
        <p:spPr bwMode="auto">
          <a:xfrm>
            <a:off x="4502025" y="4865892"/>
            <a:ext cx="237488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4" name="Straight Arrow Connector 4113"/>
          <p:cNvCxnSpPr>
            <a:stCxn id="56" idx="3"/>
          </p:cNvCxnSpPr>
          <p:nvPr/>
        </p:nvCxnSpPr>
        <p:spPr bwMode="auto">
          <a:xfrm flipV="1">
            <a:off x="5063840" y="4859417"/>
            <a:ext cx="229738" cy="6475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6" name="Rectangle 65"/>
          <p:cNvSpPr/>
          <p:nvPr/>
        </p:nvSpPr>
        <p:spPr bwMode="auto">
          <a:xfrm>
            <a:off x="5863144" y="4720096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...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7" name="Straight Arrow Connector 66"/>
          <p:cNvCxnSpPr>
            <a:stCxn id="57" idx="3"/>
            <a:endCxn id="66" idx="1"/>
          </p:cNvCxnSpPr>
          <p:nvPr/>
        </p:nvCxnSpPr>
        <p:spPr bwMode="auto">
          <a:xfrm>
            <a:off x="5625655" y="4865892"/>
            <a:ext cx="237489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672332" y="5188089"/>
            <a:ext cx="1471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b="1" dirty="0" smtClean="0"/>
              <a:t>A</a:t>
            </a:r>
            <a:r>
              <a:rPr lang="de-CH" sz="1600" dirty="0" smtClean="0"/>
              <a:t> mines block</a:t>
            </a:r>
            <a:endParaRPr lang="de-CH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7168149" y="3755078"/>
            <a:ext cx="1471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b="1" dirty="0" smtClean="0"/>
              <a:t>H</a:t>
            </a:r>
            <a:r>
              <a:rPr lang="de-CH" sz="1600" dirty="0" smtClean="0"/>
              <a:t> mines block</a:t>
            </a:r>
            <a:endParaRPr lang="de-CH" sz="1600" dirty="0"/>
          </a:p>
        </p:txBody>
      </p:sp>
      <p:grpSp>
        <p:nvGrpSpPr>
          <p:cNvPr id="2" name="Group 15"/>
          <p:cNvGrpSpPr/>
          <p:nvPr/>
        </p:nvGrpSpPr>
        <p:grpSpPr>
          <a:xfrm>
            <a:off x="8019176" y="5188436"/>
            <a:ext cx="1731885" cy="1180019"/>
            <a:chOff x="7517206" y="4990773"/>
            <a:chExt cx="1731885" cy="1180019"/>
          </a:xfrm>
        </p:grpSpPr>
        <p:sp>
          <p:nvSpPr>
            <p:cNvPr id="7" name="Rectangle 6"/>
            <p:cNvSpPr/>
            <p:nvPr/>
          </p:nvSpPr>
          <p:spPr bwMode="auto">
            <a:xfrm>
              <a:off x="7517206" y="4990773"/>
              <a:ext cx="1731885" cy="117824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CH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# Tokens</a:t>
              </a:r>
              <a:endParaRPr kumimoji="0" lang="de-CH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591266" y="5218769"/>
              <a:ext cx="1039066" cy="338554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CH" sz="1600" b="1" dirty="0" smtClean="0"/>
                <a:t>A</a:t>
              </a:r>
              <a:r>
                <a:rPr lang="de-CH" sz="1600" dirty="0" smtClean="0"/>
                <a:t>, </a:t>
              </a:r>
              <a:r>
                <a:rPr lang="de-CH" sz="1600" b="1" dirty="0" smtClean="0"/>
                <a:t>H</a:t>
              </a:r>
              <a:r>
                <a:rPr lang="de-CH" sz="1600" dirty="0" smtClean="0"/>
                <a:t> </a:t>
              </a:r>
              <a:r>
                <a:rPr lang="de-CH" sz="1600" dirty="0" smtClean="0">
                  <a:solidFill>
                    <a:schemeClr val="accent2"/>
                  </a:solidFill>
                </a:rPr>
                <a:t>high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591266" y="5517376"/>
              <a:ext cx="1657825" cy="338554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CH" sz="1600" b="1" dirty="0" smtClean="0"/>
                <a:t>B</a:t>
              </a:r>
              <a:r>
                <a:rPr lang="de-CH" sz="1600" dirty="0" smtClean="0"/>
                <a:t>, </a:t>
              </a:r>
              <a:r>
                <a:rPr lang="de-CH" sz="1600" b="1" dirty="0" smtClean="0"/>
                <a:t>C</a:t>
              </a:r>
              <a:r>
                <a:rPr lang="de-CH" sz="1600" dirty="0" smtClean="0"/>
                <a:t>,</a:t>
              </a:r>
              <a:r>
                <a:rPr lang="de-CH" sz="1600" b="1" dirty="0" smtClean="0"/>
                <a:t> G</a:t>
              </a:r>
              <a:r>
                <a:rPr lang="de-CH" sz="1600" dirty="0" smtClean="0"/>
                <a:t> </a:t>
              </a:r>
              <a:r>
                <a:rPr lang="de-CH" sz="1600" dirty="0" smtClean="0">
                  <a:solidFill>
                    <a:srgbClr val="00B050"/>
                  </a:solidFill>
                </a:rPr>
                <a:t>medium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599141" y="5832238"/>
              <a:ext cx="1188146" cy="338554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CH" sz="1600" b="1" dirty="0" smtClean="0"/>
                <a:t>D</a:t>
              </a:r>
              <a:r>
                <a:rPr lang="de-CH" sz="1600" dirty="0" smtClean="0"/>
                <a:t>, </a:t>
              </a:r>
              <a:r>
                <a:rPr lang="de-CH" sz="1600" b="1" dirty="0" smtClean="0"/>
                <a:t>E</a:t>
              </a:r>
              <a:r>
                <a:rPr lang="de-CH" sz="1600" dirty="0" smtClean="0"/>
                <a:t>,</a:t>
              </a:r>
              <a:r>
                <a:rPr lang="de-CH" sz="1600" b="1" dirty="0" smtClean="0"/>
                <a:t> F</a:t>
              </a:r>
              <a:r>
                <a:rPr lang="de-CH" sz="1600" dirty="0" smtClean="0"/>
                <a:t> </a:t>
              </a:r>
              <a:r>
                <a:rPr lang="de-CH" sz="1600" dirty="0" smtClean="0">
                  <a:solidFill>
                    <a:srgbClr val="FFC000"/>
                  </a:solidFill>
                </a:rPr>
                <a:t>low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 rot="16200000">
            <a:off x="1992947" y="4750464"/>
            <a:ext cx="7873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 smtClean="0"/>
              <a:t>blockchain</a:t>
            </a:r>
            <a:endParaRPr lang="de-CH" sz="1100" dirty="0"/>
          </a:p>
        </p:txBody>
      </p:sp>
      <p:sp>
        <p:nvSpPr>
          <p:cNvPr id="51" name="TextBox 50"/>
          <p:cNvSpPr txBox="1"/>
          <p:nvPr/>
        </p:nvSpPr>
        <p:spPr>
          <a:xfrm>
            <a:off x="5448035" y="3448571"/>
            <a:ext cx="1449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b="1" dirty="0" smtClean="0"/>
              <a:t>F</a:t>
            </a:r>
            <a:r>
              <a:rPr lang="de-CH" sz="1600" dirty="0" smtClean="0"/>
              <a:t> mines block</a:t>
            </a:r>
            <a:endParaRPr lang="de-CH" sz="1600" dirty="0"/>
          </a:p>
        </p:txBody>
      </p:sp>
    </p:spTree>
    <p:extLst>
      <p:ext uri="{BB962C8B-B14F-4D97-AF65-F5344CB8AC3E}">
        <p14:creationId xmlns="" xmlns:p14="http://schemas.microsoft.com/office/powerpoint/2010/main" val="142546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5" grpId="0" animBg="1"/>
      <p:bldP spid="4101" grpId="0" animBg="1"/>
      <p:bldP spid="46" grpId="0" animBg="1"/>
      <p:bldP spid="54" grpId="0" animBg="1"/>
      <p:bldP spid="55" grpId="0" animBg="1"/>
      <p:bldP spid="56" grpId="0" animBg="1"/>
      <p:bldP spid="57" grpId="0" animBg="1"/>
      <p:bldP spid="66" grpId="0" animBg="1"/>
      <p:bldP spid="6" grpId="0"/>
      <p:bldP spid="45" grpId="0"/>
      <p:bldP spid="5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6158113" cy="5216324"/>
          </a:xfrm>
        </p:spPr>
        <p:txBody>
          <a:bodyPr/>
          <a:lstStyle/>
          <a:p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Nothing-at-stake problem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Creating forks is “costless”, when someone is not burning an external resource (</a:t>
            </a:r>
            <a:r>
              <a:rPr lang="en-US" altLang="de-DE" i="1" dirty="0" smtClean="0">
                <a:ea typeface="MS PGothic" panose="020B0600070205080204" pitchFamily="34" charset="-128"/>
              </a:rPr>
              <a:t>e.g.</a:t>
            </a:r>
            <a:r>
              <a:rPr lang="en-US" altLang="de-DE" dirty="0" smtClean="0">
                <a:ea typeface="MS PGothic" panose="020B0600070205080204" pitchFamily="34" charset="-128"/>
              </a:rPr>
              <a:t>, mining power)</a:t>
            </a:r>
          </a:p>
          <a:p>
            <a:pPr lvl="2"/>
            <a:r>
              <a:rPr lang="en-US" altLang="de-DE" dirty="0" smtClean="0">
                <a:ea typeface="MS PGothic" panose="020B0600070205080204" pitchFamily="34" charset="-128"/>
              </a:rPr>
              <a:t>PoS alone </a:t>
            </a:r>
            <a:br>
              <a:rPr lang="en-US" altLang="de-DE" dirty="0" smtClean="0">
                <a:ea typeface="MS PGothic" panose="020B0600070205080204" pitchFamily="34" charset="-128"/>
              </a:rPr>
            </a:br>
            <a:r>
              <a:rPr lang="en-US" altLang="de-DE" dirty="0" smtClean="0">
                <a:ea typeface="MS PGothic" panose="020B0600070205080204" pitchFamily="34" charset="-128"/>
              </a:rPr>
              <a:t>is “unworkable”</a:t>
            </a:r>
            <a:br>
              <a:rPr lang="en-US" altLang="de-DE" dirty="0" smtClean="0">
                <a:ea typeface="MS PGothic" panose="020B0600070205080204" pitchFamily="34" charset="-128"/>
              </a:rPr>
            </a:br>
            <a:r>
              <a:rPr lang="en-US" altLang="de-DE" dirty="0" smtClean="0">
                <a:ea typeface="MS PGothic" panose="020B0600070205080204" pitchFamily="34" charset="-128"/>
              </a:rPr>
              <a:t>and leads to</a:t>
            </a:r>
            <a:br>
              <a:rPr lang="en-US" altLang="de-DE" dirty="0" smtClean="0">
                <a:ea typeface="MS PGothic" panose="020B0600070205080204" pitchFamily="34" charset="-128"/>
              </a:rPr>
            </a:br>
            <a:r>
              <a:rPr lang="en-US" altLang="de-DE" dirty="0" smtClean="0">
                <a:ea typeface="MS PGothic" panose="020B0600070205080204" pitchFamily="34" charset="-128"/>
              </a:rPr>
              <a:t>misuse</a:t>
            </a:r>
          </a:p>
          <a:p>
            <a:r>
              <a:rPr lang="en-US" altLang="de-DE" dirty="0" err="1" smtClean="0">
                <a:ea typeface="MS PGothic" panose="020B0600070205080204" pitchFamily="34" charset="-128"/>
              </a:rPr>
              <a:t>PoS</a:t>
            </a:r>
            <a:r>
              <a:rPr lang="en-US" altLang="de-DE" dirty="0" smtClean="0">
                <a:ea typeface="MS PGothic" panose="020B0600070205080204" pitchFamily="34" charset="-128"/>
              </a:rPr>
              <a:t> variant:</a:t>
            </a:r>
          </a:p>
          <a:p>
            <a:pPr lvl="1"/>
            <a:r>
              <a:rPr lang="en-US" altLang="de-DE" dirty="0" err="1" smtClean="0">
                <a:solidFill>
                  <a:schemeClr val="accent2"/>
                </a:solidFill>
              </a:rPr>
              <a:t>DPoS</a:t>
            </a:r>
            <a:r>
              <a:rPr lang="en-US" altLang="de-DE" dirty="0" smtClean="0"/>
              <a:t>: nodes can</a:t>
            </a:r>
          </a:p>
          <a:p>
            <a:pPr marL="457200" lvl="1" indent="0">
              <a:buNone/>
            </a:pPr>
            <a:r>
              <a:rPr lang="en-US" altLang="de-DE" dirty="0" smtClean="0">
                <a:ea typeface="MS PGothic" panose="020B0600070205080204" pitchFamily="34" charset="-128"/>
              </a:rPr>
              <a:t>delegate their stakes</a:t>
            </a:r>
          </a:p>
          <a:p>
            <a:pPr marL="457200" lvl="1" indent="0">
              <a:buNone/>
            </a:pPr>
            <a:r>
              <a:rPr lang="en-US" altLang="de-DE" dirty="0" smtClean="0"/>
              <a:t>to a list of nodes</a:t>
            </a:r>
            <a:endParaRPr lang="en-US" altLang="de-DE" dirty="0" smtClean="0">
              <a:ea typeface="MS PGothic" panose="020B0600070205080204" pitchFamily="34" charset="-128"/>
            </a:endParaRPr>
          </a:p>
          <a:p>
            <a:pPr marL="457200" lvl="1" indent="0">
              <a:buNone/>
            </a:pPr>
            <a:endParaRPr lang="en-US" altLang="de-DE" dirty="0" smtClean="0">
              <a:ea typeface="MS PGothic" panose="020B0600070205080204" pitchFamily="34" charset="-128"/>
            </a:endParaRPr>
          </a:p>
        </p:txBody>
      </p:sp>
      <p:sp>
        <p:nvSpPr>
          <p:cNvPr id="512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anose="020B0600070205080204" pitchFamily="34" charset="-128"/>
              </a:rPr>
              <a:t>Proof-of-Stake – </a:t>
            </a:r>
            <a:r>
              <a:rPr lang="en-US" altLang="en-US" dirty="0" err="1" smtClean="0">
                <a:ea typeface="MS PGothic" panose="020B0600070205080204" pitchFamily="34" charset="-128"/>
              </a:rPr>
              <a:t>PoS</a:t>
            </a:r>
            <a:r>
              <a:rPr lang="en-US" altLang="en-US" dirty="0">
                <a:ea typeface="MS PGothic" panose="020B0600070205080204" pitchFamily="34" charset="-128"/>
              </a:rPr>
              <a:t> </a:t>
            </a:r>
            <a:r>
              <a:rPr lang="en-US" altLang="en-US" dirty="0" smtClean="0">
                <a:ea typeface="MS PGothic" panose="020B0600070205080204" pitchFamily="34" charset="-128"/>
              </a:rPr>
              <a:t>(2)</a:t>
            </a:r>
          </a:p>
        </p:txBody>
      </p:sp>
      <p:pic>
        <p:nvPicPr>
          <p:cNvPr id="1026" name="Picture 2" descr="https://cdn-images-1.medium.com/max/800/1*_89CwzhBMjWSV47R359uh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891" y="1859197"/>
            <a:ext cx="5332780" cy="44525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 bwMode="auto">
          <a:xfrm>
            <a:off x="4210850" y="5509452"/>
            <a:ext cx="5524821" cy="899032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4456679" y="4741049"/>
            <a:ext cx="2412846" cy="67164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4456679" y="3912241"/>
            <a:ext cx="2412846" cy="67164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4456679" y="3017758"/>
            <a:ext cx="2412846" cy="671646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7192663" y="3008796"/>
            <a:ext cx="2412846" cy="793309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7192663" y="2088214"/>
            <a:ext cx="2412846" cy="793309"/>
          </a:xfrm>
          <a:prstGeom prst="round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629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build="p"/>
      <p:bldP spid="2" grpId="0" animBg="1"/>
      <p:bldP spid="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202738" cy="4846638"/>
          </a:xfrm>
        </p:spPr>
        <p:txBody>
          <a:bodyPr/>
          <a:lstStyle/>
          <a:p>
            <a:r>
              <a:rPr lang="en-US" altLang="de-DE" dirty="0" smtClean="0">
                <a:ea typeface="MS PGothic" panose="020B0600070205080204" pitchFamily="34" charset="-128"/>
              </a:rPr>
              <a:t>PoA is a modified form of PoS, where instead of stake a validator’s 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identity</a:t>
            </a:r>
            <a:r>
              <a:rPr lang="en-US" altLang="de-DE" dirty="0" smtClean="0">
                <a:ea typeface="MS PGothic" panose="020B0600070205080204" pitchFamily="34" charset="-128"/>
              </a:rPr>
              <a:t> performs the role of 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stake</a:t>
            </a:r>
          </a:p>
          <a:p>
            <a:r>
              <a:rPr lang="en-US" altLang="de-DE" dirty="0" smtClean="0">
                <a:ea typeface="MS PGothic" panose="020B0600070205080204" pitchFamily="34" charset="-128"/>
              </a:rPr>
              <a:t>Authorities (nodes) are allowed to create news blocks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Clique (practical implementation) of PoA</a:t>
            </a:r>
          </a:p>
          <a:p>
            <a:pPr lvl="2"/>
            <a:r>
              <a:rPr lang="en-US" altLang="de-DE" dirty="0" smtClean="0">
                <a:ea typeface="MS PGothic" panose="020B0600070205080204" pitchFamily="34" charset="-128"/>
              </a:rPr>
              <a:t>Requires N/2+1 (more than 50%) of signers to be honest</a:t>
            </a:r>
          </a:p>
          <a:p>
            <a:pPr lvl="2"/>
            <a:r>
              <a:rPr lang="en-US" altLang="de-DE" dirty="0" smtClean="0">
                <a:ea typeface="MS PGothic" panose="020B0600070205080204" pitchFamily="34" charset="-128"/>
              </a:rPr>
              <a:t>Authorities sign new blocks in a Round-robin (RR) fashion</a:t>
            </a:r>
          </a:p>
          <a:p>
            <a:pPr lvl="1"/>
            <a:endParaRPr lang="en-US" altLang="de-DE" dirty="0" smtClean="0"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en-US" altLang="de-DE" dirty="0" smtClean="0">
              <a:ea typeface="MS PGothic" panose="020B0600070205080204" pitchFamily="34" charset="-128"/>
            </a:endParaRPr>
          </a:p>
        </p:txBody>
      </p:sp>
      <p:sp>
        <p:nvSpPr>
          <p:cNvPr id="512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anose="020B0600070205080204" pitchFamily="34" charset="-128"/>
              </a:rPr>
              <a:t>Proof-of-Authority (PoA)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1621276" y="4881995"/>
            <a:ext cx="590145" cy="583659"/>
          </a:xfrm>
          <a:prstGeom prst="ellips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966936" y="4217271"/>
            <a:ext cx="590145" cy="5836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966935" y="5698300"/>
            <a:ext cx="590145" cy="5836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532211" y="4217271"/>
            <a:ext cx="590145" cy="583659"/>
          </a:xfrm>
          <a:prstGeom prst="ellips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484451" y="5783746"/>
            <a:ext cx="590145" cy="583659"/>
          </a:xfrm>
          <a:prstGeom prst="ellips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941709" y="4220513"/>
            <a:ext cx="590145" cy="5836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6619529" y="5680955"/>
            <a:ext cx="590145" cy="5836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7631079" y="4509100"/>
            <a:ext cx="590145" cy="583659"/>
          </a:xfrm>
          <a:prstGeom prst="ellips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</a:t>
            </a: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" name="Straight Connector 4"/>
          <p:cNvCxnSpPr>
            <a:stCxn id="3" idx="7"/>
            <a:endCxn id="9" idx="2"/>
          </p:cNvCxnSpPr>
          <p:nvPr/>
        </p:nvCxnSpPr>
        <p:spPr bwMode="auto">
          <a:xfrm flipV="1">
            <a:off x="2124996" y="4509101"/>
            <a:ext cx="841940" cy="45836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3" idx="5"/>
            <a:endCxn id="10" idx="2"/>
          </p:cNvCxnSpPr>
          <p:nvPr/>
        </p:nvCxnSpPr>
        <p:spPr bwMode="auto">
          <a:xfrm>
            <a:off x="2124996" y="5380179"/>
            <a:ext cx="841939" cy="609951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endCxn id="12" idx="1"/>
          </p:cNvCxnSpPr>
          <p:nvPr/>
        </p:nvCxnSpPr>
        <p:spPr bwMode="auto">
          <a:xfrm>
            <a:off x="3557080" y="4509100"/>
            <a:ext cx="1013796" cy="1360121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endCxn id="11" idx="2"/>
          </p:cNvCxnSpPr>
          <p:nvPr/>
        </p:nvCxnSpPr>
        <p:spPr bwMode="auto">
          <a:xfrm flipV="1">
            <a:off x="3567877" y="4509101"/>
            <a:ext cx="964334" cy="6045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stCxn id="10" idx="7"/>
            <a:endCxn id="11" idx="2"/>
          </p:cNvCxnSpPr>
          <p:nvPr/>
        </p:nvCxnSpPr>
        <p:spPr bwMode="auto">
          <a:xfrm flipV="1">
            <a:off x="3470655" y="4509101"/>
            <a:ext cx="1061556" cy="127467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1" idx="5"/>
            <a:endCxn id="14" idx="1"/>
          </p:cNvCxnSpPr>
          <p:nvPr/>
        </p:nvCxnSpPr>
        <p:spPr bwMode="auto">
          <a:xfrm>
            <a:off x="5035931" y="4715455"/>
            <a:ext cx="1670023" cy="1050975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endCxn id="13" idx="2"/>
          </p:cNvCxnSpPr>
          <p:nvPr/>
        </p:nvCxnSpPr>
        <p:spPr bwMode="auto">
          <a:xfrm>
            <a:off x="5161021" y="4481024"/>
            <a:ext cx="780688" cy="3131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>
            <a:stCxn id="11" idx="4"/>
            <a:endCxn id="12" idx="0"/>
          </p:cNvCxnSpPr>
          <p:nvPr/>
        </p:nvCxnSpPr>
        <p:spPr bwMode="auto">
          <a:xfrm flipH="1">
            <a:off x="4779524" y="4800930"/>
            <a:ext cx="47760" cy="98281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12" idx="6"/>
            <a:endCxn id="15" idx="2"/>
          </p:cNvCxnSpPr>
          <p:nvPr/>
        </p:nvCxnSpPr>
        <p:spPr bwMode="auto">
          <a:xfrm flipV="1">
            <a:off x="5074596" y="4800930"/>
            <a:ext cx="2556483" cy="12746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>
            <a:stCxn id="13" idx="6"/>
          </p:cNvCxnSpPr>
          <p:nvPr/>
        </p:nvCxnSpPr>
        <p:spPr bwMode="auto">
          <a:xfrm>
            <a:off x="6531854" y="4512343"/>
            <a:ext cx="1099225" cy="28858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97" name="Straight Connector 4096"/>
          <p:cNvCxnSpPr>
            <a:stCxn id="13" idx="4"/>
            <a:endCxn id="14" idx="1"/>
          </p:cNvCxnSpPr>
          <p:nvPr/>
        </p:nvCxnSpPr>
        <p:spPr bwMode="auto">
          <a:xfrm>
            <a:off x="6236782" y="4804172"/>
            <a:ext cx="469172" cy="96225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00" name="Straight Connector 4099"/>
          <p:cNvCxnSpPr>
            <a:stCxn id="14" idx="7"/>
            <a:endCxn id="15" idx="3"/>
          </p:cNvCxnSpPr>
          <p:nvPr/>
        </p:nvCxnSpPr>
        <p:spPr bwMode="auto">
          <a:xfrm flipV="1">
            <a:off x="7123249" y="5007284"/>
            <a:ext cx="594255" cy="75914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01" name="Rectangle 4100"/>
          <p:cNvSpPr/>
          <p:nvPr/>
        </p:nvSpPr>
        <p:spPr bwMode="auto">
          <a:xfrm>
            <a:off x="2495025" y="4926655"/>
            <a:ext cx="4664516" cy="642112"/>
          </a:xfrm>
          <a:prstGeom prst="rect">
            <a:avLst/>
          </a:prstGeom>
          <a:solidFill>
            <a:schemeClr val="bg1">
              <a:alpha val="92000"/>
            </a:schemeClr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3238998" y="5090622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3800813" y="5090622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4362628" y="5090622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4924443" y="5090622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486258" y="5090622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108" name="Straight Arrow Connector 4107"/>
          <p:cNvCxnSpPr>
            <a:stCxn id="46" idx="3"/>
            <a:endCxn id="54" idx="1"/>
          </p:cNvCxnSpPr>
          <p:nvPr/>
        </p:nvCxnSpPr>
        <p:spPr bwMode="auto">
          <a:xfrm>
            <a:off x="3563325" y="5236418"/>
            <a:ext cx="237488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0" name="Straight Arrow Connector 4109"/>
          <p:cNvCxnSpPr>
            <a:stCxn id="54" idx="3"/>
            <a:endCxn id="55" idx="1"/>
          </p:cNvCxnSpPr>
          <p:nvPr/>
        </p:nvCxnSpPr>
        <p:spPr bwMode="auto">
          <a:xfrm>
            <a:off x="4125140" y="5236418"/>
            <a:ext cx="237488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2" name="Straight Arrow Connector 4111"/>
          <p:cNvCxnSpPr>
            <a:stCxn id="55" idx="3"/>
            <a:endCxn id="56" idx="1"/>
          </p:cNvCxnSpPr>
          <p:nvPr/>
        </p:nvCxnSpPr>
        <p:spPr bwMode="auto">
          <a:xfrm>
            <a:off x="4686955" y="5236418"/>
            <a:ext cx="237488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14" name="Straight Arrow Connector 4113"/>
          <p:cNvCxnSpPr>
            <a:stCxn id="56" idx="3"/>
          </p:cNvCxnSpPr>
          <p:nvPr/>
        </p:nvCxnSpPr>
        <p:spPr bwMode="auto">
          <a:xfrm flipV="1">
            <a:off x="5248770" y="5229943"/>
            <a:ext cx="229738" cy="6475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6" name="Rectangle 65"/>
          <p:cNvSpPr/>
          <p:nvPr/>
        </p:nvSpPr>
        <p:spPr bwMode="auto">
          <a:xfrm>
            <a:off x="6048074" y="5090622"/>
            <a:ext cx="324327" cy="291591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...</a:t>
            </a:r>
            <a:endParaRPr kumimoji="0" lang="de-C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7" name="Straight Arrow Connector 66"/>
          <p:cNvCxnSpPr>
            <a:stCxn id="57" idx="3"/>
            <a:endCxn id="66" idx="1"/>
          </p:cNvCxnSpPr>
          <p:nvPr/>
        </p:nvCxnSpPr>
        <p:spPr bwMode="auto">
          <a:xfrm>
            <a:off x="5810585" y="5236418"/>
            <a:ext cx="237489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19" name="TextBox 4118"/>
          <p:cNvSpPr txBox="1"/>
          <p:nvPr/>
        </p:nvSpPr>
        <p:spPr>
          <a:xfrm>
            <a:off x="7379348" y="6075575"/>
            <a:ext cx="2456122" cy="338554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/>
            <a:r>
              <a:rPr lang="de-CH" sz="1600" b="1" dirty="0" smtClean="0"/>
              <a:t>A</a:t>
            </a:r>
            <a:r>
              <a:rPr lang="de-CH" sz="1600" dirty="0" smtClean="0"/>
              <a:t>, </a:t>
            </a:r>
            <a:r>
              <a:rPr lang="de-CH" sz="1600" b="1" dirty="0" smtClean="0"/>
              <a:t>D</a:t>
            </a:r>
            <a:r>
              <a:rPr lang="de-CH" sz="1600" dirty="0" smtClean="0"/>
              <a:t>, </a:t>
            </a:r>
            <a:r>
              <a:rPr lang="de-CH" sz="1600" b="1" dirty="0" smtClean="0"/>
              <a:t>E</a:t>
            </a:r>
            <a:r>
              <a:rPr lang="de-CH" sz="1600" dirty="0" smtClean="0"/>
              <a:t>, </a:t>
            </a:r>
            <a:r>
              <a:rPr lang="de-CH" sz="1600" b="1" dirty="0" smtClean="0"/>
              <a:t>H</a:t>
            </a:r>
            <a:r>
              <a:rPr lang="de-CH" sz="1600" dirty="0" smtClean="0"/>
              <a:t> are authorities</a:t>
            </a:r>
          </a:p>
        </p:txBody>
      </p:sp>
      <p:sp>
        <p:nvSpPr>
          <p:cNvPr id="4120" name="TextBox 4119"/>
          <p:cNvSpPr txBox="1"/>
          <p:nvPr/>
        </p:nvSpPr>
        <p:spPr>
          <a:xfrm>
            <a:off x="1157937" y="5544411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b="1" dirty="0" smtClean="0"/>
              <a:t>A</a:t>
            </a:r>
            <a:r>
              <a:rPr lang="de-CH" sz="1400" dirty="0" smtClean="0"/>
              <a:t> sign block</a:t>
            </a:r>
            <a:endParaRPr lang="de-CH" sz="1400" dirty="0"/>
          </a:p>
        </p:txBody>
      </p:sp>
      <p:sp>
        <p:nvSpPr>
          <p:cNvPr id="75" name="TextBox 74"/>
          <p:cNvSpPr txBox="1"/>
          <p:nvPr/>
        </p:nvSpPr>
        <p:spPr>
          <a:xfrm>
            <a:off x="5023089" y="3886824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b="1" dirty="0" smtClean="0"/>
              <a:t>D</a:t>
            </a:r>
            <a:r>
              <a:rPr lang="de-CH" sz="1400" dirty="0" smtClean="0"/>
              <a:t> sign block</a:t>
            </a:r>
            <a:endParaRPr lang="de-CH" sz="1400" dirty="0"/>
          </a:p>
        </p:txBody>
      </p:sp>
      <p:sp>
        <p:nvSpPr>
          <p:cNvPr id="76" name="TextBox 75"/>
          <p:cNvSpPr txBox="1"/>
          <p:nvPr/>
        </p:nvSpPr>
        <p:spPr>
          <a:xfrm>
            <a:off x="5122356" y="6059628"/>
            <a:ext cx="1151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b="1" dirty="0" smtClean="0"/>
              <a:t>E</a:t>
            </a:r>
            <a:r>
              <a:rPr lang="de-CH" sz="1400" dirty="0" smtClean="0"/>
              <a:t> sign block</a:t>
            </a:r>
            <a:endParaRPr lang="de-CH" sz="1400" dirty="0"/>
          </a:p>
        </p:txBody>
      </p:sp>
      <p:sp>
        <p:nvSpPr>
          <p:cNvPr id="77" name="TextBox 76"/>
          <p:cNvSpPr txBox="1"/>
          <p:nvPr/>
        </p:nvSpPr>
        <p:spPr>
          <a:xfrm>
            <a:off x="8252685" y="4659693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b="1" dirty="0" smtClean="0"/>
              <a:t>H</a:t>
            </a:r>
            <a:r>
              <a:rPr lang="de-CH" sz="1400" dirty="0" smtClean="0"/>
              <a:t> sign block</a:t>
            </a:r>
            <a:endParaRPr lang="de-CH" sz="1400" dirty="0"/>
          </a:p>
        </p:txBody>
      </p:sp>
      <p:sp>
        <p:nvSpPr>
          <p:cNvPr id="42" name="TextBox 41"/>
          <p:cNvSpPr txBox="1"/>
          <p:nvPr/>
        </p:nvSpPr>
        <p:spPr>
          <a:xfrm rot="16200000">
            <a:off x="2179781" y="5132284"/>
            <a:ext cx="7873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 smtClean="0"/>
              <a:t>blockchain</a:t>
            </a:r>
            <a:endParaRPr lang="de-CH" sz="1100" dirty="0"/>
          </a:p>
        </p:txBody>
      </p:sp>
      <p:sp>
        <p:nvSpPr>
          <p:cNvPr id="4" name="Down Arrow 3"/>
          <p:cNvSpPr/>
          <p:nvPr/>
        </p:nvSpPr>
        <p:spPr bwMode="auto">
          <a:xfrm>
            <a:off x="7461259" y="5772510"/>
            <a:ext cx="170127" cy="260514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>
            <a:off x="7719840" y="5772510"/>
            <a:ext cx="170127" cy="260514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Down Arrow 48"/>
          <p:cNvSpPr/>
          <p:nvPr/>
        </p:nvSpPr>
        <p:spPr bwMode="auto">
          <a:xfrm>
            <a:off x="7978421" y="5772510"/>
            <a:ext cx="170127" cy="260514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Down Arrow 49"/>
          <p:cNvSpPr/>
          <p:nvPr/>
        </p:nvSpPr>
        <p:spPr bwMode="auto">
          <a:xfrm>
            <a:off x="8237001" y="5772510"/>
            <a:ext cx="170127" cy="260514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93866" y="5706242"/>
            <a:ext cx="1043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dirty="0" smtClean="0"/>
              <a:t>RR Turn</a:t>
            </a:r>
            <a:endParaRPr lang="de-CH" sz="1800" dirty="0"/>
          </a:p>
        </p:txBody>
      </p:sp>
    </p:spTree>
    <p:extLst>
      <p:ext uri="{BB962C8B-B14F-4D97-AF65-F5344CB8AC3E}">
        <p14:creationId xmlns="" xmlns:p14="http://schemas.microsoft.com/office/powerpoint/2010/main" val="259109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1" grpId="0" animBg="1"/>
      <p:bldP spid="12" grpId="0" animBg="1"/>
      <p:bldP spid="15" grpId="0" animBg="1"/>
      <p:bldP spid="4101" grpId="0" animBg="1"/>
      <p:bldP spid="46" grpId="0" animBg="1"/>
      <p:bldP spid="54" grpId="0" animBg="1"/>
      <p:bldP spid="55" grpId="0" animBg="1"/>
      <p:bldP spid="56" grpId="0" animBg="1"/>
      <p:bldP spid="57" grpId="0" animBg="1"/>
      <p:bldP spid="66" grpId="0" animBg="1"/>
      <p:bldP spid="4120" grpId="0"/>
      <p:bldP spid="75" grpId="0"/>
      <p:bldP spid="76" grpId="0"/>
      <p:bldP spid="77" grpId="0"/>
      <p:bldP spid="4" grpId="0" animBg="1"/>
      <p:bldP spid="4" grpId="1" animBg="1"/>
      <p:bldP spid="4" grpId="2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Alternatives </a:t>
            </a:r>
            <a:endParaRPr lang="de-CH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17821" y="1163968"/>
            <a:ext cx="9220200" cy="5181600"/>
          </a:xfrm>
        </p:spPr>
        <p:txBody>
          <a:bodyPr/>
          <a:lstStyle/>
          <a:p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Proof-of-Burn (</a:t>
            </a:r>
            <a:r>
              <a:rPr lang="en-US" altLang="de-DE" dirty="0" err="1" smtClean="0">
                <a:solidFill>
                  <a:schemeClr val="accent2"/>
                </a:solidFill>
                <a:ea typeface="MS PGothic" panose="020B0600070205080204" pitchFamily="34" charset="-128"/>
              </a:rPr>
              <a:t>PoB</a:t>
            </a:r>
            <a:r>
              <a:rPr lang="en-US" altLang="de-DE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)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Mechanisms should proof that participants burned “coins”</a:t>
            </a:r>
          </a:p>
          <a:p>
            <a:pPr lvl="2"/>
            <a:r>
              <a:rPr lang="en-US" altLang="de-DE" dirty="0" smtClean="0">
                <a:ea typeface="MS PGothic" panose="020B0600070205080204" pitchFamily="34" charset="-128"/>
              </a:rPr>
              <a:t>Sending them to a verifiably </a:t>
            </a:r>
            <a:r>
              <a:rPr lang="en-US" altLang="de-DE" dirty="0" err="1" smtClean="0">
                <a:ea typeface="MS PGothic" panose="020B0600070205080204" pitchFamily="34" charset="-128"/>
              </a:rPr>
              <a:t>unspendable</a:t>
            </a:r>
            <a:r>
              <a:rPr lang="en-US" altLang="de-DE" dirty="0" smtClean="0">
                <a:ea typeface="MS PGothic" panose="020B0600070205080204" pitchFamily="34" charset="-128"/>
              </a:rPr>
              <a:t> address</a:t>
            </a:r>
          </a:p>
          <a:p>
            <a:pPr lvl="2"/>
            <a:r>
              <a:rPr lang="en-US" altLang="de-DE" dirty="0" smtClean="0">
                <a:ea typeface="MS PGothic" panose="020B0600070205080204" pitchFamily="34" charset="-128"/>
              </a:rPr>
              <a:t>This is expensive from each individual’s point of view</a:t>
            </a:r>
          </a:p>
          <a:p>
            <a:pPr lvl="2"/>
            <a:r>
              <a:rPr lang="en-US" altLang="de-DE" dirty="0" smtClean="0">
                <a:ea typeface="MS PGothic" panose="020B0600070205080204" pitchFamily="34" charset="-128"/>
              </a:rPr>
              <a:t>But it consumes no resources other than burned asset</a:t>
            </a:r>
          </a:p>
          <a:p>
            <a:pPr lvl="2"/>
            <a:r>
              <a:rPr lang="en-US" altLang="de-DE" dirty="0" smtClean="0">
                <a:ea typeface="MS PGothic" panose="020B0600070205080204" pitchFamily="34" charset="-128"/>
              </a:rPr>
              <a:t>Ultimate source of scarcity remains PoW-based cryptocurrency</a:t>
            </a:r>
          </a:p>
          <a:p>
            <a:r>
              <a:rPr lang="en-US" altLang="de-DE" dirty="0" smtClean="0">
                <a:solidFill>
                  <a:schemeClr val="accent2"/>
                </a:solidFill>
              </a:rPr>
              <a:t>Proof-of-Capacity (</a:t>
            </a:r>
            <a:r>
              <a:rPr lang="en-US" altLang="de-DE" dirty="0" err="1" smtClean="0">
                <a:solidFill>
                  <a:schemeClr val="accent2"/>
                </a:solidFill>
              </a:rPr>
              <a:t>PoC</a:t>
            </a:r>
            <a:r>
              <a:rPr lang="en-US" altLang="de-DE" dirty="0" smtClean="0">
                <a:solidFill>
                  <a:schemeClr val="accent2"/>
                </a:solidFill>
              </a:rPr>
              <a:t>)</a:t>
            </a:r>
          </a:p>
          <a:p>
            <a:pPr lvl="1"/>
            <a:r>
              <a:rPr lang="en-US" altLang="de-DE" dirty="0" smtClean="0">
                <a:ea typeface="MS PGothic" panose="020B0600070205080204" pitchFamily="34" charset="-128"/>
              </a:rPr>
              <a:t>Also known as Proo</a:t>
            </a:r>
            <a:r>
              <a:rPr lang="en-US" altLang="de-DE" dirty="0" smtClean="0"/>
              <a:t>f-of-Space</a:t>
            </a:r>
          </a:p>
          <a:p>
            <a:pPr lvl="2"/>
            <a:r>
              <a:rPr lang="en-US" altLang="de-DE" dirty="0" smtClean="0">
                <a:ea typeface="MS PGothic" panose="020B0600070205080204" pitchFamily="34" charset="-128"/>
              </a:rPr>
              <a:t>Miner has to proof a (free) storage capacity to be entitled to create blocks</a:t>
            </a:r>
          </a:p>
          <a:p>
            <a:pPr lvl="2"/>
            <a:r>
              <a:rPr lang="en-US" altLang="de-DE" dirty="0" smtClean="0"/>
              <a:t>Miners has to stake their disk (hard-drive or SSD) capacity to create blocks </a:t>
            </a:r>
          </a:p>
          <a:p>
            <a:pPr lvl="3"/>
            <a:r>
              <a:rPr lang="en-US" altLang="de-DE" dirty="0" smtClean="0">
                <a:ea typeface="MS PGothic" panose="020B0600070205080204" pitchFamily="34" charset="-128"/>
              </a:rPr>
              <a:t>Similar to </a:t>
            </a:r>
            <a:r>
              <a:rPr lang="en-US" altLang="de-DE" dirty="0" err="1" smtClean="0">
                <a:ea typeface="MS PGothic" panose="020B0600070205080204" pitchFamily="34" charset="-128"/>
              </a:rPr>
              <a:t>PoS</a:t>
            </a:r>
            <a:r>
              <a:rPr lang="en-US" altLang="de-DE" dirty="0" smtClean="0">
                <a:ea typeface="MS PGothic" panose="020B0600070205080204" pitchFamily="34" charset="-128"/>
              </a:rPr>
              <a:t> in this sense</a:t>
            </a:r>
          </a:p>
        </p:txBody>
      </p:sp>
      <p:pic>
        <p:nvPicPr>
          <p:cNvPr id="2050" name="Picture 2" descr="Resultado de imagem para fire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339" y="2119952"/>
            <a:ext cx="838824" cy="11441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storage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4900566"/>
            <a:ext cx="819163" cy="9356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6506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Consensus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Hybrid consensus</a:t>
            </a:r>
            <a:r>
              <a:rPr lang="en-US" dirty="0" smtClean="0"/>
              <a:t> models</a:t>
            </a:r>
          </a:p>
          <a:p>
            <a:pPr lvl="1"/>
            <a:r>
              <a:rPr lang="en-US" dirty="0" smtClean="0"/>
              <a:t>Using a single consensus </a:t>
            </a:r>
            <a:br>
              <a:rPr lang="en-US" dirty="0" smtClean="0"/>
            </a:br>
            <a:r>
              <a:rPr lang="en-US" dirty="0" smtClean="0"/>
              <a:t>results in limitations</a:t>
            </a:r>
          </a:p>
          <a:p>
            <a:pPr lvl="2"/>
            <a:r>
              <a:rPr lang="en-US" dirty="0" smtClean="0"/>
              <a:t>Combination of different </a:t>
            </a:r>
            <a:br>
              <a:rPr lang="en-US" dirty="0" smtClean="0"/>
            </a:br>
            <a:r>
              <a:rPr lang="en-US" dirty="0" smtClean="0"/>
              <a:t>consensus mechanisms 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Hybrid </a:t>
            </a:r>
            <a:r>
              <a:rPr lang="en-US" dirty="0" err="1" smtClean="0">
                <a:solidFill>
                  <a:schemeClr val="accent2"/>
                </a:solidFill>
              </a:rPr>
              <a:t>sharding</a:t>
            </a:r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/>
              <a:t>System can be organized into </a:t>
            </a:r>
            <a:br>
              <a:rPr lang="en-US" dirty="0" smtClean="0"/>
            </a:br>
            <a:r>
              <a:rPr lang="en-US" dirty="0" smtClean="0"/>
              <a:t>shards (communities)</a:t>
            </a:r>
          </a:p>
          <a:p>
            <a:pPr lvl="2"/>
            <a:r>
              <a:rPr lang="en-US" dirty="0" smtClean="0"/>
              <a:t>Cross-chain communications</a:t>
            </a:r>
          </a:p>
          <a:p>
            <a:pPr lvl="2"/>
            <a:r>
              <a:rPr lang="en-US" dirty="0" smtClean="0"/>
              <a:t>Applied by CSG’s </a:t>
            </a:r>
            <a:r>
              <a:rPr lang="en-US" dirty="0" err="1" smtClean="0"/>
              <a:t>Bazo</a:t>
            </a:r>
            <a:r>
              <a:rPr lang="en-US" dirty="0" smtClean="0"/>
              <a:t> BC (</a:t>
            </a:r>
            <a:r>
              <a:rPr lang="en-US" i="1" dirty="0" smtClean="0"/>
              <a:t>cf.</a:t>
            </a:r>
            <a:r>
              <a:rPr lang="en-US" dirty="0" smtClean="0"/>
              <a:t> later)</a:t>
            </a:r>
          </a:p>
          <a:p>
            <a:endParaRPr lang="en-US" dirty="0"/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4948" y="3653828"/>
            <a:ext cx="3107747" cy="2572773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90231" y="1360682"/>
            <a:ext cx="4157310" cy="2118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Consensus Mechanisms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35972" y="1445188"/>
          <a:ext cx="9260711" cy="4820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255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748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12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30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160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Mechanism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Security</a:t>
                      </a:r>
                      <a:r>
                        <a:rPr lang="en-US" sz="1600" baseline="0" dirty="0" smtClean="0"/>
                        <a:t> Level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Depending 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Scalability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Remarks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BFT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“Reasonable”: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Leader</a:t>
                      </a:r>
                      <a:r>
                        <a:rPr lang="en-US" sz="1600" baseline="0" dirty="0" smtClean="0"/>
                        <a:t> pre-elected</a:t>
                      </a:r>
                      <a:r>
                        <a:rPr lang="en-US" sz="1600" dirty="0" smtClean="0"/>
                        <a:t/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51% failure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-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Medium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Trust</a:t>
                      </a:r>
                      <a:r>
                        <a:rPr lang="en-US" sz="1600" baseline="0" dirty="0" smtClean="0"/>
                        <a:t> in pre-election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dBFT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“Reasonable”: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set of leaders pre-elected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Medium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Trust in set of leaders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High:</a:t>
                      </a:r>
                    </a:p>
                    <a:p>
                      <a:r>
                        <a:rPr lang="en-US" sz="1600" dirty="0" smtClean="0"/>
                        <a:t>51% attack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Hashes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Controversial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Energy  consumption high, needed to ensure high security level (by design)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Unknown:</a:t>
                      </a:r>
                    </a:p>
                    <a:p>
                      <a:r>
                        <a:rPr lang="en-US" sz="1600" dirty="0" smtClean="0"/>
                        <a:t>“Nothing-at-Stake”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PoW-based</a:t>
                      </a:r>
                      <a:r>
                        <a:rPr lang="en-US" sz="1600" baseline="0" dirty="0" smtClean="0"/>
                        <a:t> “stake”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Under discussion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“Costless” forking, thus, measurable assets needed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Identity-based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PoS, PoW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Under discussion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Authorities required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Shards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Unknown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Any </a:t>
                      </a:r>
                      <a:r>
                        <a:rPr lang="en-US" sz="1600" dirty="0" err="1" smtClean="0"/>
                        <a:t>Po“X</a:t>
                      </a:r>
                      <a:r>
                        <a:rPr lang="en-US" sz="1600" dirty="0" smtClean="0"/>
                        <a:t>”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Unknown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Communities, interoperability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1038988">
            <a:off x="8568223" y="166658"/>
            <a:ext cx="1313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0000"/>
                </a:solidFill>
              </a:rPr>
              <a:t>Incomplete</a:t>
            </a:r>
          </a:p>
          <a:p>
            <a:pPr algn="ctr"/>
            <a:endParaRPr lang="en-US" sz="1800" dirty="0" smtClean="0">
              <a:solidFill>
                <a:srgbClr val="FF0000"/>
              </a:solidFill>
            </a:endParaRPr>
          </a:p>
          <a:p>
            <a:pPr algn="ctr"/>
            <a:r>
              <a:rPr lang="en-US" sz="1800" dirty="0" smtClean="0">
                <a:solidFill>
                  <a:srgbClr val="FF0000"/>
                </a:solidFill>
              </a:rPr>
              <a:t>view!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5. Blockchain Eras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9" name="Straight Connector 2058"/>
          <p:cNvCxnSpPr>
            <a:stCxn id="189" idx="0"/>
            <a:endCxn id="129" idx="4"/>
          </p:cNvCxnSpPr>
          <p:nvPr/>
        </p:nvCxnSpPr>
        <p:spPr bwMode="auto">
          <a:xfrm flipV="1">
            <a:off x="575570" y="4125791"/>
            <a:ext cx="0" cy="165229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 smtClean="0">
                <a:ea typeface="MS PGothic" panose="020B0600070205080204" pitchFamily="34" charset="-128"/>
              </a:rPr>
              <a:t>Blockchain 1.0</a:t>
            </a:r>
          </a:p>
        </p:txBody>
      </p:sp>
      <p:sp>
        <p:nvSpPr>
          <p:cNvPr id="125" name="Content Placeholder 2"/>
          <p:cNvSpPr>
            <a:spLocks noGrp="1"/>
          </p:cNvSpPr>
          <p:nvPr>
            <p:ph idx="1"/>
          </p:nvPr>
        </p:nvSpPr>
        <p:spPr>
          <a:xfrm>
            <a:off x="363538" y="1222374"/>
            <a:ext cx="9220200" cy="2468563"/>
          </a:xfrm>
        </p:spPr>
        <p:txBody>
          <a:bodyPr/>
          <a:lstStyle/>
          <a:p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Digital Currency or Cryptocurrencies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Decentralized payment system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Bitcoin as the father of </a:t>
            </a:r>
            <a:r>
              <a:rPr lang="en-US" altLang="en-US" dirty="0">
                <a:ea typeface="MS PGothic" panose="020B0600070205080204" pitchFamily="34" charset="-128"/>
              </a:rPr>
              <a:t>d</a:t>
            </a:r>
            <a:r>
              <a:rPr lang="en-US" altLang="en-US" dirty="0" smtClean="0">
                <a:ea typeface="MS PGothic" panose="020B0600070205080204" pitchFamily="34" charset="-128"/>
              </a:rPr>
              <a:t>igital currencies</a:t>
            </a:r>
          </a:p>
          <a:p>
            <a:pPr lvl="2"/>
            <a:r>
              <a:rPr lang="en-US" altLang="en-US" dirty="0" smtClean="0">
                <a:ea typeface="MS PGothic" panose="020B0600070205080204" pitchFamily="34" charset="-128"/>
              </a:rPr>
              <a:t>Still, not much awareness of (other) </a:t>
            </a:r>
            <a:r>
              <a:rPr lang="en-US" altLang="en-US" dirty="0" smtClean="0"/>
              <a:t>b</a:t>
            </a:r>
            <a:r>
              <a:rPr lang="en-US" altLang="en-US" dirty="0" smtClean="0">
                <a:ea typeface="MS PGothic" panose="020B0600070205080204" pitchFamily="34" charset="-128"/>
              </a:rPr>
              <a:t>lockchain capabilities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Proof-of-Work (</a:t>
            </a:r>
            <a:r>
              <a:rPr lang="en-US" altLang="en-US" dirty="0" err="1" smtClean="0">
                <a:ea typeface="MS PGothic" panose="020B0600070205080204" pitchFamily="34" charset="-128"/>
              </a:rPr>
              <a:t>PoW</a:t>
            </a:r>
            <a:r>
              <a:rPr lang="en-US" altLang="en-US" dirty="0">
                <a:ea typeface="MS PGothic" panose="020B0600070205080204" pitchFamily="34" charset="-128"/>
              </a:rPr>
              <a:t>)</a:t>
            </a:r>
            <a:endParaRPr lang="en-US" altLang="en-US" dirty="0" smtClean="0">
              <a:ea typeface="MS PGothic" panose="020B0600070205080204" pitchFamily="34" charset="-128"/>
            </a:endParaRPr>
          </a:p>
          <a:p>
            <a:pPr lvl="1"/>
            <a:endParaRPr lang="en-US" altLang="en-US" dirty="0" smtClean="0">
              <a:ea typeface="MS PGothic" panose="020B0600070205080204" pitchFamily="34" charset="-128"/>
            </a:endParaRPr>
          </a:p>
          <a:p>
            <a:pPr lvl="1"/>
            <a:endParaRPr lang="en-US" altLang="en-US" dirty="0" smtClean="0">
              <a:ea typeface="MS PGothic" panose="020B0600070205080204" pitchFamily="34" charset="-128"/>
            </a:endParaRPr>
          </a:p>
        </p:txBody>
      </p:sp>
      <p:sp>
        <p:nvSpPr>
          <p:cNvPr id="126" name="Rounded Rectangle 125"/>
          <p:cNvSpPr/>
          <p:nvPr/>
        </p:nvSpPr>
        <p:spPr bwMode="auto">
          <a:xfrm>
            <a:off x="445987" y="3890001"/>
            <a:ext cx="9209088" cy="278996"/>
          </a:xfrm>
          <a:prstGeom prst="roundRect">
            <a:avLst/>
          </a:prstGeom>
          <a:solidFill>
            <a:srgbClr val="00B0F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 flipV="1">
            <a:off x="518809" y="4027450"/>
            <a:ext cx="9064929" cy="1297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pic>
        <p:nvPicPr>
          <p:cNvPr id="128" name="Picture 2" descr="Image result for bitcoin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79" y="3490657"/>
            <a:ext cx="417780" cy="4177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Oval 128"/>
          <p:cNvSpPr/>
          <p:nvPr/>
        </p:nvSpPr>
        <p:spPr bwMode="auto">
          <a:xfrm>
            <a:off x="497005" y="3941168"/>
            <a:ext cx="157129" cy="184623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332553" y="4137681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chemeClr val="accent2"/>
                </a:solidFill>
              </a:rPr>
              <a:t>2008</a:t>
            </a:r>
            <a:endParaRPr lang="de-CH" sz="1050" b="1" dirty="0">
              <a:solidFill>
                <a:schemeClr val="accent2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6351" y="4534057"/>
            <a:ext cx="986168" cy="4154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Bitcoin (BTC)</a:t>
            </a:r>
          </a:p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Whitepaper</a:t>
            </a:r>
            <a:endParaRPr lang="de-CH" sz="1050" dirty="0">
              <a:solidFill>
                <a:schemeClr val="accent2"/>
              </a:solidFill>
            </a:endParaRPr>
          </a:p>
        </p:txBody>
      </p:sp>
      <p:sp>
        <p:nvSpPr>
          <p:cNvPr id="132" name="Oval 131"/>
          <p:cNvSpPr/>
          <p:nvPr/>
        </p:nvSpPr>
        <p:spPr bwMode="auto">
          <a:xfrm>
            <a:off x="1473867" y="3941168"/>
            <a:ext cx="157129" cy="184623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156327" y="4137681"/>
            <a:ext cx="7922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chemeClr val="accent2"/>
                </a:solidFill>
              </a:rPr>
              <a:t>Jan. 2009</a:t>
            </a:r>
            <a:endParaRPr lang="de-CH" sz="1050" b="1" dirty="0">
              <a:solidFill>
                <a:schemeClr val="accent2"/>
              </a:solidFill>
            </a:endParaRPr>
          </a:p>
        </p:txBody>
      </p:sp>
      <p:pic>
        <p:nvPicPr>
          <p:cNvPr id="134" name="Picture 2" descr="Image result for bitcoin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973" y="3477065"/>
            <a:ext cx="417780" cy="4177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TextBox 134"/>
          <p:cNvSpPr txBox="1"/>
          <p:nvPr/>
        </p:nvSpPr>
        <p:spPr>
          <a:xfrm>
            <a:off x="876198" y="4340807"/>
            <a:ext cx="1353256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BTC Genesis Block</a:t>
            </a:r>
            <a:endParaRPr lang="de-CH" sz="1050" dirty="0">
              <a:solidFill>
                <a:schemeClr val="accent2"/>
              </a:solidFill>
            </a:endParaRPr>
          </a:p>
        </p:txBody>
      </p:sp>
      <p:sp>
        <p:nvSpPr>
          <p:cNvPr id="136" name="Rectangle 135"/>
          <p:cNvSpPr/>
          <p:nvPr/>
        </p:nvSpPr>
        <p:spPr bwMode="auto">
          <a:xfrm>
            <a:off x="1118084" y="3692439"/>
            <a:ext cx="340543" cy="215479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OffAxis2Left"/>
            <a:lightRig rig="flat" dir="t"/>
          </a:scene3d>
          <a:sp3d extrusionH="254000" contourW="12700" prstMaterial="matte">
            <a:extrusionClr>
              <a:schemeClr val="accent2"/>
            </a:extrusionClr>
            <a:contourClr>
              <a:schemeClr val="bg1"/>
            </a:contourClr>
          </a:sp3d>
        </p:spPr>
        <p:txBody>
          <a:bodyPr wrap="none" anchor="ctr"/>
          <a:lstStyle/>
          <a:p>
            <a:pPr algn="ctr">
              <a:defRPr/>
            </a:pPr>
            <a:r>
              <a:rPr lang="de-CH" sz="700" dirty="0" smtClean="0">
                <a:solidFill>
                  <a:schemeClr val="bg1"/>
                </a:solidFill>
                <a:latin typeface="Arial" charset="0"/>
              </a:rPr>
              <a:t>Genesis</a:t>
            </a:r>
          </a:p>
          <a:p>
            <a:pPr algn="ctr">
              <a:defRPr/>
            </a:pPr>
            <a:r>
              <a:rPr lang="de-CH" sz="700" dirty="0" smtClean="0">
                <a:solidFill>
                  <a:schemeClr val="bg1"/>
                </a:solidFill>
                <a:latin typeface="Arial" charset="0"/>
              </a:rPr>
              <a:t>Block</a:t>
            </a:r>
            <a:endParaRPr lang="de-CH" sz="7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37" name="Picture 8" descr="Image result for pizza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020" y="3541101"/>
            <a:ext cx="367644" cy="3676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Oval 137"/>
          <p:cNvSpPr/>
          <p:nvPr/>
        </p:nvSpPr>
        <p:spPr bwMode="auto">
          <a:xfrm>
            <a:off x="3338052" y="3941168"/>
            <a:ext cx="157129" cy="184623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2997085" y="4137681"/>
            <a:ext cx="7857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chemeClr val="accent2"/>
                </a:solidFill>
              </a:rPr>
              <a:t>May 2010</a:t>
            </a:r>
            <a:endParaRPr lang="de-CH" sz="1050" b="1" dirty="0">
              <a:solidFill>
                <a:schemeClr val="accent2"/>
              </a:solidFill>
            </a:endParaRPr>
          </a:p>
        </p:txBody>
      </p:sp>
      <p:pic>
        <p:nvPicPr>
          <p:cNvPr id="141" name="Picture 8" descr="Image result for pizza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496" y="3537053"/>
            <a:ext cx="367644" cy="3676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4" descr="Image result for paper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85" y="3583660"/>
            <a:ext cx="360861" cy="3608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" name="Oval 143"/>
          <p:cNvSpPr/>
          <p:nvPr/>
        </p:nvSpPr>
        <p:spPr bwMode="auto">
          <a:xfrm>
            <a:off x="2438635" y="3941168"/>
            <a:ext cx="157129" cy="184623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121096" y="4137681"/>
            <a:ext cx="7841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chemeClr val="accent2"/>
                </a:solidFill>
              </a:rPr>
              <a:t>Oct. 2009</a:t>
            </a:r>
            <a:endParaRPr lang="de-CH" sz="1050" b="1" dirty="0">
              <a:solidFill>
                <a:schemeClr val="accent2"/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570386" y="4580475"/>
            <a:ext cx="180209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‘‘BTC Network’’ goes live. </a:t>
            </a:r>
          </a:p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FX exchange for BTCs</a:t>
            </a:r>
            <a:endParaRPr lang="de-CH" sz="1050" dirty="0">
              <a:solidFill>
                <a:schemeClr val="accent2"/>
              </a:solidFill>
            </a:endParaRPr>
          </a:p>
        </p:txBody>
      </p:sp>
      <p:pic>
        <p:nvPicPr>
          <p:cNvPr id="147" name="Picture 6" descr="Image result for exchange icon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121" y="3477670"/>
            <a:ext cx="409523" cy="4095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47"/>
          <p:cNvGrpSpPr/>
          <p:nvPr/>
        </p:nvGrpSpPr>
        <p:grpSpPr>
          <a:xfrm>
            <a:off x="4815534" y="3577190"/>
            <a:ext cx="761747" cy="814407"/>
            <a:chOff x="3806452" y="1683340"/>
            <a:chExt cx="761747" cy="814407"/>
          </a:xfrm>
        </p:grpSpPr>
        <p:sp>
          <p:nvSpPr>
            <p:cNvPr id="149" name="Oval 148"/>
            <p:cNvSpPr/>
            <p:nvPr/>
          </p:nvSpPr>
          <p:spPr bwMode="auto">
            <a:xfrm>
              <a:off x="4122575" y="2047773"/>
              <a:ext cx="157129" cy="184623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3806452" y="2243831"/>
              <a:ext cx="76174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050" b="1" dirty="0" smtClean="0">
                  <a:solidFill>
                    <a:schemeClr val="accent2"/>
                  </a:solidFill>
                </a:rPr>
                <a:t>Feb 2011</a:t>
              </a:r>
              <a:endParaRPr lang="de-CH" sz="1050" b="1" dirty="0">
                <a:solidFill>
                  <a:schemeClr val="accent2"/>
                </a:solidFill>
              </a:endParaRPr>
            </a:p>
          </p:txBody>
        </p:sp>
        <p:pic>
          <p:nvPicPr>
            <p:cNvPr id="151" name="Picture 2" descr="Image result for bitcoin ic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5810" y="1683340"/>
              <a:ext cx="272230" cy="27223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2" name="Equal 151"/>
            <p:cNvSpPr/>
            <p:nvPr/>
          </p:nvSpPr>
          <p:spPr bwMode="auto">
            <a:xfrm>
              <a:off x="4096837" y="1774647"/>
              <a:ext cx="208603" cy="102795"/>
            </a:xfrm>
            <a:prstGeom prst="mathEqual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53" name="Picture 14" descr="Image result for dollar icon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6643" y="1712648"/>
              <a:ext cx="246420" cy="24642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4" name="TextBox 153"/>
          <p:cNvSpPr txBox="1"/>
          <p:nvPr/>
        </p:nvSpPr>
        <p:spPr>
          <a:xfrm>
            <a:off x="4652214" y="4328038"/>
            <a:ext cx="11160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1 BTC = 1 USD</a:t>
            </a:r>
            <a:endParaRPr lang="de-CH" sz="1050" dirty="0">
              <a:solidFill>
                <a:schemeClr val="accent2"/>
              </a:solidFill>
            </a:endParaRPr>
          </a:p>
        </p:txBody>
      </p:sp>
      <p:sp>
        <p:nvSpPr>
          <p:cNvPr id="155" name="Oval 154"/>
          <p:cNvSpPr/>
          <p:nvPr/>
        </p:nvSpPr>
        <p:spPr bwMode="auto">
          <a:xfrm>
            <a:off x="4224135" y="3941168"/>
            <a:ext cx="157129" cy="184623"/>
          </a:xfrm>
          <a:prstGeom prst="ellipse">
            <a:avLst/>
          </a:prstGeom>
          <a:solidFill>
            <a:srgbClr val="2619B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3863691" y="4131331"/>
            <a:ext cx="8146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chemeClr val="accent2"/>
                </a:solidFill>
              </a:rPr>
              <a:t>Nov. 2010</a:t>
            </a:r>
            <a:endParaRPr lang="de-CH" sz="1050" b="1" dirty="0">
              <a:solidFill>
                <a:schemeClr val="accent2"/>
              </a:solidFill>
            </a:endParaRPr>
          </a:p>
        </p:txBody>
      </p:sp>
      <p:pic>
        <p:nvPicPr>
          <p:cNvPr id="158" name="Picture 16" descr="Image result for chart icon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901" y="3534124"/>
            <a:ext cx="341731" cy="339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" name="Oval 158"/>
          <p:cNvSpPr/>
          <p:nvPr/>
        </p:nvSpPr>
        <p:spPr bwMode="auto">
          <a:xfrm>
            <a:off x="6245188" y="3941168"/>
            <a:ext cx="157129" cy="184623"/>
          </a:xfrm>
          <a:prstGeom prst="ellipse">
            <a:avLst/>
          </a:prstGeom>
          <a:solidFill>
            <a:srgbClr val="2619B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5907236" y="4132730"/>
            <a:ext cx="8322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chemeClr val="accent2"/>
                </a:solidFill>
              </a:rPr>
              <a:t>2011-2012</a:t>
            </a:r>
            <a:endParaRPr lang="de-CH" sz="1050" b="1" dirty="0">
              <a:solidFill>
                <a:schemeClr val="accent2"/>
              </a:solidFill>
            </a:endParaRPr>
          </a:p>
        </p:txBody>
      </p:sp>
      <p:pic>
        <p:nvPicPr>
          <p:cNvPr id="161" name="Picture 18" descr="Image result for coinbase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673" y="3631266"/>
            <a:ext cx="652069" cy="2279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20" descr="Image result for bitpay ic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114" y="3440832"/>
            <a:ext cx="648265" cy="3241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" name="TextBox 163"/>
          <p:cNvSpPr txBox="1"/>
          <p:nvPr/>
        </p:nvSpPr>
        <p:spPr>
          <a:xfrm>
            <a:off x="6961519" y="4118851"/>
            <a:ext cx="7617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chemeClr val="accent2"/>
                </a:solidFill>
              </a:rPr>
              <a:t>Jun 2012</a:t>
            </a:r>
            <a:endParaRPr lang="de-CH" sz="1050" b="1" dirty="0">
              <a:solidFill>
                <a:schemeClr val="accent2"/>
              </a:solidFill>
            </a:endParaRPr>
          </a:p>
        </p:txBody>
      </p:sp>
      <p:sp>
        <p:nvSpPr>
          <p:cNvPr id="165" name="Oval 164"/>
          <p:cNvSpPr/>
          <p:nvPr/>
        </p:nvSpPr>
        <p:spPr bwMode="auto">
          <a:xfrm>
            <a:off x="7284566" y="3941168"/>
            <a:ext cx="157129" cy="184623"/>
          </a:xfrm>
          <a:prstGeom prst="ellipse">
            <a:avLst/>
          </a:prstGeom>
          <a:solidFill>
            <a:srgbClr val="2619B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6" name="Picture 22" descr="Image result for ripple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1532" y="3519010"/>
            <a:ext cx="286890" cy="2868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381371" y="4290313"/>
            <a:ext cx="196351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Ripple is launched focusing  Banking systems integration</a:t>
            </a:r>
            <a:endParaRPr lang="de-CH" sz="1050" dirty="0">
              <a:solidFill>
                <a:schemeClr val="accent2"/>
              </a:solidFill>
            </a:endParaRPr>
          </a:p>
        </p:txBody>
      </p:sp>
      <p:sp>
        <p:nvSpPr>
          <p:cNvPr id="168" name="Oval 167"/>
          <p:cNvSpPr/>
          <p:nvPr/>
        </p:nvSpPr>
        <p:spPr bwMode="auto">
          <a:xfrm>
            <a:off x="8215246" y="3942237"/>
            <a:ext cx="157129" cy="184623"/>
          </a:xfrm>
          <a:prstGeom prst="ellipse">
            <a:avLst/>
          </a:prstGeom>
          <a:solidFill>
            <a:srgbClr val="2619B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9" name="Oval 168"/>
          <p:cNvSpPr/>
          <p:nvPr/>
        </p:nvSpPr>
        <p:spPr bwMode="auto">
          <a:xfrm>
            <a:off x="9026355" y="3936237"/>
            <a:ext cx="157129" cy="184623"/>
          </a:xfrm>
          <a:prstGeom prst="ellipse">
            <a:avLst/>
          </a:prstGeom>
          <a:solidFill>
            <a:srgbClr val="2619B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7936649" y="4120145"/>
            <a:ext cx="7697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chemeClr val="accent2"/>
                </a:solidFill>
              </a:rPr>
              <a:t>Sep 2012</a:t>
            </a:r>
            <a:endParaRPr lang="de-CH" sz="1050" b="1" dirty="0">
              <a:solidFill>
                <a:schemeClr val="accent2"/>
              </a:solidFill>
            </a:endParaRPr>
          </a:p>
        </p:txBody>
      </p:sp>
      <p:pic>
        <p:nvPicPr>
          <p:cNvPr id="171" name="Picture 2" descr="Image result for bitcoin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151" y="3465847"/>
            <a:ext cx="417780" cy="4177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2" name="TextBox 171"/>
          <p:cNvSpPr txBox="1"/>
          <p:nvPr/>
        </p:nvSpPr>
        <p:spPr>
          <a:xfrm>
            <a:off x="7604361" y="4641282"/>
            <a:ext cx="14021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Bitcoin Foundation</a:t>
            </a:r>
            <a:endParaRPr lang="de-CH" sz="1050" dirty="0">
              <a:solidFill>
                <a:schemeClr val="accent2"/>
              </a:solidFill>
            </a:endParaRPr>
          </a:p>
        </p:txBody>
      </p:sp>
      <p:pic>
        <p:nvPicPr>
          <p:cNvPr id="173" name="Picture 16" descr="Image result for chart icon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198" y="3529098"/>
            <a:ext cx="341731" cy="339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" descr="Image result for bitcoin ic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751" y="3380199"/>
            <a:ext cx="143277" cy="1432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6" name="TextBox 175"/>
          <p:cNvSpPr txBox="1"/>
          <p:nvPr/>
        </p:nvSpPr>
        <p:spPr>
          <a:xfrm>
            <a:off x="8702600" y="4120145"/>
            <a:ext cx="7633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chemeClr val="accent2"/>
                </a:solidFill>
              </a:rPr>
              <a:t>Mar 2013</a:t>
            </a:r>
            <a:endParaRPr lang="de-CH" sz="1050" b="1" dirty="0">
              <a:solidFill>
                <a:schemeClr val="accent2"/>
              </a:solidFill>
            </a:endParaRPr>
          </a:p>
        </p:txBody>
      </p:sp>
      <p:cxnSp>
        <p:nvCxnSpPr>
          <p:cNvPr id="177" name="Straight Connector 176"/>
          <p:cNvCxnSpPr>
            <a:stCxn id="131" idx="0"/>
            <a:endCxn id="130" idx="2"/>
          </p:cNvCxnSpPr>
          <p:nvPr/>
        </p:nvCxnSpPr>
        <p:spPr bwMode="auto">
          <a:xfrm flipV="1">
            <a:off x="549435" y="4391597"/>
            <a:ext cx="26133" cy="14246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8" name="Straight Connector 177"/>
          <p:cNvCxnSpPr>
            <a:stCxn id="146" idx="0"/>
            <a:endCxn id="145" idx="2"/>
          </p:cNvCxnSpPr>
          <p:nvPr/>
        </p:nvCxnSpPr>
        <p:spPr bwMode="auto">
          <a:xfrm flipV="1">
            <a:off x="2471434" y="4391597"/>
            <a:ext cx="41757" cy="18887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9" name="Straight Connector 178"/>
          <p:cNvCxnSpPr>
            <a:stCxn id="157" idx="0"/>
            <a:endCxn id="156" idx="2"/>
          </p:cNvCxnSpPr>
          <p:nvPr/>
        </p:nvCxnSpPr>
        <p:spPr bwMode="auto">
          <a:xfrm flipH="1" flipV="1">
            <a:off x="4271015" y="4385247"/>
            <a:ext cx="19025" cy="21271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0" name="Straight Connector 179"/>
          <p:cNvCxnSpPr>
            <a:stCxn id="163" idx="0"/>
            <a:endCxn id="160" idx="2"/>
          </p:cNvCxnSpPr>
          <p:nvPr/>
        </p:nvCxnSpPr>
        <p:spPr bwMode="auto">
          <a:xfrm flipH="1" flipV="1">
            <a:off x="6323376" y="4386646"/>
            <a:ext cx="11067" cy="27662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1" name="Straight Connector 180"/>
          <p:cNvCxnSpPr>
            <a:stCxn id="172" idx="0"/>
          </p:cNvCxnSpPr>
          <p:nvPr/>
        </p:nvCxnSpPr>
        <p:spPr bwMode="auto">
          <a:xfrm flipV="1">
            <a:off x="8305436" y="4336976"/>
            <a:ext cx="21433" cy="30430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Straight Connector 186"/>
          <p:cNvCxnSpPr/>
          <p:nvPr/>
        </p:nvCxnSpPr>
        <p:spPr bwMode="auto">
          <a:xfrm flipV="1">
            <a:off x="518066" y="5826789"/>
            <a:ext cx="9064929" cy="1297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188" name="TextBox 187"/>
          <p:cNvSpPr txBox="1"/>
          <p:nvPr/>
        </p:nvSpPr>
        <p:spPr>
          <a:xfrm>
            <a:off x="182692" y="5473266"/>
            <a:ext cx="942887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chemeClr val="accent2"/>
                </a:solidFill>
              </a:rPr>
              <a:t>Non-existent</a:t>
            </a:r>
            <a:endParaRPr lang="de-CH" sz="1050" i="1" dirty="0">
              <a:solidFill>
                <a:schemeClr val="accent2"/>
              </a:solidFill>
            </a:endParaRPr>
          </a:p>
        </p:txBody>
      </p:sp>
      <p:sp>
        <p:nvSpPr>
          <p:cNvPr id="189" name="Oval 188"/>
          <p:cNvSpPr/>
          <p:nvPr/>
        </p:nvSpPr>
        <p:spPr bwMode="auto">
          <a:xfrm>
            <a:off x="497005" y="5778085"/>
            <a:ext cx="157129" cy="184623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0" name="Oval 189"/>
          <p:cNvSpPr/>
          <p:nvPr/>
        </p:nvSpPr>
        <p:spPr bwMode="auto">
          <a:xfrm>
            <a:off x="4224135" y="5734477"/>
            <a:ext cx="157129" cy="184623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2" name="Oval 191"/>
          <p:cNvSpPr/>
          <p:nvPr/>
        </p:nvSpPr>
        <p:spPr bwMode="auto">
          <a:xfrm>
            <a:off x="9026355" y="5747447"/>
            <a:ext cx="157129" cy="184623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4084618" y="6031660"/>
            <a:ext cx="1778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600" dirty="0" smtClean="0">
                <a:solidFill>
                  <a:schemeClr val="accent2"/>
                </a:solidFill>
              </a:rPr>
              <a:t>Public Perception</a:t>
            </a:r>
            <a:endParaRPr lang="de-CH" sz="1600" dirty="0">
              <a:solidFill>
                <a:schemeClr val="accent2"/>
              </a:solidFill>
            </a:endParaRPr>
          </a:p>
        </p:txBody>
      </p:sp>
      <p:cxnSp>
        <p:nvCxnSpPr>
          <p:cNvPr id="198" name="Straight Connector 197"/>
          <p:cNvCxnSpPr>
            <a:stCxn id="190" idx="0"/>
            <a:endCxn id="155" idx="4"/>
          </p:cNvCxnSpPr>
          <p:nvPr/>
        </p:nvCxnSpPr>
        <p:spPr bwMode="auto">
          <a:xfrm flipV="1">
            <a:off x="4302700" y="4125791"/>
            <a:ext cx="0" cy="160868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91" name="TextBox 190"/>
          <p:cNvSpPr txBox="1"/>
          <p:nvPr/>
        </p:nvSpPr>
        <p:spPr>
          <a:xfrm>
            <a:off x="3868929" y="5434405"/>
            <a:ext cx="867546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chemeClr val="accent2"/>
                </a:solidFill>
              </a:rPr>
              <a:t>Initial stage</a:t>
            </a:r>
            <a:endParaRPr lang="de-CH" sz="1050" i="1" dirty="0">
              <a:solidFill>
                <a:schemeClr val="accent2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3677533" y="4597957"/>
            <a:ext cx="1225014" cy="4154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BTC Market Cap </a:t>
            </a:r>
          </a:p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reaches 1M USD</a:t>
            </a:r>
            <a:endParaRPr lang="de-CH" sz="1050" dirty="0">
              <a:solidFill>
                <a:schemeClr val="accent2"/>
              </a:solidFill>
            </a:endParaRPr>
          </a:p>
        </p:txBody>
      </p:sp>
      <p:cxnSp>
        <p:nvCxnSpPr>
          <p:cNvPr id="201" name="Straight Connector 200"/>
          <p:cNvCxnSpPr>
            <a:stCxn id="192" idx="0"/>
            <a:endCxn id="169" idx="4"/>
          </p:cNvCxnSpPr>
          <p:nvPr/>
        </p:nvCxnSpPr>
        <p:spPr bwMode="auto">
          <a:xfrm flipV="1">
            <a:off x="9104920" y="4120860"/>
            <a:ext cx="0" cy="1626587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75" name="TextBox 174"/>
          <p:cNvSpPr txBox="1"/>
          <p:nvPr/>
        </p:nvSpPr>
        <p:spPr>
          <a:xfrm>
            <a:off x="8529272" y="4303164"/>
            <a:ext cx="1199848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BTC Market Cap</a:t>
            </a:r>
          </a:p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reaches 1B USD</a:t>
            </a:r>
            <a:endParaRPr lang="de-CH" sz="1050" dirty="0">
              <a:solidFill>
                <a:schemeClr val="accent2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8583023" y="5434405"/>
            <a:ext cx="987771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chemeClr val="accent2"/>
                </a:solidFill>
              </a:rPr>
              <a:t>Central stage</a:t>
            </a:r>
            <a:endParaRPr lang="de-CH" sz="1050" i="1" dirty="0">
              <a:solidFill>
                <a:schemeClr val="accent2"/>
              </a:solidFill>
            </a:endParaRPr>
          </a:p>
        </p:txBody>
      </p:sp>
      <p:cxnSp>
        <p:nvCxnSpPr>
          <p:cNvPr id="204" name="Straight Connector 203"/>
          <p:cNvCxnSpPr>
            <a:endCxn id="159" idx="4"/>
          </p:cNvCxnSpPr>
          <p:nvPr/>
        </p:nvCxnSpPr>
        <p:spPr bwMode="auto">
          <a:xfrm flipH="1" flipV="1">
            <a:off x="6323753" y="4125791"/>
            <a:ext cx="10690" cy="171396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63" name="TextBox 162"/>
          <p:cNvSpPr txBox="1"/>
          <p:nvPr/>
        </p:nvSpPr>
        <p:spPr>
          <a:xfrm>
            <a:off x="5683426" y="4663274"/>
            <a:ext cx="1302033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Digital wallets gain</a:t>
            </a:r>
          </a:p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popularity</a:t>
            </a:r>
            <a:endParaRPr lang="de-CH" sz="1050" dirty="0">
              <a:solidFill>
                <a:schemeClr val="accent2"/>
              </a:solidFill>
            </a:endParaRPr>
          </a:p>
        </p:txBody>
      </p:sp>
      <p:cxnSp>
        <p:nvCxnSpPr>
          <p:cNvPr id="207" name="Straight Connector 206"/>
          <p:cNvCxnSpPr>
            <a:endCxn id="168" idx="4"/>
          </p:cNvCxnSpPr>
          <p:nvPr/>
        </p:nvCxnSpPr>
        <p:spPr bwMode="auto">
          <a:xfrm flipH="1" flipV="1">
            <a:off x="8293811" y="4126860"/>
            <a:ext cx="33058" cy="169992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Arrow Connector 73"/>
          <p:cNvCxnSpPr/>
          <p:nvPr/>
        </p:nvCxnSpPr>
        <p:spPr bwMode="auto">
          <a:xfrm>
            <a:off x="6334443" y="5343615"/>
            <a:ext cx="1970993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12" name="TextBox 211"/>
          <p:cNvSpPr txBox="1"/>
          <p:nvPr/>
        </p:nvSpPr>
        <p:spPr>
          <a:xfrm>
            <a:off x="6436115" y="5318237"/>
            <a:ext cx="18084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chemeClr val="accent2"/>
                </a:solidFill>
              </a:rPr>
              <a:t>Bitcoin forks (Litecoin, Dodgecoin, etc)</a:t>
            </a:r>
            <a:endParaRPr lang="de-CH" sz="1050" i="1" dirty="0">
              <a:solidFill>
                <a:schemeClr val="accent2"/>
              </a:solidFill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1346511" y="5346308"/>
            <a:ext cx="2023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u="sng" dirty="0" smtClean="0">
                <a:solidFill>
                  <a:schemeClr val="accent2"/>
                </a:solidFill>
              </a:rPr>
              <a:t>«Experimental» stage</a:t>
            </a:r>
            <a:endParaRPr lang="de-CH" sz="1050" i="1" u="sng" dirty="0">
              <a:solidFill>
                <a:schemeClr val="accent2"/>
              </a:solidFill>
            </a:endParaRPr>
          </a:p>
        </p:txBody>
      </p:sp>
      <p:cxnSp>
        <p:nvCxnSpPr>
          <p:cNvPr id="214" name="Straight Arrow Connector 213"/>
          <p:cNvCxnSpPr/>
          <p:nvPr/>
        </p:nvCxnSpPr>
        <p:spPr bwMode="auto">
          <a:xfrm flipV="1">
            <a:off x="600171" y="5350405"/>
            <a:ext cx="3702528" cy="745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217" name="Straight Arrow Connector 216"/>
          <p:cNvCxnSpPr/>
          <p:nvPr/>
        </p:nvCxnSpPr>
        <p:spPr bwMode="auto">
          <a:xfrm flipV="1">
            <a:off x="4290040" y="5341941"/>
            <a:ext cx="2055093" cy="2618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220" name="TextBox 219"/>
          <p:cNvSpPr txBox="1"/>
          <p:nvPr/>
        </p:nvSpPr>
        <p:spPr>
          <a:xfrm>
            <a:off x="4720623" y="5319133"/>
            <a:ext cx="11980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chemeClr val="accent2"/>
                </a:solidFill>
              </a:rPr>
              <a:t>Discovery of cryptocurrencies</a:t>
            </a:r>
            <a:endParaRPr lang="de-CH" sz="1050" i="1" dirty="0">
              <a:solidFill>
                <a:schemeClr val="accent2"/>
              </a:solidFill>
            </a:endParaRPr>
          </a:p>
        </p:txBody>
      </p:sp>
      <p:pic>
        <p:nvPicPr>
          <p:cNvPr id="221" name="Picture 14" descr="Image result for dollar icon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818" y="3531216"/>
            <a:ext cx="123134" cy="1231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TextBox 139"/>
          <p:cNvSpPr txBox="1"/>
          <p:nvPr/>
        </p:nvSpPr>
        <p:spPr>
          <a:xfrm>
            <a:off x="1989694" y="4307953"/>
            <a:ext cx="28708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Two </a:t>
            </a:r>
            <a:r>
              <a:rPr lang="de-CH" sz="1050" dirty="0">
                <a:solidFill>
                  <a:schemeClr val="accent2"/>
                </a:solidFill>
              </a:rPr>
              <a:t>slices </a:t>
            </a:r>
            <a:r>
              <a:rPr lang="de-CH" sz="1050" dirty="0" smtClean="0">
                <a:solidFill>
                  <a:schemeClr val="accent2"/>
                </a:solidFill>
              </a:rPr>
              <a:t>of </a:t>
            </a:r>
            <a:r>
              <a:rPr lang="de-CH" sz="1050" b="1" dirty="0" smtClean="0">
                <a:solidFill>
                  <a:schemeClr val="accent2"/>
                </a:solidFill>
                <a:hlinkClick r:id="rId15"/>
              </a:rPr>
              <a:t>Pizza</a:t>
            </a:r>
            <a:r>
              <a:rPr lang="de-CH" sz="1050" dirty="0">
                <a:solidFill>
                  <a:schemeClr val="accent2"/>
                </a:solidFill>
              </a:rPr>
              <a:t> </a:t>
            </a:r>
            <a:r>
              <a:rPr lang="de-CH" sz="1050" dirty="0" smtClean="0">
                <a:solidFill>
                  <a:schemeClr val="accent2"/>
                </a:solidFill>
              </a:rPr>
              <a:t>for </a:t>
            </a:r>
          </a:p>
          <a:p>
            <a:pPr algn="ctr"/>
            <a:r>
              <a:rPr lang="de-CH" sz="1050" dirty="0" smtClean="0">
                <a:solidFill>
                  <a:schemeClr val="accent2"/>
                </a:solidFill>
              </a:rPr>
              <a:t>10’000 BTC</a:t>
            </a:r>
            <a:endParaRPr lang="de-CH" sz="105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013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/>
          <p:cNvSpPr/>
          <p:nvPr/>
        </p:nvSpPr>
        <p:spPr bwMode="auto">
          <a:xfrm>
            <a:off x="374650" y="3870487"/>
            <a:ext cx="9209088" cy="283744"/>
          </a:xfrm>
          <a:prstGeom prst="roundRect">
            <a:avLst/>
          </a:prstGeom>
          <a:solidFill>
            <a:srgbClr val="00B05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 smtClean="0">
                <a:ea typeface="MS PGothic" panose="020B0600070205080204" pitchFamily="34" charset="-128"/>
              </a:rPr>
              <a:t>Blockchain 2.0</a:t>
            </a: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447472" y="4000033"/>
            <a:ext cx="9064929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lg"/>
            <a:tailEnd type="arrow" w="med" len="med"/>
          </a:ln>
          <a:effectLst/>
        </p:spPr>
      </p:cxnSp>
      <p:sp>
        <p:nvSpPr>
          <p:cNvPr id="94" name="Oval 93"/>
          <p:cNvSpPr/>
          <p:nvPr/>
        </p:nvSpPr>
        <p:spPr bwMode="auto">
          <a:xfrm>
            <a:off x="420736" y="3914095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5" name="Oval 94"/>
          <p:cNvSpPr/>
          <p:nvPr/>
        </p:nvSpPr>
        <p:spPr bwMode="auto">
          <a:xfrm>
            <a:off x="1498243" y="3909152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96511" y="4150029"/>
            <a:ext cx="7713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00B050"/>
                </a:solidFill>
              </a:rPr>
              <a:t>Dec 2013</a:t>
            </a:r>
            <a:endParaRPr lang="de-CH" sz="1050" b="1" dirty="0">
              <a:solidFill>
                <a:srgbClr val="00B050"/>
              </a:solidFill>
            </a:endParaRPr>
          </a:p>
        </p:txBody>
      </p:sp>
      <p:pic>
        <p:nvPicPr>
          <p:cNvPr id="97" name="Picture 2" descr="Image result for ethereum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03" y="3317884"/>
            <a:ext cx="669592" cy="67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TextBox 98"/>
          <p:cNvSpPr txBox="1"/>
          <p:nvPr/>
        </p:nvSpPr>
        <p:spPr>
          <a:xfrm>
            <a:off x="1149111" y="4150029"/>
            <a:ext cx="7553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00B050"/>
                </a:solidFill>
              </a:rPr>
              <a:t>Jan 2014</a:t>
            </a:r>
            <a:endParaRPr lang="de-CH" sz="1050" b="1" dirty="0">
              <a:solidFill>
                <a:srgbClr val="00B050"/>
              </a:solidFill>
            </a:endParaRPr>
          </a:p>
        </p:txBody>
      </p:sp>
      <p:pic>
        <p:nvPicPr>
          <p:cNvPr id="2076" name="Picture 28" descr="Image result for startup icon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8380">
            <a:off x="1434333" y="3506285"/>
            <a:ext cx="394386" cy="3943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extBox 101"/>
          <p:cNvSpPr txBox="1"/>
          <p:nvPr/>
        </p:nvSpPr>
        <p:spPr>
          <a:xfrm>
            <a:off x="3540273" y="4156938"/>
            <a:ext cx="7168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00B050"/>
                </a:solidFill>
              </a:rPr>
              <a:t>Jul 2014</a:t>
            </a:r>
            <a:endParaRPr lang="de-CH" sz="1050" b="1" dirty="0">
              <a:solidFill>
                <a:srgbClr val="00B050"/>
              </a:solidFill>
            </a:endParaRPr>
          </a:p>
        </p:txBody>
      </p:sp>
      <p:sp>
        <p:nvSpPr>
          <p:cNvPr id="103" name="Oval 102"/>
          <p:cNvSpPr/>
          <p:nvPr/>
        </p:nvSpPr>
        <p:spPr bwMode="auto">
          <a:xfrm>
            <a:off x="3817799" y="3915437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4" name="Picture 2" descr="Image result for ethereum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163" y="3258457"/>
            <a:ext cx="669592" cy="67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" name="TextBox 119"/>
          <p:cNvSpPr txBox="1"/>
          <p:nvPr/>
        </p:nvSpPr>
        <p:spPr>
          <a:xfrm>
            <a:off x="2387512" y="4150029"/>
            <a:ext cx="7617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00B050"/>
                </a:solidFill>
              </a:rPr>
              <a:t>Feb 2014</a:t>
            </a:r>
            <a:endParaRPr lang="de-CH" sz="1050" b="1" dirty="0">
              <a:solidFill>
                <a:srgbClr val="00B050"/>
              </a:solidFill>
            </a:endParaRPr>
          </a:p>
        </p:txBody>
      </p:sp>
      <p:sp>
        <p:nvSpPr>
          <p:cNvPr id="121" name="Oval 120"/>
          <p:cNvSpPr/>
          <p:nvPr/>
        </p:nvSpPr>
        <p:spPr bwMode="auto">
          <a:xfrm>
            <a:off x="2649729" y="3908528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80" name="Picture 32" descr="Image result for mt go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213" y="3533540"/>
            <a:ext cx="591671" cy="2780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Image result for hack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961" y="3454407"/>
            <a:ext cx="410485" cy="4104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30" descr="Image result for project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35" y="3587404"/>
            <a:ext cx="277370" cy="2773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Content Placeholder 2"/>
          <p:cNvSpPr>
            <a:spLocks noGrp="1"/>
          </p:cNvSpPr>
          <p:nvPr>
            <p:ph idx="1"/>
          </p:nvPr>
        </p:nvSpPr>
        <p:spPr>
          <a:xfrm>
            <a:off x="363538" y="1222375"/>
            <a:ext cx="9220200" cy="2230174"/>
          </a:xfrm>
        </p:spPr>
        <p:txBody>
          <a:bodyPr/>
          <a:lstStyle/>
          <a:p>
            <a:r>
              <a:rPr lang="en-US" altLang="en-US" dirty="0" smtClean="0">
                <a:solidFill>
                  <a:srgbClr val="00B050"/>
                </a:solidFill>
                <a:ea typeface="MS PGothic" panose="020B0600070205080204" pitchFamily="34" charset="-128"/>
              </a:rPr>
              <a:t>Smart Contracts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Ethereum unlocks the blockchain potential beyond cryptocurrencies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Blockchain is able to run computer programs in a transparent and verifiable manner</a:t>
            </a:r>
          </a:p>
          <a:p>
            <a:pPr lvl="1"/>
            <a:endParaRPr lang="en-US" altLang="en-US" dirty="0" smtClean="0">
              <a:ea typeface="MS PGothic" panose="020B0600070205080204" pitchFamily="34" charset="-128"/>
            </a:endParaRPr>
          </a:p>
        </p:txBody>
      </p:sp>
      <p:sp>
        <p:nvSpPr>
          <p:cNvPr id="107" name="Oval 106"/>
          <p:cNvSpPr/>
          <p:nvPr/>
        </p:nvSpPr>
        <p:spPr bwMode="auto">
          <a:xfrm>
            <a:off x="5137400" y="3895904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03990" y="3430271"/>
            <a:ext cx="590097" cy="421919"/>
          </a:xfrm>
          <a:prstGeom prst="rect">
            <a:avLst/>
          </a:prstGeom>
        </p:spPr>
      </p:pic>
      <p:sp>
        <p:nvSpPr>
          <p:cNvPr id="108" name="TextBox 107"/>
          <p:cNvSpPr txBox="1"/>
          <p:nvPr/>
        </p:nvSpPr>
        <p:spPr>
          <a:xfrm>
            <a:off x="4972949" y="4155784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00B050"/>
                </a:solidFill>
              </a:rPr>
              <a:t>2015</a:t>
            </a:r>
            <a:endParaRPr lang="de-CH" sz="1050" b="1" dirty="0">
              <a:solidFill>
                <a:srgbClr val="00B050"/>
              </a:solidFill>
            </a:endParaRPr>
          </a:p>
        </p:txBody>
      </p:sp>
      <p:pic>
        <p:nvPicPr>
          <p:cNvPr id="6152" name="Picture 8" descr="Image result for press button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204" y="3469986"/>
            <a:ext cx="393970" cy="3939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Image result for nasdaq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472" y="3176236"/>
            <a:ext cx="818907" cy="234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TextBox 109"/>
          <p:cNvSpPr txBox="1"/>
          <p:nvPr/>
        </p:nvSpPr>
        <p:spPr>
          <a:xfrm>
            <a:off x="6212272" y="4170131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00B050"/>
                </a:solidFill>
              </a:rPr>
              <a:t>2015</a:t>
            </a:r>
            <a:endParaRPr lang="de-CH" sz="1050" b="1" dirty="0">
              <a:solidFill>
                <a:srgbClr val="00B050"/>
              </a:solidFill>
            </a:endParaRPr>
          </a:p>
        </p:txBody>
      </p:sp>
      <p:sp>
        <p:nvSpPr>
          <p:cNvPr id="111" name="Oval 110"/>
          <p:cNvSpPr/>
          <p:nvPr/>
        </p:nvSpPr>
        <p:spPr bwMode="auto">
          <a:xfrm>
            <a:off x="6389193" y="3920914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2" name="Picture 2" descr="Image result for ethereum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961" y="3349378"/>
            <a:ext cx="669592" cy="67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TextBox 112"/>
          <p:cNvSpPr txBox="1"/>
          <p:nvPr/>
        </p:nvSpPr>
        <p:spPr>
          <a:xfrm>
            <a:off x="5855680" y="4398646"/>
            <a:ext cx="119066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Ethereum goes live (Frontier) in July.</a:t>
            </a:r>
          </a:p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Hyperledger is released in December.</a:t>
            </a:r>
          </a:p>
        </p:txBody>
      </p:sp>
      <p:pic>
        <p:nvPicPr>
          <p:cNvPr id="6158" name="Picture 14" descr="Hyperledge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696" y="3189211"/>
            <a:ext cx="968628" cy="208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Oval 113"/>
          <p:cNvSpPr/>
          <p:nvPr/>
        </p:nvSpPr>
        <p:spPr bwMode="auto">
          <a:xfrm>
            <a:off x="7388135" y="3928789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036283" y="4172528"/>
            <a:ext cx="7633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00B050"/>
                </a:solidFill>
              </a:rPr>
              <a:t>Mar 2016</a:t>
            </a:r>
            <a:endParaRPr lang="de-CH" sz="1050" b="1" dirty="0">
              <a:solidFill>
                <a:srgbClr val="00B050"/>
              </a:solidFill>
            </a:endParaRPr>
          </a:p>
        </p:txBody>
      </p:sp>
      <p:pic>
        <p:nvPicPr>
          <p:cNvPr id="116" name="Picture 2" descr="Image result for ethereum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299" y="3355391"/>
            <a:ext cx="669592" cy="67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16" descr="The-dao-logo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621" y="3369175"/>
            <a:ext cx="431260" cy="4312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Oval 117"/>
          <p:cNvSpPr/>
          <p:nvPr/>
        </p:nvSpPr>
        <p:spPr bwMode="auto">
          <a:xfrm>
            <a:off x="8300490" y="3912761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7997378" y="4172528"/>
            <a:ext cx="7617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00B050"/>
                </a:solidFill>
              </a:rPr>
              <a:t>Jun 2016</a:t>
            </a:r>
            <a:endParaRPr lang="de-CH" sz="1050" b="1" dirty="0">
              <a:solidFill>
                <a:srgbClr val="00B050"/>
              </a:solidFill>
            </a:endParaRPr>
          </a:p>
        </p:txBody>
      </p:sp>
      <p:sp>
        <p:nvSpPr>
          <p:cNvPr id="123" name="Oval 122"/>
          <p:cNvSpPr/>
          <p:nvPr/>
        </p:nvSpPr>
        <p:spPr bwMode="auto">
          <a:xfrm>
            <a:off x="9252871" y="3915437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162" name="Picture 18" descr="Image result for nis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159" y="3088885"/>
            <a:ext cx="668777" cy="3566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Image result for healthcare ic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12419" y="3413602"/>
            <a:ext cx="399982" cy="3999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" name="TextBox 124"/>
          <p:cNvSpPr txBox="1"/>
          <p:nvPr/>
        </p:nvSpPr>
        <p:spPr>
          <a:xfrm>
            <a:off x="8925673" y="4170131"/>
            <a:ext cx="7697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00B050"/>
                </a:solidFill>
              </a:rPr>
              <a:t>Sep 2016</a:t>
            </a:r>
            <a:endParaRPr lang="de-CH" sz="1050" b="1" dirty="0">
              <a:solidFill>
                <a:srgbClr val="00B050"/>
              </a:solidFill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>
            <a:off x="518809" y="6059055"/>
            <a:ext cx="9064929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lg"/>
            <a:tailEnd type="arrow" w="med" len="med"/>
          </a:ln>
          <a:effectLst/>
        </p:spPr>
      </p:cxnSp>
      <p:sp>
        <p:nvSpPr>
          <p:cNvPr id="128" name="TextBox 127"/>
          <p:cNvSpPr txBox="1"/>
          <p:nvPr/>
        </p:nvSpPr>
        <p:spPr>
          <a:xfrm>
            <a:off x="4090910" y="6084995"/>
            <a:ext cx="1778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600" dirty="0" smtClean="0">
                <a:solidFill>
                  <a:srgbClr val="00B050"/>
                </a:solidFill>
              </a:rPr>
              <a:t>Public Perception</a:t>
            </a:r>
            <a:endParaRPr lang="de-CH" sz="1600" dirty="0">
              <a:solidFill>
                <a:srgbClr val="00B050"/>
              </a:solidFill>
            </a:endParaRPr>
          </a:p>
        </p:txBody>
      </p:sp>
      <p:sp>
        <p:nvSpPr>
          <p:cNvPr id="129" name="Oval 128"/>
          <p:cNvSpPr/>
          <p:nvPr/>
        </p:nvSpPr>
        <p:spPr bwMode="auto">
          <a:xfrm>
            <a:off x="403628" y="5966743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0" name="Straight Connector 129"/>
          <p:cNvCxnSpPr>
            <a:stCxn id="129" idx="0"/>
            <a:endCxn id="94" idx="4"/>
          </p:cNvCxnSpPr>
          <p:nvPr/>
        </p:nvCxnSpPr>
        <p:spPr bwMode="auto">
          <a:xfrm flipV="1">
            <a:off x="482193" y="4098718"/>
            <a:ext cx="17108" cy="1868025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8" name="TextBox 97"/>
          <p:cNvSpPr txBox="1"/>
          <p:nvPr/>
        </p:nvSpPr>
        <p:spPr>
          <a:xfrm>
            <a:off x="20600" y="4398646"/>
            <a:ext cx="957399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Ethereum is </a:t>
            </a:r>
          </a:p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announced </a:t>
            </a:r>
          </a:p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by Vitalik B.</a:t>
            </a:r>
            <a:endParaRPr lang="de-CH" sz="1050" dirty="0">
              <a:solidFill>
                <a:srgbClr val="00B05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834095" y="4398646"/>
            <a:ext cx="1497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Growth of Blockchain crypto </a:t>
            </a:r>
            <a:r>
              <a:rPr lang="de-CH" sz="1050" dirty="0">
                <a:solidFill>
                  <a:srgbClr val="00B050"/>
                </a:solidFill>
              </a:rPr>
              <a:t>start-ups 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-24137" y="5459704"/>
            <a:ext cx="20042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rgbClr val="00B050"/>
                </a:solidFill>
              </a:rPr>
              <a:t>«Blockchain can be used beyond cryptocurrencies»</a:t>
            </a:r>
            <a:endParaRPr lang="de-CH" sz="1050" i="1" dirty="0">
              <a:solidFill>
                <a:srgbClr val="00B050"/>
              </a:solidFill>
            </a:endParaRPr>
          </a:p>
        </p:txBody>
      </p:sp>
      <p:sp>
        <p:nvSpPr>
          <p:cNvPr id="133" name="Oval 132"/>
          <p:cNvSpPr/>
          <p:nvPr/>
        </p:nvSpPr>
        <p:spPr bwMode="auto">
          <a:xfrm>
            <a:off x="1498243" y="5966742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315991" y="6094862"/>
            <a:ext cx="25152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rgbClr val="00B050"/>
                </a:solidFill>
              </a:rPr>
              <a:t>Continuous increase on the number of cryptocurrencies</a:t>
            </a:r>
            <a:endParaRPr lang="de-CH" sz="1050" i="1" dirty="0">
              <a:solidFill>
                <a:srgbClr val="00B050"/>
              </a:solidFill>
            </a:endParaRPr>
          </a:p>
        </p:txBody>
      </p:sp>
      <p:sp>
        <p:nvSpPr>
          <p:cNvPr id="136" name="Oval 135"/>
          <p:cNvSpPr/>
          <p:nvPr/>
        </p:nvSpPr>
        <p:spPr bwMode="auto">
          <a:xfrm>
            <a:off x="3817798" y="5964871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768385" y="5624263"/>
            <a:ext cx="23313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rgbClr val="00B050"/>
                </a:solidFill>
              </a:rPr>
              <a:t>«Blockchain is definitely positive!»</a:t>
            </a:r>
            <a:endParaRPr lang="de-CH" sz="1050" i="1" dirty="0">
              <a:solidFill>
                <a:srgbClr val="00B050"/>
              </a:solidFill>
            </a:endParaRPr>
          </a:p>
        </p:txBody>
      </p:sp>
      <p:cxnSp>
        <p:nvCxnSpPr>
          <p:cNvPr id="138" name="Straight Connector 137"/>
          <p:cNvCxnSpPr>
            <a:stCxn id="133" idx="0"/>
            <a:endCxn id="95" idx="4"/>
          </p:cNvCxnSpPr>
          <p:nvPr/>
        </p:nvCxnSpPr>
        <p:spPr bwMode="auto">
          <a:xfrm flipV="1">
            <a:off x="1576808" y="4093775"/>
            <a:ext cx="0" cy="1872967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0" name="Straight Connector 139"/>
          <p:cNvCxnSpPr>
            <a:stCxn id="136" idx="0"/>
            <a:endCxn id="103" idx="4"/>
          </p:cNvCxnSpPr>
          <p:nvPr/>
        </p:nvCxnSpPr>
        <p:spPr bwMode="auto">
          <a:xfrm flipV="1">
            <a:off x="3896363" y="4100060"/>
            <a:ext cx="1" cy="1864811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06" name="TextBox 105"/>
          <p:cNvSpPr txBox="1"/>
          <p:nvPr/>
        </p:nvSpPr>
        <p:spPr>
          <a:xfrm>
            <a:off x="3094294" y="4398646"/>
            <a:ext cx="157285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Ethereum project is launched. Investors start to recognize Ethereum’s potential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450003" y="4398646"/>
            <a:ext cx="1514633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Investors joins Digital Asset Holdings, which represents Wall Street’s embrace of Blockchain. NASDAQ also commits to Blockchain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112860" y="4398646"/>
            <a:ext cx="12554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Attacks on exchanges makes MT.GOX to collapse</a:t>
            </a:r>
          </a:p>
        </p:txBody>
      </p:sp>
      <p:sp>
        <p:nvSpPr>
          <p:cNvPr id="143" name="Oval 142"/>
          <p:cNvSpPr/>
          <p:nvPr/>
        </p:nvSpPr>
        <p:spPr bwMode="auto">
          <a:xfrm>
            <a:off x="8299686" y="5964870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44" name="Straight Connector 143"/>
          <p:cNvCxnSpPr>
            <a:stCxn id="143" idx="0"/>
            <a:endCxn id="118" idx="4"/>
          </p:cNvCxnSpPr>
          <p:nvPr/>
        </p:nvCxnSpPr>
        <p:spPr bwMode="auto">
          <a:xfrm flipV="1">
            <a:off x="8378251" y="4097384"/>
            <a:ext cx="804" cy="186748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22" name="TextBox 121"/>
          <p:cNvSpPr txBox="1"/>
          <p:nvPr/>
        </p:nvSpPr>
        <p:spPr>
          <a:xfrm>
            <a:off x="7804679" y="4398646"/>
            <a:ext cx="1190661" cy="12234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DAO (Decentralized Autonomous Organizatio) is hacked, losses estimated in 50M USD.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8711216" y="4398646"/>
            <a:ext cx="1190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Workshop Blockchain on Healthcare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7291313" y="6087613"/>
            <a:ext cx="21738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rgbClr val="00B050"/>
                </a:solidFill>
              </a:rPr>
              <a:t>Awareness for vulnerabilities in Smart Contracts</a:t>
            </a:r>
            <a:endParaRPr lang="de-CH" sz="1050" i="1" dirty="0">
              <a:solidFill>
                <a:srgbClr val="00B05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871368" y="4398646"/>
            <a:ext cx="1190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00B050"/>
                </a:solidFill>
              </a:rPr>
              <a:t>Ethereum goes in production (Homestead).</a:t>
            </a:r>
          </a:p>
        </p:txBody>
      </p:sp>
      <p:sp>
        <p:nvSpPr>
          <p:cNvPr id="48" name="Freeform 47"/>
          <p:cNvSpPr/>
          <p:nvPr/>
        </p:nvSpPr>
        <p:spPr bwMode="auto">
          <a:xfrm>
            <a:off x="538264" y="5856051"/>
            <a:ext cx="363166" cy="123217"/>
          </a:xfrm>
          <a:custGeom>
            <a:avLst/>
            <a:gdLst>
              <a:gd name="connsiteX0" fmla="*/ 363166 w 363166"/>
              <a:gd name="connsiteY0" fmla="*/ 0 h 123217"/>
              <a:gd name="connsiteX1" fmla="*/ 116732 w 363166"/>
              <a:gd name="connsiteY1" fmla="*/ 51881 h 123217"/>
              <a:gd name="connsiteX2" fmla="*/ 0 w 363166"/>
              <a:gd name="connsiteY2" fmla="*/ 123217 h 1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166" h="123217">
                <a:moveTo>
                  <a:pt x="363166" y="0"/>
                </a:moveTo>
                <a:cubicBezTo>
                  <a:pt x="270213" y="15672"/>
                  <a:pt x="177260" y="31345"/>
                  <a:pt x="116732" y="51881"/>
                </a:cubicBezTo>
                <a:cubicBezTo>
                  <a:pt x="56204" y="72417"/>
                  <a:pt x="28102" y="97817"/>
                  <a:pt x="0" y="123217"/>
                </a:cubicBezTo>
              </a:path>
            </a:pathLst>
          </a:cu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1" name="Oval 150"/>
          <p:cNvSpPr/>
          <p:nvPr/>
        </p:nvSpPr>
        <p:spPr bwMode="auto">
          <a:xfrm>
            <a:off x="6467757" y="5979268"/>
            <a:ext cx="157129" cy="184623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415944" y="5620517"/>
            <a:ext cx="23313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rgbClr val="00B050"/>
                </a:solidFill>
              </a:rPr>
              <a:t>«Avoiding the </a:t>
            </a:r>
            <a:r>
              <a:rPr lang="de-CH" sz="1050" i="1" dirty="0" smtClean="0">
                <a:solidFill>
                  <a:srgbClr val="00B050"/>
                </a:solidFill>
                <a:hlinkClick r:id="rId15"/>
              </a:rPr>
              <a:t>pointless</a:t>
            </a:r>
            <a:r>
              <a:rPr lang="de-CH" sz="1050" i="1" dirty="0" smtClean="0">
                <a:solidFill>
                  <a:srgbClr val="00B050"/>
                </a:solidFill>
              </a:rPr>
              <a:t> BC project»</a:t>
            </a:r>
            <a:endParaRPr lang="de-CH" sz="1050" i="1" dirty="0">
              <a:solidFill>
                <a:srgbClr val="00B050"/>
              </a:solidFill>
            </a:endParaRPr>
          </a:p>
        </p:txBody>
      </p:sp>
      <p:sp>
        <p:nvSpPr>
          <p:cNvPr id="153" name="Oval 152"/>
          <p:cNvSpPr/>
          <p:nvPr/>
        </p:nvSpPr>
        <p:spPr bwMode="auto">
          <a:xfrm>
            <a:off x="9046708" y="3918427"/>
            <a:ext cx="157129" cy="184623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719615" y="4921779"/>
            <a:ext cx="1190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FF0000"/>
                </a:solidFill>
              </a:rPr>
              <a:t>Blockchain Interoperability</a:t>
            </a:r>
          </a:p>
          <a:p>
            <a:pPr algn="ctr"/>
            <a:r>
              <a:rPr lang="de-CH" sz="1050" dirty="0" smtClean="0">
                <a:solidFill>
                  <a:srgbClr val="FF0000"/>
                </a:solidFill>
              </a:rPr>
              <a:t>V. Buterin</a:t>
            </a:r>
          </a:p>
        </p:txBody>
      </p:sp>
    </p:spTree>
    <p:extLst>
      <p:ext uri="{BB962C8B-B14F-4D97-AF65-F5344CB8AC3E}">
        <p14:creationId xmlns="" xmlns:p14="http://schemas.microsoft.com/office/powerpoint/2010/main" val="330847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Straight Connector 91"/>
          <p:cNvCxnSpPr>
            <a:stCxn id="86" idx="0"/>
            <a:endCxn id="33" idx="4"/>
          </p:cNvCxnSpPr>
          <p:nvPr/>
        </p:nvCxnSpPr>
        <p:spPr bwMode="auto">
          <a:xfrm flipH="1" flipV="1">
            <a:off x="525294" y="4803631"/>
            <a:ext cx="5598" cy="1362395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Rounded Rectangle 28"/>
          <p:cNvSpPr/>
          <p:nvPr/>
        </p:nvSpPr>
        <p:spPr bwMode="auto">
          <a:xfrm>
            <a:off x="374650" y="4581775"/>
            <a:ext cx="9209088" cy="259090"/>
          </a:xfrm>
          <a:prstGeom prst="roundRect">
            <a:avLst/>
          </a:prstGeom>
          <a:solidFill>
            <a:srgbClr val="FFC00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 smtClean="0">
                <a:ea typeface="MS PGothic" panose="020B0600070205080204" pitchFamily="34" charset="-128"/>
              </a:rPr>
              <a:t>Blockchain 3.0</a:t>
            </a: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446729" y="4711320"/>
            <a:ext cx="9064929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363538" y="1222375"/>
            <a:ext cx="9220200" cy="255073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C000"/>
                </a:solidFill>
                <a:ea typeface="MS PGothic" panose="020B0600070205080204" pitchFamily="34" charset="-128"/>
              </a:rPr>
              <a:t>Decentralized Applications (DApps)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Production stage:</a:t>
            </a:r>
          </a:p>
          <a:p>
            <a:pPr lvl="2"/>
            <a:r>
              <a:rPr lang="en-US" altLang="en-US" dirty="0" smtClean="0">
                <a:ea typeface="MS PGothic" panose="020B0600070205080204" pitchFamily="34" charset="-128"/>
              </a:rPr>
              <a:t>Large number of applications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Scalability/Performance issues:</a:t>
            </a:r>
          </a:p>
          <a:p>
            <a:pPr lvl="2"/>
            <a:r>
              <a:rPr lang="en-US" altLang="en-US" dirty="0" smtClean="0">
                <a:ea typeface="MS PGothic" panose="020B0600070205080204" pitchFamily="34" charset="-128"/>
                <a:sym typeface="Wingdings" panose="05000000000000000000" pitchFamily="2" charset="2"/>
              </a:rPr>
              <a:t>Need for performance  new consensus protocols</a:t>
            </a:r>
          </a:p>
          <a:p>
            <a:pPr lvl="2"/>
            <a:r>
              <a:rPr lang="en-US" altLang="en-US" dirty="0" smtClean="0">
                <a:ea typeface="MS PGothic" panose="020B0600070205080204" pitchFamily="34" charset="-128"/>
                <a:sym typeface="Wingdings" panose="05000000000000000000" pitchFamily="2" charset="2"/>
              </a:rPr>
              <a:t>Need for storage  off-chain storage tools</a:t>
            </a:r>
          </a:p>
        </p:txBody>
      </p:sp>
      <p:sp>
        <p:nvSpPr>
          <p:cNvPr id="33" name="Oval 32"/>
          <p:cNvSpPr/>
          <p:nvPr/>
        </p:nvSpPr>
        <p:spPr bwMode="auto">
          <a:xfrm>
            <a:off x="446729" y="4619008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2278" y="4813671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2016</a:t>
            </a:r>
            <a:endParaRPr lang="de-CH" sz="1050" b="1" dirty="0">
              <a:solidFill>
                <a:srgbClr val="FFC000"/>
              </a:solidFill>
            </a:endParaRPr>
          </a:p>
        </p:txBody>
      </p:sp>
      <p:pic>
        <p:nvPicPr>
          <p:cNvPr id="36" name="Picture 16" descr="Image result for chart icon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24" y="4146874"/>
            <a:ext cx="341731" cy="339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Image result for bitcoin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577" y="3997975"/>
            <a:ext cx="143277" cy="1432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4" descr="Image result for dollar icon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644" y="4148992"/>
            <a:ext cx="123134" cy="1231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Oval 38"/>
          <p:cNvSpPr/>
          <p:nvPr/>
        </p:nvSpPr>
        <p:spPr bwMode="auto">
          <a:xfrm>
            <a:off x="1267095" y="4617675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02644" y="4813671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2017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823" y="5006328"/>
            <a:ext cx="95739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FFC000"/>
                </a:solidFill>
              </a:rPr>
              <a:t>Blockchain in the </a:t>
            </a:r>
            <a:r>
              <a:rPr lang="de-CH" sz="1050" b="1" dirty="0" smtClean="0">
                <a:solidFill>
                  <a:srgbClr val="FFC000"/>
                </a:solidFill>
              </a:rPr>
              <a:t>Supply-chain</a:t>
            </a:r>
          </a:p>
        </p:txBody>
      </p:sp>
      <p:pic>
        <p:nvPicPr>
          <p:cNvPr id="4102" name="Picture 6" descr="https://en.bitcoinwiki.org/upload/en/images/1/1c/Modum_logo-cop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" y="4144146"/>
            <a:ext cx="910560" cy="5121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Oval 44"/>
          <p:cNvSpPr/>
          <p:nvPr/>
        </p:nvSpPr>
        <p:spPr bwMode="auto">
          <a:xfrm>
            <a:off x="2085238" y="4617675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920787" y="4813671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2017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84637" y="5006328"/>
            <a:ext cx="95739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FFC000"/>
                </a:solidFill>
              </a:rPr>
              <a:t>Partnership IBM &amp; Maersk</a:t>
            </a:r>
          </a:p>
          <a:p>
            <a:pPr algn="ctr"/>
            <a:r>
              <a:rPr lang="de-CH" sz="1050" b="1" dirty="0" smtClean="0">
                <a:solidFill>
                  <a:srgbClr val="FFC000"/>
                </a:solidFill>
              </a:rPr>
              <a:t>Supply-chain</a:t>
            </a:r>
            <a:endParaRPr lang="de-CH" sz="1050" b="1" dirty="0">
              <a:solidFill>
                <a:srgbClr val="FFC000"/>
              </a:solidFill>
            </a:endParaRPr>
          </a:p>
        </p:txBody>
      </p:sp>
      <p:pic>
        <p:nvPicPr>
          <p:cNvPr id="50" name="Picture 1" descr="uzh_logo_e.pd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84" y="3971922"/>
            <a:ext cx="933382" cy="294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 descr="Image result for ib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620" y="4095309"/>
            <a:ext cx="496650" cy="1986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4" descr="Hyperledge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637" y="3861191"/>
            <a:ext cx="968628" cy="208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Image result for maersk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736" y="4344505"/>
            <a:ext cx="770418" cy="1763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Image result for government ic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036" y="4164299"/>
            <a:ext cx="333108" cy="3331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Oval 57"/>
          <p:cNvSpPr/>
          <p:nvPr/>
        </p:nvSpPr>
        <p:spPr bwMode="auto">
          <a:xfrm>
            <a:off x="2940383" y="4611066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734930" y="4813671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2017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498780" y="5006328"/>
            <a:ext cx="95739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FFC000"/>
                </a:solidFill>
              </a:rPr>
              <a:t>Estonia uses Blockchain for </a:t>
            </a:r>
            <a:r>
              <a:rPr lang="de-CH" sz="1050" b="1" dirty="0" smtClean="0">
                <a:solidFill>
                  <a:srgbClr val="FFC000"/>
                </a:solidFill>
              </a:rPr>
              <a:t>Governmental Services</a:t>
            </a:r>
            <a:endParaRPr lang="de-CH" sz="1050" b="1" dirty="0">
              <a:solidFill>
                <a:srgbClr val="FFC000"/>
              </a:solidFill>
            </a:endParaRPr>
          </a:p>
        </p:txBody>
      </p:sp>
      <p:pic>
        <p:nvPicPr>
          <p:cNvPr id="4118" name="Picture 22" descr="Image result for estonia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504" y="3894078"/>
            <a:ext cx="224885" cy="2248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Image result for ethereum ic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832" y="4047881"/>
            <a:ext cx="669592" cy="67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Oval 62"/>
          <p:cNvSpPr/>
          <p:nvPr/>
        </p:nvSpPr>
        <p:spPr bwMode="auto">
          <a:xfrm>
            <a:off x="3758526" y="4621308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566818" y="4813671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2017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338104" y="5006328"/>
            <a:ext cx="9573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FFC000"/>
                </a:solidFill>
              </a:rPr>
              <a:t>ETH Market Cap reaches 5B USD 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4571744" y="4611066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9" name="Picture 2" descr="Image result for bitcoin ic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418" y="4141252"/>
            <a:ext cx="417780" cy="4177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69"/>
          <p:cNvSpPr txBox="1"/>
          <p:nvPr/>
        </p:nvSpPr>
        <p:spPr>
          <a:xfrm>
            <a:off x="4406142" y="4813671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2017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160701" y="5006328"/>
            <a:ext cx="9573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FFC000"/>
                </a:solidFill>
              </a:rPr>
              <a:t>1 BTC = 17’900 USD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5256022" y="4615989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080713" y="4813671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2017</a:t>
            </a:r>
            <a:endParaRPr lang="de-CH" sz="1050" b="1" dirty="0">
              <a:solidFill>
                <a:srgbClr val="FFC000"/>
              </a:solidFill>
            </a:endParaRPr>
          </a:p>
        </p:txBody>
      </p:sp>
      <p:pic>
        <p:nvPicPr>
          <p:cNvPr id="4120" name="Picture 24" descr="Image result for upor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513" y="3971922"/>
            <a:ext cx="238145" cy="3334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Image result for blockauth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787" y="4360792"/>
            <a:ext cx="711268" cy="1708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4844562" y="5006328"/>
            <a:ext cx="9573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FFC000"/>
                </a:solidFill>
              </a:rPr>
              <a:t>Blockchain </a:t>
            </a:r>
            <a:r>
              <a:rPr lang="de-CH" sz="1050" b="1" dirty="0" smtClean="0">
                <a:solidFill>
                  <a:srgbClr val="FFC000"/>
                </a:solidFill>
              </a:rPr>
              <a:t>Identity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6054610" y="4611066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078974" y="10916057"/>
            <a:ext cx="45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2018</a:t>
            </a:r>
            <a:endParaRPr lang="de-CH" sz="1050" b="1" dirty="0">
              <a:solidFill>
                <a:srgbClr val="FFC000"/>
              </a:solidFill>
            </a:endParaRPr>
          </a:p>
        </p:txBody>
      </p:sp>
      <p:pic>
        <p:nvPicPr>
          <p:cNvPr id="4124" name="Picture 28" descr="Image result for IOTA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81" y="4240190"/>
            <a:ext cx="765379" cy="256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TextBox 79"/>
          <p:cNvSpPr txBox="1"/>
          <p:nvPr/>
        </p:nvSpPr>
        <p:spPr>
          <a:xfrm>
            <a:off x="5751553" y="4813671"/>
            <a:ext cx="8659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2015~2017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668579" y="5006328"/>
            <a:ext cx="9573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FFC000"/>
                </a:solidFill>
              </a:rPr>
              <a:t>Blockchain </a:t>
            </a:r>
            <a:r>
              <a:rPr lang="de-CH" sz="1050" b="1" dirty="0" smtClean="0">
                <a:solidFill>
                  <a:srgbClr val="FFC000"/>
                </a:solidFill>
              </a:rPr>
              <a:t>IoT</a:t>
            </a:r>
            <a:endParaRPr lang="de-CH" sz="1050" b="1" dirty="0">
              <a:solidFill>
                <a:srgbClr val="FFC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583074" y="3837677"/>
            <a:ext cx="2314589" cy="1610652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6961344" y="5448329"/>
            <a:ext cx="14750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Growing as of today</a:t>
            </a:r>
            <a:endParaRPr lang="de-CH" sz="1050" b="1" dirty="0">
              <a:solidFill>
                <a:srgbClr val="FFC000"/>
              </a:solidFill>
            </a:endParaRPr>
          </a:p>
        </p:txBody>
      </p:sp>
      <p:cxnSp>
        <p:nvCxnSpPr>
          <p:cNvPr id="84" name="Straight Connector 83"/>
          <p:cNvCxnSpPr/>
          <p:nvPr/>
        </p:nvCxnSpPr>
        <p:spPr bwMode="auto">
          <a:xfrm>
            <a:off x="472322" y="6258337"/>
            <a:ext cx="9064929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4090910" y="6196822"/>
            <a:ext cx="1778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600" dirty="0" smtClean="0">
                <a:solidFill>
                  <a:srgbClr val="FFC000"/>
                </a:solidFill>
              </a:rPr>
              <a:t>Public Perception</a:t>
            </a:r>
            <a:endParaRPr lang="de-CH" sz="1600" dirty="0">
              <a:solidFill>
                <a:srgbClr val="FFC000"/>
              </a:solidFill>
            </a:endParaRPr>
          </a:p>
        </p:txBody>
      </p:sp>
      <p:sp>
        <p:nvSpPr>
          <p:cNvPr id="86" name="Oval 85"/>
          <p:cNvSpPr/>
          <p:nvPr/>
        </p:nvSpPr>
        <p:spPr bwMode="auto">
          <a:xfrm>
            <a:off x="452327" y="6166026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7" name="Oval 86"/>
          <p:cNvSpPr/>
          <p:nvPr/>
        </p:nvSpPr>
        <p:spPr bwMode="auto">
          <a:xfrm>
            <a:off x="9069580" y="4617675"/>
            <a:ext cx="157129" cy="184623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Plus 5"/>
          <p:cNvSpPr/>
          <p:nvPr/>
        </p:nvSpPr>
        <p:spPr bwMode="auto">
          <a:xfrm>
            <a:off x="9076728" y="4634799"/>
            <a:ext cx="147160" cy="150233"/>
          </a:xfrm>
          <a:prstGeom prst="mathPlus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814697" y="5006328"/>
            <a:ext cx="957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FFC000"/>
                </a:solidFill>
              </a:rPr>
              <a:t>Switzerland accepts tax payments in BTC! </a:t>
            </a:r>
            <a:r>
              <a:rPr lang="de-CH" sz="1050" dirty="0" smtClean="0">
                <a:solidFill>
                  <a:srgbClr val="FFC000"/>
                </a:solidFill>
                <a:sym typeface="Wingdings" panose="05000000000000000000" pitchFamily="2" charset="2"/>
              </a:rPr>
              <a:t>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897663" y="4813671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b="1" dirty="0" smtClean="0">
                <a:solidFill>
                  <a:srgbClr val="FFC000"/>
                </a:solidFill>
              </a:rPr>
              <a:t>2018</a:t>
            </a:r>
            <a:endParaRPr lang="de-CH" sz="1050" b="1" dirty="0">
              <a:solidFill>
                <a:srgbClr val="FFC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-433310" y="5786248"/>
            <a:ext cx="20042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rgbClr val="FFC000"/>
                </a:solidFill>
              </a:rPr>
              <a:t>«Let’s decentralize</a:t>
            </a:r>
          </a:p>
          <a:p>
            <a:pPr algn="ctr"/>
            <a:r>
              <a:rPr lang="de-CH" sz="1050" i="1" dirty="0" smtClean="0">
                <a:solidFill>
                  <a:srgbClr val="FFC000"/>
                </a:solidFill>
              </a:rPr>
              <a:t>the world!»</a:t>
            </a:r>
            <a:endParaRPr lang="de-CH" sz="1050" i="1" dirty="0">
              <a:solidFill>
                <a:srgbClr val="FFC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6959" y="5006328"/>
            <a:ext cx="957399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1050" dirty="0" smtClean="0">
                <a:solidFill>
                  <a:srgbClr val="FFC000"/>
                </a:solidFill>
              </a:rPr>
              <a:t>BTC breaks 1’000 USD</a:t>
            </a:r>
            <a:endParaRPr lang="de-CH" sz="1050" dirty="0">
              <a:solidFill>
                <a:srgbClr val="FFC000"/>
              </a:solidFill>
            </a:endParaRPr>
          </a:p>
        </p:txBody>
      </p:sp>
      <p:pic>
        <p:nvPicPr>
          <p:cNvPr id="105" name="Picture 16" descr="Image result for chart icon"/>
          <p:cNvPicPr>
            <a:picLocks noChangeAspect="1" noChangeArrowheads="1"/>
          </p:cNvPicPr>
          <p:nvPr/>
        </p:nvPicPr>
        <p:blipFill>
          <a:blip r:embed="rId19" cstate="print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882" y="2990556"/>
            <a:ext cx="732971" cy="7290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7" name="Straight Connector 106"/>
          <p:cNvCxnSpPr>
            <a:stCxn id="108" idx="0"/>
            <a:endCxn id="68" idx="4"/>
          </p:cNvCxnSpPr>
          <p:nvPr/>
        </p:nvCxnSpPr>
        <p:spPr bwMode="auto">
          <a:xfrm flipV="1">
            <a:off x="4650309" y="4795689"/>
            <a:ext cx="0" cy="130331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08" name="Oval 107"/>
          <p:cNvSpPr/>
          <p:nvPr/>
        </p:nvSpPr>
        <p:spPr bwMode="auto">
          <a:xfrm>
            <a:off x="4571744" y="6099005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622640" y="5972047"/>
            <a:ext cx="10592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rgbClr val="FFC000"/>
                </a:solidFill>
              </a:rPr>
              <a:t>BTC Bubble</a:t>
            </a:r>
            <a:endParaRPr lang="de-CH" sz="1050" i="1" dirty="0">
              <a:solidFill>
                <a:srgbClr val="FFC000"/>
              </a:solidFill>
            </a:endParaRPr>
          </a:p>
        </p:txBody>
      </p:sp>
      <p:sp>
        <p:nvSpPr>
          <p:cNvPr id="112" name="Oval 111"/>
          <p:cNvSpPr/>
          <p:nvPr/>
        </p:nvSpPr>
        <p:spPr bwMode="auto">
          <a:xfrm>
            <a:off x="7661802" y="6164687"/>
            <a:ext cx="157129" cy="184623"/>
          </a:xfrm>
          <a:prstGeom prst="ellipse">
            <a:avLst/>
          </a:prstGeom>
          <a:solidFill>
            <a:srgbClr val="FF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606728" y="5743312"/>
            <a:ext cx="21396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050" i="1" dirty="0" smtClean="0">
                <a:solidFill>
                  <a:srgbClr val="FFC000"/>
                </a:solidFill>
              </a:rPr>
              <a:t>Excessive number of applications</a:t>
            </a:r>
            <a:endParaRPr lang="de-CH" sz="1050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472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/>
          <p:cNvSpPr/>
          <p:nvPr/>
        </p:nvSpPr>
        <p:spPr bwMode="auto">
          <a:xfrm>
            <a:off x="363538" y="4009620"/>
            <a:ext cx="9184322" cy="259090"/>
          </a:xfrm>
          <a:prstGeom prst="roundRect">
            <a:avLst/>
          </a:prstGeom>
          <a:solidFill>
            <a:srgbClr val="FF000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de-DE" dirty="0" smtClean="0">
                <a:ea typeface="MS PGothic" panose="020B0600070205080204" pitchFamily="34" charset="-128"/>
              </a:rPr>
              <a:t>Blockchain 4.0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410851" y="4139164"/>
            <a:ext cx="9064929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lg"/>
            <a:tailEnd type="arrow" w="med" len="lg"/>
          </a:ln>
          <a:effectLst/>
        </p:spPr>
      </p:cxn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3538" y="1222375"/>
            <a:ext cx="9220200" cy="2230174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3526"/>
                </a:solidFill>
                <a:ea typeface="MS PGothic" panose="020B0600070205080204" pitchFamily="34" charset="-128"/>
              </a:rPr>
              <a:t>Ecosystem and Industry Integration</a:t>
            </a:r>
            <a:endParaRPr lang="en-US" altLang="en-US" dirty="0">
              <a:ea typeface="MS PGothic" panose="020B0600070205080204" pitchFamily="34" charset="-128"/>
            </a:endParaRP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Making blockchain effective in industry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Decentralized and disconnected blockchain networks</a:t>
            </a:r>
          </a:p>
          <a:p>
            <a:pPr lvl="2"/>
            <a:r>
              <a:rPr lang="en-US" altLang="en-US" dirty="0" smtClean="0">
                <a:ea typeface="MS PGothic" panose="020B0600070205080204" pitchFamily="34" charset="-128"/>
              </a:rPr>
              <a:t>Vendor-specific blockchain technology, interoperable chains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Need for standardization</a:t>
            </a:r>
          </a:p>
          <a:p>
            <a:pPr lvl="1"/>
            <a:endParaRPr lang="en-US" altLang="en-US" dirty="0" smtClean="0">
              <a:ea typeface="MS PGothic" panose="020B0600070205080204" pitchFamily="34" charset="-128"/>
            </a:endParaRPr>
          </a:p>
        </p:txBody>
      </p:sp>
      <p:pic>
        <p:nvPicPr>
          <p:cNvPr id="13" name="Picture 2" descr="origintrai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04" y="4459410"/>
            <a:ext cx="1363064" cy="43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818" y="4991022"/>
            <a:ext cx="1044921" cy="501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Image result for wanchai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159" y="4268709"/>
            <a:ext cx="207803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 descr="Image result for herdi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993" y="4789560"/>
            <a:ext cx="2152650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686879" y="4475123"/>
            <a:ext cx="2078038" cy="419100"/>
            <a:chOff x="811587" y="3267463"/>
            <a:chExt cx="1832602" cy="383460"/>
          </a:xfrm>
        </p:grpSpPr>
        <p:pic>
          <p:nvPicPr>
            <p:cNvPr id="19" name="Picture 16" descr="Image result for cosmos internet of blockchains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587" y="3273203"/>
              <a:ext cx="377720" cy="377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8" descr="Image result for cosmos internet of blockchains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0214" y="3267463"/>
              <a:ext cx="1403975" cy="383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794" t="12305" r="23067" b="7906"/>
          <a:stretch>
            <a:fillRect/>
          </a:stretch>
        </p:blipFill>
        <p:spPr bwMode="auto">
          <a:xfrm>
            <a:off x="604504" y="5653161"/>
            <a:ext cx="1436687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971129" y="3566101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smtClean="0">
                <a:solidFill>
                  <a:srgbClr val="FF0000"/>
                </a:solidFill>
              </a:rPr>
              <a:t>As of today</a:t>
            </a:r>
            <a:endParaRPr lang="de-CH" b="1" dirty="0">
              <a:solidFill>
                <a:srgbClr val="FF0000"/>
              </a:solidFill>
            </a:endParaRPr>
          </a:p>
        </p:txBody>
      </p:sp>
      <p:pic>
        <p:nvPicPr>
          <p:cNvPr id="23" name="Picture 24" descr="Image result for polkadot blockchai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293" y="5653161"/>
            <a:ext cx="193198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8" descr="Image result for ark.i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422" t="28174" r="12224" b="26723"/>
          <a:stretch>
            <a:fillRect/>
          </a:stretch>
        </p:blipFill>
        <p:spPr bwMode="auto">
          <a:xfrm>
            <a:off x="7678584" y="4398254"/>
            <a:ext cx="9032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0" descr="Image result for crowdmachin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23" t="25079" r="2669" b="26852"/>
          <a:stretch>
            <a:fillRect/>
          </a:stretch>
        </p:blipFill>
        <p:spPr bwMode="auto">
          <a:xfrm>
            <a:off x="7745616" y="5458235"/>
            <a:ext cx="200025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07" y="4845469"/>
            <a:ext cx="116998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Image result for blockonomi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267242"/>
            <a:ext cx="1770130" cy="2810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153044" y="5637156"/>
            <a:ext cx="1331574" cy="705110"/>
          </a:xfrm>
          <a:prstGeom prst="rect">
            <a:avLst/>
          </a:prstGeom>
        </p:spPr>
      </p:pic>
      <p:pic>
        <p:nvPicPr>
          <p:cNvPr id="3078" name="Picture 6" descr="Image result for ambrosus interoperability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015" y="4481396"/>
            <a:ext cx="900723" cy="600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Related image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053" t="13625" r="13788" b="12219"/>
          <a:stretch/>
        </p:blipFill>
        <p:spPr bwMode="auto">
          <a:xfrm>
            <a:off x="5886822" y="5027648"/>
            <a:ext cx="435608" cy="4539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Image result for multiversum icon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90" t="19443" r="6300" b="17809"/>
          <a:stretch/>
        </p:blipFill>
        <p:spPr bwMode="auto">
          <a:xfrm>
            <a:off x="3767472" y="5709167"/>
            <a:ext cx="1280342" cy="6045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5185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1010">
            <a:off x="7962431" y="1545331"/>
            <a:ext cx="1761307" cy="91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66" b="11115"/>
          <a:stretch>
            <a:fillRect/>
          </a:stretch>
        </p:blipFill>
        <p:spPr bwMode="auto">
          <a:xfrm rot="1248871">
            <a:off x="8438449" y="4289634"/>
            <a:ext cx="1275192" cy="131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t="16666" b="1111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924231">
            <a:off x="173030" y="5098043"/>
            <a:ext cx="1576083" cy="12037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Applications of Eras and Consensus Mechanisms within CSG Projects</a:t>
            </a:r>
            <a:endParaRPr lang="de-CH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8168139"/>
              </p:ext>
            </p:extLst>
          </p:nvPr>
        </p:nvGraphicFramePr>
        <p:xfrm>
          <a:off x="1170879" y="1429404"/>
          <a:ext cx="7839306" cy="4968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40626">
                  <a:extLst>
                    <a:ext uri="{9D8B030D-6E8A-4147-A177-3AD203B41FA5}">
                      <a16:colId xmlns="" xmlns:a16="http://schemas.microsoft.com/office/drawing/2014/main" val="605988538"/>
                    </a:ext>
                  </a:extLst>
                </a:gridCol>
                <a:gridCol w="1456502">
                  <a:extLst>
                    <a:ext uri="{9D8B030D-6E8A-4147-A177-3AD203B41FA5}">
                      <a16:colId xmlns="" xmlns:a16="http://schemas.microsoft.com/office/drawing/2014/main" val="416169749"/>
                    </a:ext>
                  </a:extLst>
                </a:gridCol>
                <a:gridCol w="1798564">
                  <a:extLst>
                    <a:ext uri="{9D8B030D-6E8A-4147-A177-3AD203B41FA5}">
                      <a16:colId xmlns="" xmlns:a16="http://schemas.microsoft.com/office/drawing/2014/main" val="2145284978"/>
                    </a:ext>
                  </a:extLst>
                </a:gridCol>
                <a:gridCol w="915477">
                  <a:extLst>
                    <a:ext uri="{9D8B030D-6E8A-4147-A177-3AD203B41FA5}">
                      <a16:colId xmlns="" xmlns:a16="http://schemas.microsoft.com/office/drawing/2014/main" val="1764797294"/>
                    </a:ext>
                  </a:extLst>
                </a:gridCol>
                <a:gridCol w="1528137">
                  <a:extLst>
                    <a:ext uri="{9D8B030D-6E8A-4147-A177-3AD203B41FA5}">
                      <a16:colId xmlns="" xmlns:a16="http://schemas.microsoft.com/office/drawing/2014/main" val="17236251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Project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BC Technology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Application Domain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Era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Consensus</a:t>
                      </a:r>
                      <a:endParaRPr lang="de-CH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017932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CH" sz="1600" i="1" dirty="0" smtClean="0"/>
                        <a:t>IoT-based Pollution Monitoring</a:t>
                      </a:r>
                      <a:endParaRPr lang="de-CH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Ethereum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Environment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3.0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b="1" dirty="0" smtClean="0"/>
                        <a:t>PoW</a:t>
                      </a:r>
                      <a:endParaRPr lang="de-CH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5830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CH" sz="1600" i="1" dirty="0" smtClean="0"/>
                        <a:t>Blockchain-based</a:t>
                      </a:r>
                      <a:r>
                        <a:rPr lang="de-CH" sz="1600" i="1" baseline="0" dirty="0" smtClean="0"/>
                        <a:t> Trading Contracts</a:t>
                      </a:r>
                      <a:endParaRPr lang="de-CH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Ethereum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Marketplaces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3.0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b="1" dirty="0" smtClean="0"/>
                        <a:t>PoW</a:t>
                      </a:r>
                      <a:endParaRPr lang="de-CH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11580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CH" sz="1600" i="1" dirty="0" smtClean="0"/>
                        <a:t>Blockchains for </a:t>
                      </a:r>
                      <a:br>
                        <a:rPr lang="de-CH" sz="1600" i="1" dirty="0" smtClean="0"/>
                      </a:br>
                      <a:r>
                        <a:rPr lang="de-CH" sz="1600" i="1" dirty="0" smtClean="0"/>
                        <a:t>Cold-chains (BC4CC)</a:t>
                      </a:r>
                      <a:endParaRPr lang="de-CH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Multiple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Interoperability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4.0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b="1" dirty="0" smtClean="0"/>
                        <a:t>Multiple</a:t>
                      </a:r>
                      <a:endParaRPr lang="de-CH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93028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CH" sz="1600" i="1" dirty="0" smtClean="0"/>
                        <a:t>BLW: Foodchain</a:t>
                      </a:r>
                      <a:endParaRPr lang="de-CH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Ethereum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Food Supply-chain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3.0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b="1" dirty="0" smtClean="0"/>
                        <a:t>PoW</a:t>
                      </a:r>
                      <a:endParaRPr lang="de-CH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11863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CH" sz="1600" i="1" dirty="0" smtClean="0"/>
                        <a:t>Cryptocurrency</a:t>
                      </a:r>
                      <a:r>
                        <a:rPr lang="de-CH" sz="1600" i="1" baseline="0" dirty="0" smtClean="0"/>
                        <a:t> from Scratch: BAZO</a:t>
                      </a:r>
                      <a:endParaRPr lang="de-CH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BAZO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Cryptocurrency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1.0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b="1" dirty="0" smtClean="0"/>
                        <a:t>PoW </a:t>
                      </a:r>
                      <a:r>
                        <a:rPr lang="de-CH" sz="1600" b="1" dirty="0" smtClean="0">
                          <a:sym typeface="Wingdings"/>
                        </a:rPr>
                        <a:t> </a:t>
                      </a:r>
                      <a:r>
                        <a:rPr lang="de-CH" sz="1600" b="1" dirty="0" smtClean="0"/>
                        <a:t>PoS</a:t>
                      </a:r>
                      <a:endParaRPr lang="de-CH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0790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CH" sz="1600" i="1" dirty="0" smtClean="0"/>
                        <a:t>Blockchain Signaling System (BloSS)</a:t>
                      </a:r>
                      <a:endParaRPr lang="de-CH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Ethereum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Network Security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3.0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b="1" dirty="0" smtClean="0"/>
                        <a:t>PoA</a:t>
                      </a:r>
                      <a:endParaRPr lang="de-CH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69774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CH" sz="1600" i="1" dirty="0" smtClean="0"/>
                        <a:t>Blockchain</a:t>
                      </a:r>
                      <a:r>
                        <a:rPr lang="de-CH" sz="1600" i="1" baseline="0" dirty="0" smtClean="0"/>
                        <a:t> eVoting</a:t>
                      </a:r>
                      <a:endParaRPr lang="de-CH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Dedicated BC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eVote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3.0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b="1" dirty="0" smtClean="0"/>
                        <a:t>PoA</a:t>
                      </a:r>
                      <a:endParaRPr lang="de-CH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0457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e-CH" sz="1600" i="1" dirty="0" smtClean="0"/>
                        <a:t>Automated</a:t>
                      </a:r>
                      <a:r>
                        <a:rPr lang="de-CH" sz="1600" i="1" baseline="0" dirty="0" smtClean="0"/>
                        <a:t> SLA Compensation</a:t>
                      </a:r>
                      <a:endParaRPr lang="de-CH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Ethereum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Business</a:t>
                      </a:r>
                      <a:r>
                        <a:rPr lang="de-CH" sz="1600" baseline="0" dirty="0" smtClean="0"/>
                        <a:t> Support 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smtClean="0"/>
                        <a:t>3.0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b="1" dirty="0" smtClean="0"/>
                        <a:t>PoW</a:t>
                      </a:r>
                      <a:endParaRPr lang="de-CH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01412844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75500">
            <a:off x="405374" y="1506022"/>
            <a:ext cx="710639" cy="875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 rot="20463635">
            <a:off x="-28284" y="1267238"/>
            <a:ext cx="13724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dirty="0" smtClean="0"/>
              <a:t>Pollution Monitoring</a:t>
            </a:r>
            <a:endParaRPr lang="de-CH" sz="1050" dirty="0"/>
          </a:p>
        </p:txBody>
      </p:sp>
      <p:sp>
        <p:nvSpPr>
          <p:cNvPr id="8" name="TextBox 7"/>
          <p:cNvSpPr txBox="1"/>
          <p:nvPr/>
        </p:nvSpPr>
        <p:spPr>
          <a:xfrm rot="1157758">
            <a:off x="9102275" y="4075991"/>
            <a:ext cx="5597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dirty="0" smtClean="0"/>
              <a:t>BloSS</a:t>
            </a:r>
            <a:endParaRPr lang="de-CH" sz="1050" dirty="0"/>
          </a:p>
        </p:txBody>
      </p:sp>
      <p:sp>
        <p:nvSpPr>
          <p:cNvPr id="10" name="TextBox 9"/>
          <p:cNvSpPr txBox="1"/>
          <p:nvPr/>
        </p:nvSpPr>
        <p:spPr>
          <a:xfrm rot="19961885">
            <a:off x="-73805" y="4917219"/>
            <a:ext cx="134844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dirty="0" smtClean="0"/>
              <a:t>SLA Compensation</a:t>
            </a:r>
            <a:endParaRPr lang="de-CH" sz="1050" dirty="0"/>
          </a:p>
        </p:txBody>
      </p:sp>
      <p:sp>
        <p:nvSpPr>
          <p:cNvPr id="13" name="TextBox 12"/>
          <p:cNvSpPr txBox="1"/>
          <p:nvPr/>
        </p:nvSpPr>
        <p:spPr>
          <a:xfrm rot="1157758">
            <a:off x="8527287" y="1359060"/>
            <a:ext cx="12570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50" dirty="0" smtClean="0"/>
              <a:t>Trading Contracts</a:t>
            </a:r>
            <a:endParaRPr lang="de-CH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6273489" y="6551270"/>
            <a:ext cx="2771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CSG: Communication Systems Group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25376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6. Electronic Payment Systems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Payments (or Systems)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219200"/>
            <a:ext cx="9353309" cy="51816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Traditional</a:t>
            </a:r>
            <a:r>
              <a:rPr lang="en-US" dirty="0" smtClean="0"/>
              <a:t> payment approaches</a:t>
            </a:r>
          </a:p>
          <a:p>
            <a:pPr lvl="1"/>
            <a:r>
              <a:rPr lang="en-US" dirty="0" smtClean="0"/>
              <a:t>Cash, </a:t>
            </a:r>
            <a:r>
              <a:rPr lang="en-US" dirty="0" err="1" smtClean="0"/>
              <a:t>cheque</a:t>
            </a:r>
            <a:endParaRPr lang="en-US" dirty="0" smtClean="0"/>
          </a:p>
          <a:p>
            <a:r>
              <a:rPr lang="en-US" dirty="0" smtClean="0">
                <a:solidFill>
                  <a:schemeClr val="accent2"/>
                </a:solidFill>
              </a:rPr>
              <a:t>Gap in the past</a:t>
            </a:r>
            <a:r>
              <a:rPr lang="en-US" dirty="0" smtClean="0"/>
              <a:t>: no transfer of money via the Internet</a:t>
            </a:r>
          </a:p>
          <a:p>
            <a:r>
              <a:rPr lang="en-US" dirty="0" smtClean="0"/>
              <a:t>Electronic payment approaches</a:t>
            </a:r>
          </a:p>
          <a:p>
            <a:pPr lvl="1"/>
            <a:r>
              <a:rPr lang="en-US" dirty="0" smtClean="0"/>
              <a:t>Means of running payments electronically over a network, such as the Internet or dedicated networks (IP-based) </a:t>
            </a:r>
          </a:p>
          <a:p>
            <a:pPr lvl="1"/>
            <a:r>
              <a:rPr lang="en-US" dirty="0" smtClean="0"/>
              <a:t>Example (Systems): Electronic Fund Transfer (EFT), debit/ credit card, </a:t>
            </a:r>
            <a:r>
              <a:rPr lang="en-US" dirty="0" err="1" smtClean="0"/>
              <a:t>ecash</a:t>
            </a:r>
            <a:r>
              <a:rPr lang="en-US" dirty="0" smtClean="0"/>
              <a:t>, software wallets, smart cards, crypto-currencies, Financial Electronic Data Interchange), interbank clearing (SWIFT)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Micropayment</a:t>
            </a:r>
            <a:r>
              <a:rPr lang="en-US" dirty="0" smtClean="0"/>
              <a:t> systems </a:t>
            </a:r>
          </a:p>
          <a:p>
            <a:pPr lvl="1"/>
            <a:r>
              <a:rPr lang="en-US" dirty="0" smtClean="0"/>
              <a:t>Pre-pay, post-pay, pay-as-you-go (once per transaction) </a:t>
            </a:r>
          </a:p>
        </p:txBody>
      </p:sp>
      <p:sp>
        <p:nvSpPr>
          <p:cNvPr id="4" name="TextBox 3"/>
          <p:cNvSpPr txBox="1"/>
          <p:nvPr/>
        </p:nvSpPr>
        <p:spPr>
          <a:xfrm rot="1363690">
            <a:off x="7269291" y="1518589"/>
            <a:ext cx="25859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</a:rPr>
              <a:t>All with “measurable”</a:t>
            </a:r>
          </a:p>
          <a:p>
            <a:pPr algn="ctr"/>
            <a:r>
              <a:rPr lang="en-US" sz="2000" dirty="0" smtClean="0">
                <a:solidFill>
                  <a:schemeClr val="accent2"/>
                </a:solidFill>
              </a:rPr>
              <a:t>centralized elements</a:t>
            </a:r>
            <a:endParaRPr lang="en-US" sz="2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Cryptocurrencies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2"/>
                </a:solidFill>
              </a:rPr>
              <a:t>form of digital cash </a:t>
            </a:r>
            <a:r>
              <a:rPr lang="en-US" dirty="0" smtClean="0"/>
              <a:t>with general characteristics</a:t>
            </a:r>
          </a:p>
          <a:p>
            <a:pPr lvl="1"/>
            <a:r>
              <a:rPr lang="en-US" dirty="0" smtClean="0"/>
              <a:t>Faster, cheaper, reliable than “paper/coin” issued currency</a:t>
            </a:r>
          </a:p>
          <a:p>
            <a:r>
              <a:rPr lang="en-US" dirty="0" smtClean="0"/>
              <a:t>Main </a:t>
            </a:r>
            <a:r>
              <a:rPr lang="en-US" dirty="0" smtClean="0">
                <a:solidFill>
                  <a:schemeClr val="accent2"/>
                </a:solidFill>
              </a:rPr>
              <a:t>two alternatives </a:t>
            </a:r>
            <a:r>
              <a:rPr lang="en-US" dirty="0" smtClean="0"/>
              <a:t>for creation of </a:t>
            </a:r>
            <a:r>
              <a:rPr lang="en-US" dirty="0" smtClean="0">
                <a:solidFill>
                  <a:schemeClr val="accent2"/>
                </a:solidFill>
              </a:rPr>
              <a:t>coins</a:t>
            </a:r>
          </a:p>
          <a:p>
            <a:pPr lvl="1"/>
            <a:r>
              <a:rPr lang="en-US" dirty="0" smtClean="0"/>
              <a:t>Issued </a:t>
            </a:r>
            <a:r>
              <a:rPr lang="en-US" dirty="0" smtClean="0">
                <a:solidFill>
                  <a:schemeClr val="accent2"/>
                </a:solidFill>
              </a:rPr>
              <a:t>by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government(s)</a:t>
            </a:r>
            <a:r>
              <a:rPr lang="en-US" dirty="0" smtClean="0"/>
              <a:t> – centralized approach</a:t>
            </a:r>
          </a:p>
          <a:p>
            <a:pPr lvl="2"/>
            <a:r>
              <a:rPr lang="en-US" dirty="0" smtClean="0"/>
              <a:t>Involving Central Bank, banks, brokers, end-users</a:t>
            </a:r>
          </a:p>
          <a:p>
            <a:pPr lvl="1"/>
            <a:r>
              <a:rPr lang="en-US" dirty="0" smtClean="0"/>
              <a:t>Issued </a:t>
            </a:r>
            <a:r>
              <a:rPr lang="en-US" dirty="0" smtClean="0">
                <a:solidFill>
                  <a:schemeClr val="accent2"/>
                </a:solidFill>
              </a:rPr>
              <a:t>in a fully distributed manner </a:t>
            </a:r>
            <a:r>
              <a:rPr lang="en-US" dirty="0" smtClean="0"/>
              <a:t>– modern cryptocurrency</a:t>
            </a:r>
          </a:p>
          <a:p>
            <a:pPr lvl="2"/>
            <a:r>
              <a:rPr lang="en-US" dirty="0" smtClean="0"/>
              <a:t>Users transact directly with each other (no involvement of banks) </a:t>
            </a:r>
          </a:p>
          <a:p>
            <a:pPr lvl="2"/>
            <a:r>
              <a:rPr lang="en-US" dirty="0" smtClean="0"/>
              <a:t>Users store money themselves</a:t>
            </a:r>
          </a:p>
          <a:p>
            <a:r>
              <a:rPr lang="en-US" dirty="0" smtClean="0"/>
              <a:t>General </a:t>
            </a:r>
            <a:r>
              <a:rPr lang="en-US" dirty="0" smtClean="0">
                <a:solidFill>
                  <a:schemeClr val="accent2"/>
                </a:solidFill>
              </a:rPr>
              <a:t>problems of cryptocurrencies </a:t>
            </a:r>
          </a:p>
          <a:p>
            <a:pPr lvl="1"/>
            <a:r>
              <a:rPr lang="en-US" dirty="0" smtClean="0"/>
              <a:t>Countermeasures against distributed fraud and manipulation</a:t>
            </a:r>
          </a:p>
          <a:p>
            <a:pPr lvl="2"/>
            <a:r>
              <a:rPr lang="en-US" dirty="0" smtClean="0"/>
              <a:t>Lack of trust</a:t>
            </a:r>
          </a:p>
          <a:p>
            <a:pPr lvl="2"/>
            <a:r>
              <a:rPr lang="en-US" dirty="0" smtClean="0"/>
              <a:t>Malicious transactions </a:t>
            </a:r>
          </a:p>
          <a:p>
            <a:pPr lvl="2"/>
            <a:r>
              <a:rPr lang="en-US" dirty="0" smtClean="0"/>
              <a:t>Double spending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Cryptocurrencies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Automated prevention mechanisms </a:t>
            </a:r>
            <a:r>
              <a:rPr lang="en-US" dirty="0" smtClean="0"/>
              <a:t>against fraud</a:t>
            </a:r>
          </a:p>
          <a:p>
            <a:pPr lvl="1"/>
            <a:r>
              <a:rPr lang="en-US" dirty="0" smtClean="0"/>
              <a:t>Issuing of currency to be traceable &amp; deterministic (algorithm)</a:t>
            </a:r>
          </a:p>
          <a:p>
            <a:pPr lvl="1"/>
            <a:r>
              <a:rPr lang="en-US" dirty="0" smtClean="0"/>
              <a:t>All transactions can be recorded in a decentralized manner</a:t>
            </a:r>
          </a:p>
          <a:p>
            <a:pPr lvl="1"/>
            <a:r>
              <a:rPr lang="en-US" dirty="0" smtClean="0"/>
              <a:t>All transactions can be verified, own and everyone’s else transactions </a:t>
            </a:r>
          </a:p>
          <a:p>
            <a:pPr lvl="2"/>
            <a:r>
              <a:rPr lang="en-US" dirty="0" smtClean="0"/>
              <a:t>Cryptographic mechanisms essential</a:t>
            </a:r>
          </a:p>
          <a:p>
            <a:r>
              <a:rPr lang="en-US" dirty="0" smtClean="0"/>
              <a:t>Blockchains, distributed ledgers or public records, provide the key basis for </a:t>
            </a:r>
            <a:r>
              <a:rPr lang="en-US" dirty="0" smtClean="0">
                <a:solidFill>
                  <a:schemeClr val="accent2"/>
                </a:solidFill>
              </a:rPr>
              <a:t>modern cryptocurrencies </a:t>
            </a:r>
          </a:p>
          <a:p>
            <a:pPr lvl="1"/>
            <a:r>
              <a:rPr lang="en-US" dirty="0" smtClean="0"/>
              <a:t>They do not require a Trusted Third Party (TTP) nor trust as such, neither banks or users </a:t>
            </a:r>
            <a:r>
              <a:rPr lang="en-US" dirty="0" smtClean="0">
                <a:latin typeface="Arial"/>
                <a:cs typeface="Arial"/>
              </a:rPr>
              <a:t>→ </a:t>
            </a:r>
            <a:r>
              <a:rPr lang="en-US" dirty="0" smtClean="0"/>
              <a:t>“trustless”</a:t>
            </a:r>
          </a:p>
          <a:p>
            <a:pPr lvl="1"/>
            <a:r>
              <a:rPr lang="en-US" dirty="0" smtClean="0"/>
              <a:t>Everyone can trace the money being sent, received, verified, and recorded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Blockchains and Cryptocurrencies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Cryptocurrencies can either be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Mined (CRY-M)</a:t>
            </a:r>
          </a:p>
          <a:p>
            <a:pPr lvl="2"/>
            <a:r>
              <a:rPr lang="en-US" dirty="0" smtClean="0"/>
              <a:t>Result of mining is the reward, a “coin” (native)</a:t>
            </a:r>
          </a:p>
          <a:p>
            <a:pPr lvl="3"/>
            <a:r>
              <a:rPr lang="en-US" i="1" dirty="0" smtClean="0"/>
              <a:t>E.g.</a:t>
            </a:r>
            <a:r>
              <a:rPr lang="en-US" dirty="0" smtClean="0"/>
              <a:t>, Bitcoin rewards BTC, Ethereum rewards ETH</a:t>
            </a:r>
          </a:p>
          <a:p>
            <a:pPr lvl="2"/>
            <a:r>
              <a:rPr lang="en-US" dirty="0" smtClean="0"/>
              <a:t>Others define other crypto currencies or assets (non-native)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Pre-created/burned (CRY-P)</a:t>
            </a:r>
          </a:p>
          <a:p>
            <a:pPr lvl="2"/>
            <a:r>
              <a:rPr lang="en-US" dirty="0" smtClean="0"/>
              <a:t>Result of pre-creation distributed by an Initial Coin Offering (ICO)</a:t>
            </a:r>
          </a:p>
          <a:p>
            <a:pPr lvl="2"/>
            <a:r>
              <a:rPr lang="en-US" dirty="0" smtClean="0"/>
              <a:t>Incentives for mining is collection of transaction fee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No cryptocurrency (NRCY)</a:t>
            </a:r>
          </a:p>
          <a:p>
            <a:pPr lvl="2"/>
            <a:r>
              <a:rPr lang="en-US" dirty="0" smtClean="0"/>
              <a:t>Instead overlay assets are offered</a:t>
            </a:r>
          </a:p>
          <a:p>
            <a:pPr lvl="3"/>
            <a:r>
              <a:rPr lang="en-US" dirty="0" smtClean="0"/>
              <a:t>Many private blockchains do not use any native cryptocurrency</a:t>
            </a:r>
          </a:p>
          <a:p>
            <a:pPr lvl="2"/>
            <a:endParaRPr lang="en-US" dirty="0" smtClean="0">
              <a:solidFill>
                <a:schemeClr val="accent2"/>
              </a:solidFill>
            </a:endParaRP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pPr lvl="1"/>
            <a:endParaRPr lang="en-US" dirty="0" smtClean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Cryptocurrency Overview </a:t>
            </a:r>
            <a:r>
              <a:rPr lang="en-US" sz="2000" dirty="0" smtClean="0"/>
              <a:t>(Never Complete)</a:t>
            </a:r>
            <a:endParaRPr 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7625" y="1296727"/>
            <a:ext cx="4579706" cy="5159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 rot="16200000">
            <a:off x="-808540" y="3384023"/>
            <a:ext cx="44037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de-DE" dirty="0" smtClean="0">
                <a:solidFill>
                  <a:schemeClr val="accent2"/>
                </a:solidFill>
              </a:rPr>
              <a:t>~ </a:t>
            </a:r>
            <a:r>
              <a:rPr lang="en-US" sz="2400" dirty="0" smtClean="0">
                <a:solidFill>
                  <a:schemeClr val="accent2"/>
                </a:solidFill>
              </a:rPr>
              <a:t>2900 cryptocurrencies today: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https://coinmarketcap.com/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6371967" y="3513539"/>
            <a:ext cx="4102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Cryptocurrency ≠ Blockchain</a:t>
            </a:r>
            <a:endParaRPr lang="en-US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7. Bitcoins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Bitcoin Characteristics (1)</a:t>
            </a:r>
            <a:endParaRPr lang="de-CH" altLang="de-DE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dirty="0" err="1"/>
              <a:t>Bitc</a:t>
            </a:r>
            <a:r>
              <a:rPr lang="de-DE" altLang="de-DE" dirty="0"/>
              <a:t>oins are an</a:t>
            </a:r>
            <a:r>
              <a:rPr lang="de-DE" altLang="de-DE" b="1" dirty="0">
                <a:solidFill>
                  <a:schemeClr val="accent2"/>
                </a:solidFill>
              </a:rPr>
              <a:t> </a:t>
            </a:r>
            <a:r>
              <a:rPr lang="en-US" altLang="de-DE" b="1" i="1" dirty="0" smtClean="0">
                <a:solidFill>
                  <a:schemeClr val="accent2"/>
                </a:solidFill>
              </a:rPr>
              <a:t>experimental</a:t>
            </a:r>
            <a:r>
              <a:rPr lang="en-US" altLang="de-DE" dirty="0" smtClean="0">
                <a:solidFill>
                  <a:schemeClr val="accent2"/>
                </a:solidFill>
              </a:rPr>
              <a:t> cryptocurrency </a:t>
            </a:r>
            <a:r>
              <a:rPr lang="en-US" altLang="de-DE" dirty="0" smtClean="0"/>
              <a:t>(digital)</a:t>
            </a:r>
            <a:endParaRPr lang="en-US" altLang="de-DE" dirty="0"/>
          </a:p>
          <a:p>
            <a:pPr lvl="1"/>
            <a:r>
              <a:rPr lang="en-US" altLang="de-DE" dirty="0"/>
              <a:t>Bitcoin is fully </a:t>
            </a:r>
            <a:r>
              <a:rPr lang="de-DE" altLang="de-DE" dirty="0"/>
              <a:t>p</a:t>
            </a:r>
            <a:r>
              <a:rPr lang="en-US" altLang="de-DE" dirty="0"/>
              <a:t>eer-2-</a:t>
            </a:r>
            <a:r>
              <a:rPr lang="de-DE" altLang="de-DE" dirty="0"/>
              <a:t>p</a:t>
            </a:r>
            <a:r>
              <a:rPr lang="en-US" altLang="de-DE" dirty="0" err="1"/>
              <a:t>eer</a:t>
            </a:r>
            <a:r>
              <a:rPr lang="en-US" altLang="de-DE" dirty="0"/>
              <a:t> (no central entity)</a:t>
            </a:r>
          </a:p>
          <a:p>
            <a:pPr lvl="1"/>
            <a:r>
              <a:rPr lang="en-US" altLang="de-DE" dirty="0"/>
              <a:t>1</a:t>
            </a:r>
            <a:r>
              <a:rPr lang="en-US" altLang="de-DE" baseline="30000" dirty="0"/>
              <a:t>st</a:t>
            </a:r>
            <a:r>
              <a:rPr lang="en-US" altLang="de-DE" dirty="0"/>
              <a:t>  Bitcoin issued on January 3, 2009</a:t>
            </a:r>
          </a:p>
          <a:p>
            <a:pPr lvl="1"/>
            <a:r>
              <a:rPr lang="en-US" dirty="0"/>
              <a:t>Smallest unit: 0.00000001 </a:t>
            </a:r>
            <a:r>
              <a:rPr lang="en-US" dirty="0" smtClean="0"/>
              <a:t>BTC = 1 </a:t>
            </a:r>
            <a:r>
              <a:rPr lang="en-US" dirty="0" err="1" smtClean="0"/>
              <a:t>satoshi</a:t>
            </a:r>
            <a:endParaRPr lang="en-US" altLang="de-DE" dirty="0"/>
          </a:p>
          <a:p>
            <a:r>
              <a:rPr lang="en-US" altLang="de-DE" dirty="0"/>
              <a:t>Key </a:t>
            </a:r>
            <a:r>
              <a:rPr lang="en-US" altLang="de-DE" dirty="0">
                <a:solidFill>
                  <a:schemeClr val="accent2"/>
                </a:solidFill>
              </a:rPr>
              <a:t>characteristics</a:t>
            </a:r>
          </a:p>
          <a:p>
            <a:pPr lvl="1"/>
            <a:r>
              <a:rPr lang="en-US" altLang="de-DE" dirty="0"/>
              <a:t>Maximum of 21 million BTC</a:t>
            </a:r>
          </a:p>
          <a:p>
            <a:pPr lvl="1"/>
            <a:r>
              <a:rPr lang="en-US" altLang="de-DE" dirty="0"/>
              <a:t>Every transaction broadcast to all peers</a:t>
            </a:r>
          </a:p>
          <a:p>
            <a:pPr lvl="2"/>
            <a:r>
              <a:rPr lang="en-US" altLang="de-DE" dirty="0"/>
              <a:t>Every peers knows all transactions </a:t>
            </a:r>
            <a:r>
              <a:rPr lang="en-US" altLang="de-DE" dirty="0" smtClean="0"/>
              <a:t>(~200 </a:t>
            </a:r>
            <a:r>
              <a:rPr lang="en-US" altLang="de-DE" dirty="0" err="1"/>
              <a:t>GByte</a:t>
            </a:r>
            <a:r>
              <a:rPr lang="en-US" altLang="de-DE" dirty="0"/>
              <a:t> as of today)</a:t>
            </a:r>
          </a:p>
          <a:p>
            <a:pPr lvl="1"/>
            <a:r>
              <a:rPr lang="en-US" altLang="de-DE" dirty="0"/>
              <a:t>Validation by proof-of-work (partial hash </a:t>
            </a:r>
            <a:r>
              <a:rPr lang="en-US" altLang="de-DE" dirty="0" smtClean="0"/>
              <a:t>collision SHA-256)</a:t>
            </a:r>
            <a:endParaRPr lang="en-US" altLang="de-DE" dirty="0"/>
          </a:p>
          <a:p>
            <a:pPr lvl="2"/>
            <a:r>
              <a:rPr lang="en-US" altLang="de-DE" dirty="0"/>
              <a:t>Difficult to fake </a:t>
            </a:r>
            <a:r>
              <a:rPr lang="en-US" altLang="de-DE" dirty="0" smtClean="0"/>
              <a:t>Proof-of-Work (PoW)</a:t>
            </a:r>
            <a:endParaRPr lang="en-US" altLang="de-DE" dirty="0"/>
          </a:p>
          <a:p>
            <a:pPr lvl="2"/>
            <a:r>
              <a:rPr lang="en-US" altLang="de-DE" dirty="0"/>
              <a:t>No double-spending</a:t>
            </a:r>
          </a:p>
          <a:p>
            <a:r>
              <a:rPr lang="en-US" altLang="de-DE" dirty="0"/>
              <a:t>The </a:t>
            </a:r>
            <a:r>
              <a:rPr lang="en-US" altLang="de-DE" dirty="0" smtClean="0"/>
              <a:t>Bitcoin initiator/inventor </a:t>
            </a:r>
            <a:r>
              <a:rPr lang="en-US" altLang="de-DE" dirty="0"/>
              <a:t>is unknown so far</a:t>
            </a:r>
          </a:p>
        </p:txBody>
      </p:sp>
      <p:pic>
        <p:nvPicPr>
          <p:cNvPr id="6148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859" y="3183480"/>
            <a:ext cx="3303587" cy="635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379620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Bitcoin Characteristics (2)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354" y="1135561"/>
            <a:ext cx="9550003" cy="5372100"/>
          </a:xfrm>
        </p:spPr>
        <p:txBody>
          <a:bodyPr/>
          <a:lstStyle/>
          <a:p>
            <a:r>
              <a:rPr lang="en-US" dirty="0"/>
              <a:t>Not relying on trust, but on </a:t>
            </a:r>
            <a:r>
              <a:rPr lang="en-US" dirty="0">
                <a:solidFill>
                  <a:schemeClr val="accent2"/>
                </a:solidFill>
              </a:rPr>
              <a:t>strong cryptography</a:t>
            </a:r>
          </a:p>
          <a:p>
            <a:r>
              <a:rPr lang="en-US" dirty="0"/>
              <a:t>Weak anonymity (</a:t>
            </a:r>
            <a:r>
              <a:rPr lang="en-US" dirty="0" err="1" smtClean="0"/>
              <a:t>pseudonymity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All peers know all transactions </a:t>
            </a:r>
          </a:p>
          <a:p>
            <a:pPr lvl="1"/>
            <a:r>
              <a:rPr lang="en-US" dirty="0"/>
              <a:t>Clustering: </a:t>
            </a:r>
            <a:r>
              <a:rPr lang="en-US" i="1" dirty="0"/>
              <a:t>e.g</a:t>
            </a:r>
            <a:r>
              <a:rPr lang="en-US" i="1" dirty="0" smtClean="0"/>
              <a:t>.</a:t>
            </a:r>
            <a:r>
              <a:rPr lang="en-US" dirty="0" smtClean="0"/>
              <a:t>, </a:t>
            </a:r>
            <a:r>
              <a:rPr lang="en-US" dirty="0"/>
              <a:t>if a transaction has multiple input addresses, assume those addresses belong to the same </a:t>
            </a:r>
            <a:r>
              <a:rPr lang="en-US" dirty="0" smtClean="0"/>
              <a:t>wallet</a:t>
            </a:r>
            <a:endParaRPr lang="en-US" dirty="0"/>
          </a:p>
          <a:p>
            <a:r>
              <a:rPr lang="en-US" dirty="0" smtClean="0"/>
              <a:t>Bitcoin </a:t>
            </a:r>
            <a:r>
              <a:rPr lang="en-US" dirty="0" smtClean="0">
                <a:solidFill>
                  <a:schemeClr val="accent2"/>
                </a:solidFill>
              </a:rPr>
              <a:t>not </a:t>
            </a:r>
            <a:r>
              <a:rPr lang="en-US" dirty="0">
                <a:solidFill>
                  <a:schemeClr val="accent2"/>
                </a:solidFill>
              </a:rPr>
              <a:t>controlled by a single entity</a:t>
            </a:r>
          </a:p>
          <a:p>
            <a:pPr lvl="1"/>
            <a:r>
              <a:rPr lang="en-US" dirty="0" smtClean="0"/>
              <a:t>Only one development </a:t>
            </a:r>
            <a:r>
              <a:rPr lang="en-US" dirty="0"/>
              <a:t>community, </a:t>
            </a:r>
            <a:r>
              <a:rPr lang="en-US" dirty="0" smtClean="0"/>
              <a:t>but not a </a:t>
            </a:r>
            <a:r>
              <a:rPr lang="en-US" dirty="0"/>
              <a:t>central bank – </a:t>
            </a:r>
            <a:r>
              <a:rPr lang="en-US" dirty="0" smtClean="0"/>
              <a:t>Bitcoin Core’s </a:t>
            </a:r>
            <a:r>
              <a:rPr lang="en-US" dirty="0" err="1" smtClean="0"/>
              <a:t>SegWit</a:t>
            </a:r>
            <a:r>
              <a:rPr lang="en-US" dirty="0" smtClean="0"/>
              <a:t> </a:t>
            </a:r>
            <a:r>
              <a:rPr lang="en-US" dirty="0"/>
              <a:t>vs. </a:t>
            </a:r>
            <a:r>
              <a:rPr lang="en-US" dirty="0" smtClean="0"/>
              <a:t>BTU (Bitcoin Unlimited)</a:t>
            </a:r>
            <a:endParaRPr lang="en-US" dirty="0"/>
          </a:p>
          <a:p>
            <a:r>
              <a:rPr lang="en-US" dirty="0"/>
              <a:t>Creation of </a:t>
            </a:r>
            <a:r>
              <a:rPr lang="en-US" dirty="0" err="1" smtClean="0"/>
              <a:t>Bitcoins</a:t>
            </a:r>
            <a:r>
              <a:rPr lang="en-US" dirty="0" smtClean="0"/>
              <a:t> performed via the </a:t>
            </a:r>
            <a:r>
              <a:rPr lang="en-US" dirty="0" smtClean="0">
                <a:solidFill>
                  <a:schemeClr val="accent2"/>
                </a:solidFill>
              </a:rPr>
              <a:t>reward</a:t>
            </a:r>
            <a:r>
              <a:rPr lang="en-US" dirty="0" smtClean="0"/>
              <a:t> </a:t>
            </a:r>
            <a:r>
              <a:rPr lang="en-US" dirty="0"/>
              <a:t>for validation </a:t>
            </a:r>
            <a:r>
              <a:rPr lang="en-US" dirty="0" smtClean="0"/>
              <a:t>of payments (partial hash collisions)</a:t>
            </a:r>
            <a:endParaRPr lang="en-US" dirty="0"/>
          </a:p>
          <a:p>
            <a:r>
              <a:rPr lang="en-US" dirty="0"/>
              <a:t>Bitcoins can be </a:t>
            </a:r>
            <a:r>
              <a:rPr lang="en-US" dirty="0" smtClean="0">
                <a:solidFill>
                  <a:schemeClr val="accent2"/>
                </a:solidFill>
              </a:rPr>
              <a:t>exchanged </a:t>
            </a:r>
            <a:r>
              <a:rPr lang="en-US" dirty="0">
                <a:solidFill>
                  <a:schemeClr val="accent2"/>
                </a:solidFill>
              </a:rPr>
              <a:t>for real currencies</a:t>
            </a:r>
          </a:p>
          <a:p>
            <a:pPr lvl="1"/>
            <a:r>
              <a:rPr lang="en-US" dirty="0"/>
              <a:t>Several companies allow to exchange BTC for Dollar, </a:t>
            </a:r>
            <a:r>
              <a:rPr lang="en-US" dirty="0" smtClean="0"/>
              <a:t>Euro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15907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Picture – Bitcoin (BTC)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5" y="1184254"/>
            <a:ext cx="8547698" cy="5292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Bitcoin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38175"/>
            <a:ext cx="9525000" cy="5181600"/>
          </a:xfrm>
        </p:spPr>
        <p:txBody>
          <a:bodyPr/>
          <a:lstStyle/>
          <a:p>
            <a:r>
              <a:rPr lang="en-US" dirty="0" smtClean="0"/>
              <a:t>Bitcoin address is an </a:t>
            </a:r>
            <a:r>
              <a:rPr lang="en-US" dirty="0" smtClean="0">
                <a:solidFill>
                  <a:schemeClr val="accent2"/>
                </a:solidFill>
              </a:rPr>
              <a:t>identifier of 26-35 alphanumeric characters</a:t>
            </a:r>
            <a:r>
              <a:rPr lang="en-US" dirty="0" smtClean="0"/>
              <a:t>, beginning with the number 1 , 3, or bc1 that represents a possible destination for a Bitcoin payment </a:t>
            </a:r>
          </a:p>
          <a:p>
            <a:pPr lvl="1"/>
            <a:r>
              <a:rPr lang="en-US" dirty="0" smtClean="0"/>
              <a:t>Addresses can be generated at no cost by any user of Bitcoin</a:t>
            </a:r>
          </a:p>
          <a:p>
            <a:r>
              <a:rPr lang="en-US" dirty="0" smtClean="0"/>
              <a:t>Currently 3 formats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Bitcoin </a:t>
            </a:r>
            <a:r>
              <a:rPr lang="en-US" dirty="0" smtClean="0">
                <a:solidFill>
                  <a:schemeClr val="accent2"/>
                </a:solidFill>
              </a:rPr>
              <a:t>transfer</a:t>
            </a:r>
            <a:r>
              <a:rPr lang="en-US" dirty="0" smtClean="0"/>
              <a:t>: Bitcoin sent to a person by sending </a:t>
            </a:r>
            <a:r>
              <a:rPr lang="en-US" dirty="0" err="1" smtClean="0"/>
              <a:t>bitcoins</a:t>
            </a:r>
            <a:r>
              <a:rPr lang="en-US" dirty="0" smtClean="0"/>
              <a:t> to one of their addresses</a:t>
            </a:r>
          </a:p>
          <a:p>
            <a:pPr lvl="1"/>
            <a:r>
              <a:rPr lang="en-US" dirty="0" smtClean="0"/>
              <a:t>Created on demand (offline, too), may be used multiple times</a:t>
            </a:r>
          </a:p>
          <a:p>
            <a:pPr lvl="1"/>
            <a:r>
              <a:rPr lang="en-US" dirty="0" smtClean="0"/>
              <a:t>Multi-signature addresses: combination of multiple private keys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507" y="3498010"/>
            <a:ext cx="8798869" cy="1050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354008" y="6217242"/>
            <a:ext cx="23278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https://en.bitcoin.it/wiki/Address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27318" y="6238753"/>
            <a:ext cx="701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P2PKH: Pay-to-</a:t>
            </a:r>
            <a:r>
              <a:rPr lang="en-US" sz="1200" dirty="0" err="1" smtClean="0"/>
              <a:t>Publickey</a:t>
            </a:r>
            <a:r>
              <a:rPr lang="en-US" sz="1200" dirty="0" smtClean="0"/>
              <a:t>-Hash, P2SH: Pay-to-Script-Hash, Bech32: Segregated Witness Address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Bitcoin Mechanisms</a:t>
            </a:r>
            <a:endParaRPr lang="de-CH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380999" y="1219200"/>
            <a:ext cx="9525001" cy="5181600"/>
          </a:xfrm>
        </p:spPr>
        <p:txBody>
          <a:bodyPr/>
          <a:lstStyle/>
          <a:p>
            <a:r>
              <a:rPr lang="en-US" dirty="0" smtClean="0"/>
              <a:t>UTXO </a:t>
            </a:r>
            <a:r>
              <a:rPr lang="en-US" altLang="de-DE" dirty="0" smtClean="0"/>
              <a:t>(</a:t>
            </a:r>
            <a:r>
              <a:rPr lang="en-US" altLang="de-DE" dirty="0" smtClean="0">
                <a:solidFill>
                  <a:schemeClr val="accent2"/>
                </a:solidFill>
              </a:rPr>
              <a:t>Unspent Transaction Output</a:t>
            </a:r>
            <a:r>
              <a:rPr lang="en-US" altLang="de-DE" dirty="0" smtClean="0"/>
              <a:t>) </a:t>
            </a:r>
          </a:p>
          <a:p>
            <a:pPr lvl="1"/>
            <a:r>
              <a:rPr lang="en-US" dirty="0" smtClean="0"/>
              <a:t>Represents a chain of ownership as a chain of digital signatures where the owner signs a message transferring ownership of his UTXO to the receiver’s public key</a:t>
            </a:r>
          </a:p>
          <a:p>
            <a:r>
              <a:rPr lang="en-US" dirty="0" smtClean="0"/>
              <a:t>A </a:t>
            </a:r>
            <a:r>
              <a:rPr lang="en-US" dirty="0">
                <a:solidFill>
                  <a:schemeClr val="accent2"/>
                </a:solidFill>
              </a:rPr>
              <a:t>wallet</a:t>
            </a:r>
            <a:r>
              <a:rPr lang="en-US" dirty="0"/>
              <a:t> </a:t>
            </a:r>
            <a:r>
              <a:rPr lang="en-US" dirty="0" smtClean="0"/>
              <a:t>holds </a:t>
            </a:r>
            <a:r>
              <a:rPr lang="en-US" dirty="0"/>
              <a:t>public-private keys (wallet.dat)</a:t>
            </a:r>
          </a:p>
          <a:p>
            <a:pPr lvl="1"/>
            <a:r>
              <a:rPr lang="en-US" dirty="0"/>
              <a:t>Public key, </a:t>
            </a:r>
            <a:r>
              <a:rPr lang="de-DE" dirty="0"/>
              <a:t>ECDSA 256 </a:t>
            </a:r>
            <a:r>
              <a:rPr lang="de-DE" dirty="0" err="1"/>
              <a:t>bit</a:t>
            </a:r>
            <a:r>
              <a:rPr lang="en-US" dirty="0"/>
              <a:t> → Bitcoin address </a:t>
            </a:r>
            <a:r>
              <a:rPr lang="en-US" dirty="0" smtClean="0"/>
              <a:t>(receives BTC)</a:t>
            </a:r>
            <a:endParaRPr lang="en-US" dirty="0"/>
          </a:p>
          <a:p>
            <a:pPr lvl="1"/>
            <a:r>
              <a:rPr lang="en-US" dirty="0" smtClean="0"/>
              <a:t>Private </a:t>
            </a:r>
            <a:r>
              <a:rPr lang="en-US" dirty="0"/>
              <a:t>key used for signing transactions</a:t>
            </a:r>
          </a:p>
          <a:p>
            <a:r>
              <a:rPr lang="en-US" dirty="0"/>
              <a:t>Transaction</a:t>
            </a:r>
          </a:p>
          <a:p>
            <a:pPr lvl="1"/>
            <a:r>
              <a:rPr lang="en-US" dirty="0"/>
              <a:t>Peer A </a:t>
            </a:r>
            <a:r>
              <a:rPr lang="en-US" dirty="0" smtClean="0"/>
              <a:t>to </a:t>
            </a:r>
            <a:r>
              <a:rPr lang="en-US" dirty="0"/>
              <a:t>send BTC to peer B → </a:t>
            </a:r>
            <a:r>
              <a:rPr lang="en-US" dirty="0" smtClean="0"/>
              <a:t>Creates </a:t>
            </a:r>
            <a:r>
              <a:rPr lang="en-US" dirty="0"/>
              <a:t>transaction message</a:t>
            </a:r>
          </a:p>
          <a:p>
            <a:pPr lvl="1"/>
            <a:r>
              <a:rPr lang="en-US" dirty="0"/>
              <a:t>Transaction contains </a:t>
            </a:r>
            <a:r>
              <a:rPr lang="en-US" dirty="0" smtClean="0"/>
              <a:t>input/output (BTC from/to)</a:t>
            </a:r>
            <a:endParaRPr lang="en-US" dirty="0"/>
          </a:p>
          <a:p>
            <a:pPr lvl="1"/>
            <a:r>
              <a:rPr lang="en-US" dirty="0" smtClean="0"/>
              <a:t>Peer </a:t>
            </a:r>
            <a:r>
              <a:rPr lang="en-US" dirty="0"/>
              <a:t>A broadcasts </a:t>
            </a:r>
            <a:r>
              <a:rPr lang="en-US" dirty="0" smtClean="0"/>
              <a:t>transaction </a:t>
            </a:r>
            <a:r>
              <a:rPr lang="en-US" dirty="0"/>
              <a:t>to all </a:t>
            </a:r>
            <a:r>
              <a:rPr lang="en-US" dirty="0" smtClean="0"/>
              <a:t>peers </a:t>
            </a:r>
            <a:r>
              <a:rPr lang="en-US" dirty="0"/>
              <a:t>in the network</a:t>
            </a:r>
          </a:p>
          <a:p>
            <a:pPr lvl="1"/>
            <a:r>
              <a:rPr lang="en-US" dirty="0"/>
              <a:t>Transaction stored in blocks → </a:t>
            </a:r>
            <a:r>
              <a:rPr lang="en-US" dirty="0" smtClean="0"/>
              <a:t>Block </a:t>
            </a:r>
            <a:r>
              <a:rPr lang="en-US" dirty="0"/>
              <a:t>is </a:t>
            </a:r>
            <a:r>
              <a:rPr lang="en-US" dirty="0" smtClean="0"/>
              <a:t>created, verified </a:t>
            </a:r>
            <a:r>
              <a:rPr lang="en-US" sz="2000" dirty="0"/>
              <a:t>~</a:t>
            </a:r>
            <a:r>
              <a:rPr lang="en-US" sz="2000" dirty="0" smtClean="0"/>
              <a:t>1 min</a:t>
            </a:r>
            <a:endParaRPr lang="en-US" sz="2000" dirty="0"/>
          </a:p>
        </p:txBody>
      </p:sp>
      <p:pic>
        <p:nvPicPr>
          <p:cNvPr id="4" name="Picture 3" descr="C:\Users\mwichtlh\AppData\Local\Microsoft\Windows\Temporary Internet Files\Content.IE5\4HSF9RQ5\MC90043259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772" y="-36224"/>
            <a:ext cx="1633178" cy="15075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97982" y="4271057"/>
            <a:ext cx="4111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ECDSA: Elliptic Curve Digital Signature Algorithm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  <p:bldP spid="5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1148" y="2325914"/>
            <a:ext cx="1633802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Bitcoin Mining (1)</a:t>
            </a:r>
            <a:endParaRPr lang="de-CH" dirty="0"/>
          </a:p>
        </p:txBody>
      </p:sp>
      <p:sp>
        <p:nvSpPr>
          <p:cNvPr id="22532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Couple of </a:t>
            </a:r>
            <a:r>
              <a:rPr lang="en-US" dirty="0">
                <a:solidFill>
                  <a:schemeClr val="accent2"/>
                </a:solidFill>
              </a:rPr>
              <a:t>big miners</a:t>
            </a:r>
          </a:p>
          <a:p>
            <a:pPr lvl="1"/>
            <a:r>
              <a:rPr lang="en-US" sz="2000" dirty="0">
                <a:hlinkClick r:id="rId3"/>
              </a:rPr>
              <a:t>Miners specialized</a:t>
            </a:r>
            <a:r>
              <a:rPr lang="en-US" sz="2000" dirty="0"/>
              <a:t>, AMD GPUs, FPGA, ASIC </a:t>
            </a:r>
            <a:r>
              <a:rPr lang="en-US" sz="1600" dirty="0" smtClean="0"/>
              <a:t>(Application-specific </a:t>
            </a:r>
            <a:r>
              <a:rPr lang="en-US" sz="1600" dirty="0"/>
              <a:t>I</a:t>
            </a:r>
            <a:r>
              <a:rPr lang="en-US" sz="1600" dirty="0" smtClean="0"/>
              <a:t>ntegrated </a:t>
            </a:r>
            <a:r>
              <a:rPr lang="en-US" sz="1600" dirty="0"/>
              <a:t>C</a:t>
            </a:r>
            <a:r>
              <a:rPr lang="en-US" sz="1600" dirty="0" smtClean="0"/>
              <a:t>ircuit</a:t>
            </a:r>
            <a:r>
              <a:rPr lang="en-US" sz="1600" dirty="0"/>
              <a:t>) </a:t>
            </a: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1</a:t>
            </a:r>
            <a:r>
              <a:rPr lang="en-US" sz="2000" dirty="0"/>
              <a:t>][</a:t>
            </a:r>
            <a:r>
              <a:rPr lang="en-US" sz="2000" dirty="0">
                <a:hlinkClick r:id="rId5"/>
              </a:rPr>
              <a:t>2</a:t>
            </a:r>
            <a:r>
              <a:rPr lang="en-US" sz="2000" dirty="0"/>
              <a:t>][</a:t>
            </a:r>
            <a:r>
              <a:rPr lang="en-US" sz="2000" dirty="0">
                <a:hlinkClick r:id="rId6"/>
              </a:rPr>
              <a:t>3</a:t>
            </a:r>
            <a:r>
              <a:rPr lang="en-US" sz="2000" dirty="0"/>
              <a:t>]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Mining = creating valid blocks</a:t>
            </a:r>
          </a:p>
          <a:p>
            <a:r>
              <a:rPr lang="en-US" dirty="0"/>
              <a:t>Blocks are linked to previous blocks</a:t>
            </a:r>
          </a:p>
          <a:p>
            <a:pPr lvl="1"/>
            <a:r>
              <a:rPr lang="en-US" dirty="0"/>
              <a:t>Longest block </a:t>
            </a:r>
            <a:br>
              <a:rPr lang="en-US" dirty="0"/>
            </a:br>
            <a:r>
              <a:rPr lang="en-US" dirty="0"/>
              <a:t>survive </a:t>
            </a:r>
            <a:br>
              <a:rPr lang="en-US" dirty="0"/>
            </a:br>
            <a:r>
              <a:rPr lang="en-US" dirty="0"/>
              <a:t>(most difficult)</a:t>
            </a:r>
          </a:p>
          <a:p>
            <a:r>
              <a:rPr lang="en-US" dirty="0"/>
              <a:t>Different level of</a:t>
            </a:r>
            <a:br>
              <a:rPr lang="en-US" dirty="0"/>
            </a:br>
            <a:r>
              <a:rPr lang="en-US" dirty="0"/>
              <a:t>confirmations</a:t>
            </a:r>
          </a:p>
          <a:p>
            <a:pPr lvl="1"/>
            <a:r>
              <a:rPr lang="en-US" dirty="0"/>
              <a:t>6 block conf. is</a:t>
            </a:r>
            <a:br>
              <a:rPr lang="en-US" dirty="0"/>
            </a:br>
            <a:r>
              <a:rPr lang="en-US" dirty="0"/>
              <a:t>considered </a:t>
            </a:r>
            <a:br>
              <a:rPr lang="en-US" dirty="0"/>
            </a:br>
            <a:r>
              <a:rPr lang="en-US" dirty="0"/>
              <a:t>secure</a:t>
            </a:r>
            <a:endParaRPr lang="de-CH" dirty="0"/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1356708" y="5968920"/>
            <a:ext cx="33889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hlinkClick r:id="rId7"/>
              </a:rPr>
              <a:t>http://blockchain.info/pools</a:t>
            </a:r>
            <a:r>
              <a:rPr lang="en-US" sz="2000" dirty="0"/>
              <a:t> </a:t>
            </a:r>
            <a:endParaRPr lang="de-CH" sz="2000" dirty="0"/>
          </a:p>
        </p:txBody>
      </p:sp>
      <p:pic>
        <p:nvPicPr>
          <p:cNvPr id="9" name="Picture 8" descr="BTC-MiningPool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9236" y="2961091"/>
            <a:ext cx="4556760" cy="29870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192928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  <p:bldP spid="14" grpId="0" build="p"/>
      <p:bldP spid="2253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7133" y="2217556"/>
            <a:ext cx="5044148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Bitcoin Mining (2)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Mining reward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  <a:latin typeface="Arial" pitchFamily="34" charset="0"/>
              </a:rPr>
              <a:t>Halves every 210.000 blocks </a:t>
            </a:r>
            <a:r>
              <a:rPr lang="en-US" dirty="0" smtClean="0">
                <a:cs typeface="Arial"/>
              </a:rPr>
              <a:t>→</a:t>
            </a:r>
            <a:r>
              <a:rPr lang="en-US" dirty="0" smtClean="0">
                <a:latin typeface="Arial" pitchFamily="34" charset="0"/>
              </a:rPr>
              <a:t> max. 21 million BTC</a:t>
            </a:r>
          </a:p>
          <a:p>
            <a:pPr lvl="1"/>
            <a:r>
              <a:rPr lang="en-US" dirty="0" smtClean="0">
                <a:latin typeface="Arial" pitchFamily="34" charset="0"/>
              </a:rPr>
              <a:t>12.5 BTC per block creation</a:t>
            </a:r>
          </a:p>
          <a:p>
            <a:pPr lvl="1"/>
            <a:r>
              <a:rPr lang="en-US" dirty="0" smtClean="0">
                <a:latin typeface="Arial" pitchFamily="34" charset="0"/>
              </a:rPr>
              <a:t>Competition for creating valid block</a:t>
            </a:r>
            <a:endParaRPr lang="en-US" dirty="0" smtClean="0"/>
          </a:p>
          <a:p>
            <a:r>
              <a:rPr lang="en-US" dirty="0" smtClean="0"/>
              <a:t>Miner receives also </a:t>
            </a:r>
            <a:r>
              <a:rPr lang="en-US" dirty="0" err="1" smtClean="0">
                <a:solidFill>
                  <a:schemeClr val="accent2"/>
                </a:solidFill>
              </a:rPr>
              <a:t>tx</a:t>
            </a:r>
            <a:r>
              <a:rPr lang="en-US" dirty="0" smtClean="0">
                <a:solidFill>
                  <a:schemeClr val="accent2"/>
                </a:solidFill>
              </a:rPr>
              <a:t> fees</a:t>
            </a:r>
          </a:p>
          <a:p>
            <a:pPr lvl="1"/>
            <a:r>
              <a:rPr lang="en-US" dirty="0" smtClean="0"/>
              <a:t>Required, since BTC are limited</a:t>
            </a:r>
          </a:p>
          <a:p>
            <a:pPr lvl="3"/>
            <a:endParaRPr lang="en-US" dirty="0" smtClean="0"/>
          </a:p>
          <a:p>
            <a:r>
              <a:rPr lang="en-US" dirty="0" smtClean="0">
                <a:solidFill>
                  <a:schemeClr val="accent2"/>
                </a:solidFill>
              </a:rPr>
              <a:t>Dangerous</a:t>
            </a:r>
            <a:r>
              <a:rPr lang="en-US" dirty="0" smtClean="0"/>
              <a:t>, if someone </a:t>
            </a:r>
            <a:br>
              <a:rPr lang="en-US" dirty="0" smtClean="0"/>
            </a:br>
            <a:r>
              <a:rPr lang="en-US" dirty="0" smtClean="0"/>
              <a:t>has more than 51% </a:t>
            </a:r>
            <a:br>
              <a:rPr lang="en-US" dirty="0" smtClean="0"/>
            </a:br>
            <a:r>
              <a:rPr lang="en-US" dirty="0" smtClean="0"/>
              <a:t>computing power</a:t>
            </a:r>
          </a:p>
          <a:p>
            <a:pPr lvl="1"/>
            <a:r>
              <a:rPr lang="en-US" dirty="0" smtClean="0">
                <a:latin typeface="Arial" pitchFamily="34" charset="0"/>
              </a:rPr>
              <a:t>Can exclude and modify </a:t>
            </a:r>
            <a:br>
              <a:rPr lang="en-US" dirty="0" smtClean="0">
                <a:latin typeface="Arial" pitchFamily="34" charset="0"/>
              </a:rPr>
            </a:br>
            <a:r>
              <a:rPr lang="en-US" dirty="0" smtClean="0">
                <a:latin typeface="Arial" pitchFamily="34" charset="0"/>
              </a:rPr>
              <a:t>ordering of transactions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8. Ethereum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Ethereum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dirty="0" smtClean="0"/>
              <a:t>Generalized blockchain, contracts Turing-complete</a:t>
            </a:r>
          </a:p>
          <a:p>
            <a:pPr lvl="1"/>
            <a:r>
              <a:rPr lang="en-US" dirty="0" smtClean="0"/>
              <a:t>Solidity with loops, arithmetical operations </a:t>
            </a:r>
          </a:p>
          <a:p>
            <a:pPr lvl="1"/>
            <a:r>
              <a:rPr lang="en-US" dirty="0" smtClean="0"/>
              <a:t>Every instruction needs to be paid for in “gas“</a:t>
            </a:r>
          </a:p>
          <a:p>
            <a:pPr lvl="1"/>
            <a:r>
              <a:rPr lang="en-US" dirty="0" smtClean="0"/>
              <a:t>Running out of gas, leads to state </a:t>
            </a:r>
            <a:r>
              <a:rPr lang="en-US" dirty="0" err="1" smtClean="0"/>
              <a:t>revertion</a:t>
            </a:r>
            <a:r>
              <a:rPr lang="en-US" dirty="0" smtClean="0"/>
              <a:t>, ETH gone</a:t>
            </a:r>
          </a:p>
          <a:p>
            <a:pPr lvl="2"/>
            <a:r>
              <a:rPr lang="en-US" dirty="0" smtClean="0"/>
              <a:t>Miner decides which transaction at which gas price to include</a:t>
            </a:r>
          </a:p>
          <a:p>
            <a:pPr lvl="3"/>
            <a:r>
              <a:rPr lang="en-US" dirty="0" smtClean="0"/>
              <a:t>Market for TX</a:t>
            </a:r>
          </a:p>
          <a:p>
            <a:r>
              <a:rPr lang="en-US" dirty="0" smtClean="0"/>
              <a:t>White paper released in December 2013</a:t>
            </a:r>
          </a:p>
          <a:p>
            <a:r>
              <a:rPr lang="en-US" dirty="0" smtClean="0"/>
              <a:t>Protocols designed from scratch</a:t>
            </a:r>
          </a:p>
          <a:p>
            <a:pPr lvl="1"/>
            <a:r>
              <a:rPr lang="en-US" dirty="0" smtClean="0"/>
              <a:t>Ethereum foundation located in Zug, non-profit</a:t>
            </a:r>
          </a:p>
          <a:p>
            <a:pPr lvl="1"/>
            <a:r>
              <a:rPr lang="en-US" dirty="0" smtClean="0"/>
              <a:t>Initiator known: </a:t>
            </a:r>
            <a:r>
              <a:rPr lang="en-US" dirty="0" err="1" smtClean="0"/>
              <a:t>Vitalik</a:t>
            </a:r>
            <a:r>
              <a:rPr lang="en-US" dirty="0" smtClean="0"/>
              <a:t> </a:t>
            </a:r>
            <a:r>
              <a:rPr lang="en-US" dirty="0" err="1" smtClean="0"/>
              <a:t>Buterin</a:t>
            </a:r>
            <a:endParaRPr lang="en-US" dirty="0" smtClean="0"/>
          </a:p>
          <a:p>
            <a:r>
              <a:rPr lang="en-US" dirty="0" smtClean="0"/>
              <a:t>Mining reward at</a:t>
            </a:r>
          </a:p>
          <a:p>
            <a:pPr lvl="1"/>
            <a:r>
              <a:rPr lang="en-US" dirty="0" smtClean="0"/>
              <a:t>Every block creation, at ~14 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Ethereum Smart Contracts (1)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Computation on EVM is “very expensive”: every contract is run on every full Ethereum node</a:t>
            </a:r>
          </a:p>
          <a:p>
            <a:pPr lvl="1"/>
            <a:r>
              <a:rPr lang="en-US" dirty="0" smtClean="0"/>
              <a:t>Result on every node is the same</a:t>
            </a:r>
          </a:p>
          <a:p>
            <a:pPr lvl="1"/>
            <a:r>
              <a:rPr lang="en-US" dirty="0" smtClean="0"/>
              <a:t>“Global computer”, always running, always correct</a:t>
            </a:r>
          </a:p>
          <a:p>
            <a:r>
              <a:rPr lang="de-CH" dirty="0" smtClean="0"/>
              <a:t>For now, Proof-of-Work (PoW)</a:t>
            </a:r>
          </a:p>
          <a:p>
            <a:pPr lvl="1"/>
            <a:r>
              <a:rPr lang="de-CH" dirty="0" smtClean="0"/>
              <a:t>But difficult with ASIC (memory-hard), starts at 1 GB RAM for full node and miner (2GB RAM should be enough)</a:t>
            </a:r>
          </a:p>
          <a:p>
            <a:r>
              <a:rPr lang="de-CH" dirty="0" smtClean="0"/>
              <a:t>Account-based</a:t>
            </a:r>
          </a:p>
          <a:p>
            <a:pPr lvl="1"/>
            <a:r>
              <a:rPr lang="en-US" dirty="0" smtClean="0"/>
              <a:t>External accounts: controlled by private keys</a:t>
            </a:r>
          </a:p>
          <a:p>
            <a:pPr lvl="1"/>
            <a:r>
              <a:rPr lang="de-CH" dirty="0" smtClean="0"/>
              <a:t>Contract accounts never executed on their own</a:t>
            </a:r>
          </a:p>
          <a:p>
            <a:pPr lvl="2"/>
            <a:r>
              <a:rPr lang="en-US" dirty="0" smtClean="0"/>
              <a:t>Controlled by code</a:t>
            </a:r>
          </a:p>
          <a:p>
            <a:pPr lvl="2"/>
            <a:r>
              <a:rPr lang="en-US" dirty="0" smtClean="0"/>
              <a:t>All action fired from externally controlled accounts</a:t>
            </a:r>
            <a:endParaRPr lang="en-US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Ethereum Smart Contracts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ERC20 technical standard for Smart Contracts on Ethereum blockchain for implementing tokens</a:t>
            </a:r>
          </a:p>
          <a:p>
            <a:pPr lvl="1"/>
            <a:r>
              <a:rPr lang="en-US" dirty="0" smtClean="0"/>
              <a:t>Proposed: November 19, 2015</a:t>
            </a:r>
          </a:p>
          <a:p>
            <a:pPr lvl="1"/>
            <a:r>
              <a:rPr lang="en-US" dirty="0" smtClean="0"/>
              <a:t>January 2018: more than 21,000 ERC20 token contracts</a:t>
            </a:r>
          </a:p>
          <a:p>
            <a:pPr lvl="2"/>
            <a:r>
              <a:rPr lang="en-US" dirty="0" smtClean="0"/>
              <a:t>EOS, </a:t>
            </a:r>
            <a:r>
              <a:rPr lang="en-US" dirty="0" err="1" smtClean="0"/>
              <a:t>Tronix</a:t>
            </a:r>
            <a:r>
              <a:rPr lang="en-US" dirty="0" smtClean="0"/>
              <a:t>, </a:t>
            </a:r>
            <a:r>
              <a:rPr lang="en-US" dirty="0" err="1" smtClean="0"/>
              <a:t>VeChain</a:t>
            </a:r>
            <a:r>
              <a:rPr lang="en-US" dirty="0" smtClean="0"/>
              <a:t>, </a:t>
            </a:r>
            <a:r>
              <a:rPr lang="en-US" dirty="0" err="1" smtClean="0"/>
              <a:t>OmiseGO</a:t>
            </a:r>
            <a:r>
              <a:rPr lang="en-US" dirty="0" smtClean="0"/>
              <a:t>, MOD Token </a:t>
            </a:r>
          </a:p>
          <a:p>
            <a:endParaRPr lang="en-US" dirty="0" smtClean="0"/>
          </a:p>
          <a:p>
            <a:r>
              <a:rPr lang="en-US" dirty="0" smtClean="0"/>
              <a:t>ERC20 Token (Simplified)</a:t>
            </a:r>
          </a:p>
          <a:p>
            <a:pPr lvl="1"/>
            <a:r>
              <a:rPr lang="en-US" dirty="0" smtClean="0"/>
              <a:t>No allowance/approval/</a:t>
            </a:r>
            <a:r>
              <a:rPr lang="en-US" dirty="0" err="1" smtClean="0"/>
              <a:t>transferFrom</a:t>
            </a:r>
            <a:endParaRPr lang="en-US" dirty="0" smtClean="0"/>
          </a:p>
          <a:p>
            <a:pPr lvl="2"/>
            <a:r>
              <a:rPr lang="en-US" dirty="0" smtClean="0"/>
              <a:t>Also no Approval event</a:t>
            </a:r>
          </a:p>
          <a:p>
            <a:pPr lvl="1"/>
            <a:r>
              <a:rPr lang="en-US" dirty="0" smtClean="0"/>
              <a:t>Using </a:t>
            </a:r>
            <a:r>
              <a:rPr lang="en-US" dirty="0" err="1" smtClean="0"/>
              <a:t>SafeMath</a:t>
            </a:r>
            <a:r>
              <a:rPr lang="en-US" dirty="0" smtClean="0"/>
              <a:t> (always use it)</a:t>
            </a:r>
          </a:p>
          <a:p>
            <a:pPr lvl="1"/>
            <a:r>
              <a:rPr lang="en-US" dirty="0" smtClean="0"/>
              <a:t>Creator gets 1,000 coins</a:t>
            </a:r>
            <a:endParaRPr lang="en-US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Ethereum Releases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r>
              <a:rPr lang="en-US" dirty="0" smtClean="0"/>
              <a:t>Olympic (past) – released 9.5.2015</a:t>
            </a:r>
          </a:p>
          <a:p>
            <a:pPr lvl="1"/>
            <a:r>
              <a:rPr lang="en-US" dirty="0" smtClean="0"/>
              <a:t>Last Ethereum Proof-of-Concept series</a:t>
            </a:r>
          </a:p>
          <a:p>
            <a:r>
              <a:rPr lang="en-US" dirty="0" smtClean="0"/>
              <a:t>Frontier (past) - released 30.7.2015</a:t>
            </a:r>
          </a:p>
          <a:p>
            <a:pPr lvl="1"/>
            <a:r>
              <a:rPr lang="en-US" dirty="0" smtClean="0"/>
              <a:t>Main public network, “Beta”/use at your own risk</a:t>
            </a:r>
          </a:p>
          <a:p>
            <a:r>
              <a:rPr lang="en-US" dirty="0" smtClean="0"/>
              <a:t>Homestead (past) - released 3.14.2016</a:t>
            </a:r>
          </a:p>
          <a:p>
            <a:pPr lvl="1"/>
            <a:r>
              <a:rPr lang="en-US" dirty="0" smtClean="0"/>
              <a:t>Public network considered “stable”, critical protocol changes</a:t>
            </a:r>
          </a:p>
          <a:p>
            <a:r>
              <a:rPr lang="en-US" dirty="0" smtClean="0"/>
              <a:t>Metropolis (Byzantium, past) - released 16.10.2017</a:t>
            </a:r>
          </a:p>
          <a:p>
            <a:pPr lvl="1"/>
            <a:r>
              <a:rPr lang="en-US" dirty="0" smtClean="0"/>
              <a:t>Initial support for ZKP (private smart contracts), reward 3 ETH</a:t>
            </a:r>
          </a:p>
          <a:p>
            <a:r>
              <a:rPr lang="en-US" dirty="0" smtClean="0"/>
              <a:t>Metropolis (Constantinople, now) – released 27.2.2019</a:t>
            </a:r>
          </a:p>
          <a:p>
            <a:pPr lvl="1"/>
            <a:r>
              <a:rPr lang="en-US" dirty="0" smtClean="0"/>
              <a:t>Bit-shifting, reward 2 ETH, other optimizations</a:t>
            </a:r>
          </a:p>
          <a:p>
            <a:r>
              <a:rPr lang="en-US" dirty="0" smtClean="0"/>
              <a:t>Serenity (future)</a:t>
            </a:r>
          </a:p>
          <a:p>
            <a:pPr lvl="1"/>
            <a:r>
              <a:rPr lang="en-US" dirty="0" smtClean="0"/>
              <a:t>Scalability, proof-of-stake, </a:t>
            </a:r>
            <a:r>
              <a:rPr lang="en-US" dirty="0" err="1" smtClean="0"/>
              <a:t>Sharding</a:t>
            </a:r>
            <a:r>
              <a:rPr lang="en-US" dirty="0" smtClean="0"/>
              <a:t>, ZKP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9. Ethereum Wallet – Practical Part 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en-US" dirty="0" smtClean="0">
                <a:ea typeface="MS PGothic" pitchFamily="34" charset="-128"/>
              </a:rPr>
              <a:t>Exercise Goals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de-CH" dirty="0" smtClean="0">
                <a:ea typeface="MS PGothic" pitchFamily="34" charset="-128"/>
              </a:rPr>
              <a:t>Differentiate between blockchain nodes</a:t>
            </a:r>
          </a:p>
          <a:p>
            <a:pPr marL="514350" indent="-514350">
              <a:buSzPct val="100000"/>
              <a:buFont typeface="+mj-lt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de-CH" dirty="0" smtClean="0">
                <a:ea typeface="MS PGothic" pitchFamily="34" charset="-128"/>
              </a:rPr>
              <a:t>Create an address and send a transaction</a:t>
            </a:r>
          </a:p>
          <a:p>
            <a:pPr marL="514350" indent="-514350">
              <a:buSzPct val="100000"/>
              <a:buFont typeface="+mj-lt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de-CH" dirty="0" smtClean="0">
                <a:ea typeface="MS PGothic" pitchFamily="34" charset="-128"/>
              </a:rPr>
              <a:t>Send funds and verify account balance</a:t>
            </a:r>
          </a:p>
          <a:p>
            <a:pPr marL="514350" indent="-514350">
              <a:buSzPct val="100000"/>
              <a:buFont typeface="+mj-lt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de-CH" dirty="0" smtClean="0">
                <a:ea typeface="MS PGothic" pitchFamily="34" charset="-128"/>
              </a:rPr>
              <a:t>Verify a transaction sent using a blockchain explorer</a:t>
            </a:r>
          </a:p>
          <a:p>
            <a:endParaRPr lang="de-CH" dirty="0" smtClean="0">
              <a:ea typeface="MS PGothic" pitchFamily="34" charset="-128"/>
            </a:endParaRPr>
          </a:p>
          <a:p>
            <a:endParaRPr lang="de-CH" dirty="0" smtClean="0">
              <a:ea typeface="MS PGothic" pitchFamily="34" charset="-128"/>
            </a:endParaRPr>
          </a:p>
          <a:p>
            <a:pPr marL="514350" indent="-514350">
              <a:buFont typeface="Arial" charset="0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Font typeface="Arial" charset="0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Font typeface="Arial" charset="0"/>
              <a:buAutoNum type="arabicPeriod"/>
            </a:pPr>
            <a:endParaRPr lang="de-CH" dirty="0" smtClean="0">
              <a:ea typeface="MS PGothic" pitchFamily="34" charset="-128"/>
            </a:endParaRPr>
          </a:p>
        </p:txBody>
      </p:sp>
      <p:pic>
        <p:nvPicPr>
          <p:cNvPr id="7" name="Picture 10" descr="Resultado de imagem para goals ico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044" b="12948"/>
          <a:stretch/>
        </p:blipFill>
        <p:spPr bwMode="auto">
          <a:xfrm>
            <a:off x="8402847" y="1427856"/>
            <a:ext cx="1166079" cy="11430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8554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anose="020B0600070205080204" pitchFamily="34" charset="-128"/>
              </a:rPr>
              <a:t>Set-up Overview</a:t>
            </a:r>
          </a:p>
        </p:txBody>
      </p:sp>
      <p:sp>
        <p:nvSpPr>
          <p:cNvPr id="16387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anose="020B0600070205080204" pitchFamily="34" charset="-128"/>
              </a:rPr>
              <a:t>Focus on </a:t>
            </a:r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Ethereum blockchain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Ethereum Basics (cf. above) and </a:t>
            </a:r>
            <a:r>
              <a:rPr lang="en-US" altLang="en-US" dirty="0" err="1" smtClean="0">
                <a:ea typeface="MS PGothic" panose="020B0600070205080204" pitchFamily="34" charset="-128"/>
              </a:rPr>
              <a:t>Geth</a:t>
            </a:r>
            <a:r>
              <a:rPr lang="en-US" altLang="en-US" dirty="0" smtClean="0">
                <a:ea typeface="MS PGothic" panose="020B0600070205080204" pitchFamily="34" charset="-128"/>
              </a:rPr>
              <a:t> Commands here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Connecting to your Node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Connecting to CAS Blockchain</a:t>
            </a:r>
          </a:p>
          <a:p>
            <a:pPr lvl="1"/>
            <a:endParaRPr lang="en-US" altLang="en-US" dirty="0" smtClean="0">
              <a:ea typeface="MS PGothic" panose="020B0600070205080204" pitchFamily="34" charset="-128"/>
            </a:endParaRPr>
          </a:p>
          <a:p>
            <a:r>
              <a:rPr lang="en-US" altLang="en-US" b="1" dirty="0" smtClean="0">
                <a:ea typeface="MS PGothic" panose="020B0600070205080204" pitchFamily="34" charset="-128"/>
              </a:rPr>
              <a:t>Connect to the CAS Wi-Fi 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Wi-Fi: </a:t>
            </a:r>
            <a:r>
              <a:rPr lang="en-US" altLang="en-US" b="1" dirty="0" smtClean="0">
                <a:latin typeface="Consolas" panose="020B0609020204030204" pitchFamily="49" charset="0"/>
                <a:ea typeface="MS PGothic" panose="020B0600070205080204" pitchFamily="34" charset="-128"/>
              </a:rPr>
              <a:t>cas2019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Password: </a:t>
            </a:r>
            <a:r>
              <a:rPr lang="en-US" altLang="en-US" b="1" dirty="0" err="1" smtClean="0">
                <a:latin typeface="Consolas" panose="020B0609020204030204" pitchFamily="49" charset="0"/>
                <a:ea typeface="MS PGothic" panose="020B0600070205080204" pitchFamily="34" charset="-128"/>
              </a:rPr>
              <a:t>nopassword</a:t>
            </a:r>
            <a:endParaRPr lang="en-US" altLang="en-US" b="1" dirty="0" smtClean="0">
              <a:latin typeface="Consolas" panose="020B0609020204030204" pitchFamily="49" charset="0"/>
              <a:ea typeface="MS PGothic" panose="020B0600070205080204" pitchFamily="34" charset="-128"/>
            </a:endParaRPr>
          </a:p>
          <a:p>
            <a:pPr marL="914400" lvl="2" indent="0">
              <a:buNone/>
            </a:pPr>
            <a:endParaRPr lang="en-US" altLang="en-US" dirty="0" smtClean="0">
              <a:ea typeface="MS PGothic" panose="020B0600070205080204" pitchFamily="34" charset="-128"/>
            </a:endParaRPr>
          </a:p>
          <a:p>
            <a:pPr marL="114300" indent="0">
              <a:buNone/>
            </a:pPr>
            <a:endParaRPr lang="en-US" altLang="en-US" dirty="0" smtClean="0">
              <a:ea typeface="MS PGothic" panose="020B0600070205080204" pitchFamily="34" charset="-128"/>
            </a:endParaRPr>
          </a:p>
        </p:txBody>
      </p:sp>
      <p:pic>
        <p:nvPicPr>
          <p:cNvPr id="6" name="Picture 5" descr="Picture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7236" y="3384669"/>
            <a:ext cx="1127760" cy="11338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3299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Ethereum Basics – Recalled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="" xmlns:a16="http://schemas.microsoft.com/office/drawing/2014/main" id="{E066BD09-955A-4A1E-B578-1DDE264E6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1227138"/>
            <a:ext cx="9220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ts val="3600"/>
              </a:lnSpc>
              <a:spcBef>
                <a:spcPct val="10000"/>
              </a:spcBef>
              <a:spcAft>
                <a:spcPct val="0"/>
              </a:spcAft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1pPr>
            <a:lvl2pPr marL="742950" indent="-285750" algn="l" rtl="0" eaLnBrk="0" fontAlgn="base" hangingPunct="0">
              <a:lnSpc>
                <a:spcPts val="3200"/>
              </a:lnSpc>
              <a:spcBef>
                <a:spcPct val="5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de-DE" kern="0" dirty="0" smtClean="0"/>
              <a:t>Ethereum is a </a:t>
            </a:r>
            <a:r>
              <a:rPr lang="en-US" altLang="de-DE" kern="0" dirty="0" smtClean="0">
                <a:solidFill>
                  <a:schemeClr val="accent2"/>
                </a:solidFill>
              </a:rPr>
              <a:t>general purpose </a:t>
            </a:r>
            <a:r>
              <a:rPr lang="en-US" altLang="de-DE" kern="0" dirty="0" smtClean="0"/>
              <a:t>blockchain </a:t>
            </a:r>
          </a:p>
          <a:p>
            <a:pPr lvl="1">
              <a:defRPr/>
            </a:pPr>
            <a:r>
              <a:rPr lang="en-US" altLang="de-DE" kern="0" dirty="0" smtClean="0"/>
              <a:t>Support the execution of complex Smart Contracts (SC)</a:t>
            </a:r>
          </a:p>
          <a:p>
            <a:pPr lvl="1">
              <a:defRPr/>
            </a:pPr>
            <a:r>
              <a:rPr lang="en-US" altLang="de-DE" kern="0" dirty="0" smtClean="0"/>
              <a:t>Empowered the blockchain beyond financial applications</a:t>
            </a:r>
          </a:p>
          <a:p>
            <a:pPr marL="457200" lvl="1" indent="0">
              <a:buFontTx/>
              <a:buNone/>
              <a:defRPr/>
            </a:pPr>
            <a:endParaRPr lang="en-US" altLang="de-DE" kern="0" dirty="0" smtClean="0"/>
          </a:p>
          <a:p>
            <a:pPr>
              <a:defRPr/>
            </a:pPr>
            <a:r>
              <a:rPr lang="en-US" kern="0" dirty="0" smtClean="0"/>
              <a:t>An Ethereum Virtual Machine (EVM) processes and executes smart contracts.</a:t>
            </a:r>
          </a:p>
          <a:p>
            <a:pPr lvl="1">
              <a:defRPr/>
            </a:pPr>
            <a:r>
              <a:rPr lang="en-US" kern="0" dirty="0" smtClean="0"/>
              <a:t>Abstraction layer: the EVM connects requests (transactions) to and from the network</a:t>
            </a:r>
          </a:p>
          <a:p>
            <a:pPr lvl="1">
              <a:defRPr/>
            </a:pPr>
            <a:r>
              <a:rPr lang="en-US" kern="0" dirty="0" smtClean="0"/>
              <a:t>SC operations requires Gas</a:t>
            </a:r>
          </a:p>
          <a:p>
            <a:pPr lvl="2">
              <a:defRPr/>
            </a:pPr>
            <a:r>
              <a:rPr lang="en-US" kern="0" dirty="0" smtClean="0"/>
              <a:t>Mathematical operations, write data</a:t>
            </a:r>
          </a:p>
          <a:p>
            <a:pPr lvl="2">
              <a:defRPr/>
            </a:pPr>
            <a:r>
              <a:rPr lang="en-US" kern="0" dirty="0" smtClean="0">
                <a:hlinkClick r:id="rId2"/>
              </a:rPr>
              <a:t>Table</a:t>
            </a:r>
            <a:r>
              <a:rPr lang="en-US" kern="0" dirty="0" smtClean="0"/>
              <a:t> of EVM OP costs </a:t>
            </a:r>
          </a:p>
          <a:p>
            <a:pPr lvl="2">
              <a:defRPr/>
            </a:pPr>
            <a:endParaRPr lang="en-US" kern="0" dirty="0" smtClean="0"/>
          </a:p>
          <a:p>
            <a:pPr lvl="1">
              <a:defRPr/>
            </a:pPr>
            <a:endParaRPr lang="en-US" altLang="de-DE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Geth Client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2"/>
            <a:ext cx="9220200" cy="1576899"/>
          </a:xfrm>
        </p:spPr>
        <p:txBody>
          <a:bodyPr/>
          <a:lstStyle/>
          <a:p>
            <a:r>
              <a:rPr lang="de-CH" dirty="0" smtClean="0"/>
              <a:t>Go implementation of the Ethereum Protocol</a:t>
            </a:r>
          </a:p>
          <a:p>
            <a:pPr lvl="1"/>
            <a:r>
              <a:rPr lang="de-CH" dirty="0" smtClean="0"/>
              <a:t>CLI (Command Line Interface) client</a:t>
            </a:r>
          </a:p>
          <a:p>
            <a:pPr lvl="1"/>
            <a:r>
              <a:rPr lang="de-CH" dirty="0" smtClean="0"/>
              <a:t>Entry point to the main, test and private networks</a:t>
            </a:r>
          </a:p>
          <a:p>
            <a:pPr lvl="1"/>
            <a:endParaRPr lang="de-CH" dirty="0" smtClean="0"/>
          </a:p>
          <a:p>
            <a:pPr marL="457200" lvl="1" indent="0">
              <a:buNone/>
            </a:pPr>
            <a:endParaRPr lang="de-CH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4258245" y="4184757"/>
            <a:ext cx="1317600" cy="8856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perspectiveLeft"/>
            <a:lightRig rig="threePt" dir="t"/>
          </a:scene3d>
          <a:sp3d extrusionH="317500"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Geth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7124717" y="3881931"/>
            <a:ext cx="1317600" cy="8856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perspectiveLeft"/>
            <a:lightRig rig="threePt" dir="t"/>
          </a:scene3d>
          <a:sp3d extrusionH="317500"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7277117" y="4034331"/>
            <a:ext cx="1317600" cy="8856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perspectiveLeft"/>
            <a:lightRig rig="threePt" dir="t"/>
          </a:scene3d>
          <a:sp3d extrusionH="317500"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7429517" y="4186731"/>
            <a:ext cx="1317600" cy="8856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perspectiveLeft"/>
            <a:lightRig rig="threePt" dir="t"/>
          </a:scene3d>
          <a:sp3d extrusionH="317500"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7581917" y="4339131"/>
            <a:ext cx="1317600" cy="8856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perspectiveLeft"/>
            <a:lightRig rig="threePt" dir="t"/>
          </a:scene3d>
          <a:sp3d extrusionH="317500"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7734317" y="4491531"/>
            <a:ext cx="1317600" cy="8856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perspectiveLeft"/>
            <a:lightRig rig="threePt" dir="t"/>
          </a:scene3d>
          <a:sp3d extrusionH="317500"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5346" y="3951439"/>
            <a:ext cx="31838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CH" sz="1600" b="1" dirty="0" smtClean="0"/>
              <a:t> (personal) Manage accounts</a:t>
            </a:r>
            <a:r>
              <a:rPr lang="de-CH" sz="1600" dirty="0" smtClean="0"/>
              <a:t> –</a:t>
            </a:r>
          </a:p>
          <a:p>
            <a:pPr algn="r"/>
            <a:r>
              <a:rPr lang="de-CH" sz="1600" b="1" dirty="0" smtClean="0"/>
              <a:t> (eth) Send transactions</a:t>
            </a:r>
            <a:r>
              <a:rPr lang="de-CH" sz="1600" dirty="0" smtClean="0"/>
              <a:t> –</a:t>
            </a:r>
          </a:p>
          <a:p>
            <a:pPr algn="r"/>
            <a:r>
              <a:rPr lang="de-CH" sz="1600" dirty="0" smtClean="0"/>
              <a:t>Debug –</a:t>
            </a:r>
          </a:p>
          <a:p>
            <a:pPr algn="r"/>
            <a:r>
              <a:rPr lang="de-CH" sz="1600" b="1" dirty="0" smtClean="0"/>
              <a:t>(mine) Miner</a:t>
            </a:r>
            <a:r>
              <a:rPr lang="de-CH" sz="1600" dirty="0" smtClean="0"/>
              <a:t> –</a:t>
            </a:r>
          </a:p>
          <a:p>
            <a:pPr algn="r"/>
            <a:r>
              <a:rPr lang="de-CH" sz="1600" dirty="0" smtClean="0"/>
              <a:t> Inspect transactions –</a:t>
            </a:r>
          </a:p>
        </p:txBody>
      </p:sp>
      <p:sp>
        <p:nvSpPr>
          <p:cNvPr id="20" name="Right Brace 19"/>
          <p:cNvSpPr/>
          <p:nvPr/>
        </p:nvSpPr>
        <p:spPr bwMode="auto">
          <a:xfrm>
            <a:off x="3905979" y="4017957"/>
            <a:ext cx="234267" cy="1190400"/>
          </a:xfrm>
          <a:prstGeom prst="righ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Left-Right Arrow 20"/>
          <p:cNvSpPr/>
          <p:nvPr/>
        </p:nvSpPr>
        <p:spPr bwMode="auto">
          <a:xfrm>
            <a:off x="5902969" y="4477133"/>
            <a:ext cx="989970" cy="241825"/>
          </a:xfrm>
          <a:prstGeom prst="left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19473" y="3543377"/>
            <a:ext cx="1943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CH" sz="1600" b="1" dirty="0" smtClean="0"/>
              <a:t>Management APIs</a:t>
            </a:r>
          </a:p>
        </p:txBody>
      </p:sp>
      <p:pic>
        <p:nvPicPr>
          <p:cNvPr id="26" name="Picture 2" descr="Image result for ethere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895" y="4613156"/>
            <a:ext cx="450845" cy="71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1618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en-US" smtClean="0">
                <a:ea typeface="MS PGothic" pitchFamily="34" charset="-128"/>
              </a:rPr>
              <a:t>Management APIs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de-CH" dirty="0" smtClean="0"/>
              <a:t>Personal API:</a:t>
            </a:r>
          </a:p>
          <a:p>
            <a:pPr lvl="1">
              <a:defRPr/>
            </a:pPr>
            <a:r>
              <a:rPr lang="de-CH" b="1" dirty="0">
                <a:solidFill>
                  <a:schemeClr val="accent2"/>
                </a:solidFill>
                <a:latin typeface="Consolas" panose="020B0609020204030204" pitchFamily="49" charset="0"/>
              </a:rPr>
              <a:t>personal.newAccount</a:t>
            </a:r>
            <a:r>
              <a:rPr lang="de-CH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()</a:t>
            </a:r>
            <a:r>
              <a:rPr lang="de-CH" dirty="0" smtClean="0">
                <a:latin typeface="Consolas" panose="020B0609020204030204" pitchFamily="49" charset="0"/>
              </a:rPr>
              <a:t> // create a new acc.</a:t>
            </a:r>
          </a:p>
          <a:p>
            <a:pPr lvl="1">
              <a:defRPr/>
            </a:pPr>
            <a:endParaRPr lang="de-CH" dirty="0" smtClean="0">
              <a:latin typeface="Consolas" panose="020B0609020204030204" pitchFamily="49" charset="0"/>
            </a:endParaRPr>
          </a:p>
          <a:p>
            <a:pPr>
              <a:defRPr/>
            </a:pPr>
            <a:r>
              <a:rPr lang="de-CH" dirty="0" smtClean="0">
                <a:latin typeface="+mj-lt"/>
              </a:rPr>
              <a:t>Eth API:</a:t>
            </a:r>
          </a:p>
          <a:p>
            <a:pPr lvl="1">
              <a:defRPr/>
            </a:pPr>
            <a:r>
              <a:rPr lang="de-CH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eth.accounts[0]</a:t>
            </a:r>
            <a:r>
              <a:rPr lang="de-CH" dirty="0" smtClean="0">
                <a:latin typeface="Consolas" panose="020B0609020204030204" pitchFamily="49" charset="0"/>
              </a:rPr>
              <a:t> //returns the first created acc.</a:t>
            </a:r>
          </a:p>
          <a:p>
            <a:pPr lvl="1">
              <a:defRPr/>
            </a:pPr>
            <a:r>
              <a:rPr lang="en-US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eth.sendTransaction</a:t>
            </a:r>
            <a:r>
              <a:rPr lang="en-US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({</a:t>
            </a:r>
            <a:r>
              <a:rPr lang="en-US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from:acc</a:t>
            </a:r>
            <a:r>
              <a:rPr lang="en-US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, </a:t>
            </a:r>
            <a:r>
              <a:rPr lang="en-US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to:acc</a:t>
            </a:r>
            <a:r>
              <a:rPr lang="en-US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, </a:t>
            </a:r>
            <a:r>
              <a:rPr lang="en-US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value:ethers</a:t>
            </a:r>
            <a:r>
              <a:rPr lang="en-US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})</a:t>
            </a:r>
            <a:r>
              <a:rPr lang="en-US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CH" dirty="0" smtClean="0">
                <a:latin typeface="Consolas" panose="020B0609020204030204" pitchFamily="49" charset="0"/>
              </a:rPr>
              <a:t>//send transaction to acc.</a:t>
            </a:r>
          </a:p>
          <a:p>
            <a:pPr lvl="1">
              <a:defRPr/>
            </a:pPr>
            <a:endParaRPr lang="de-CH" dirty="0" smtClean="0">
              <a:latin typeface="Consolas" panose="020B0609020204030204" pitchFamily="49" charset="0"/>
            </a:endParaRPr>
          </a:p>
          <a:p>
            <a:pPr>
              <a:defRPr/>
            </a:pPr>
            <a:r>
              <a:rPr lang="de-CH" dirty="0" smtClean="0"/>
              <a:t>Miner API:</a:t>
            </a:r>
          </a:p>
          <a:p>
            <a:pPr lvl="1">
              <a:defRPr/>
            </a:pPr>
            <a:r>
              <a:rPr lang="de-CH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miner.setEtherBase(account)</a:t>
            </a:r>
            <a:r>
              <a:rPr lang="de-CH" dirty="0" smtClean="0">
                <a:latin typeface="Consolas" panose="020B0609020204030204" pitchFamily="49" charset="0"/>
              </a:rPr>
              <a:t> // define which account to receive ethers</a:t>
            </a:r>
            <a:endParaRPr lang="de-CH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Geth Commands</a:t>
            </a:r>
          </a:p>
        </p:txBody>
      </p:sp>
      <p:pic>
        <p:nvPicPr>
          <p:cNvPr id="5" name="Picture 4" descr="Picture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" y="2072950"/>
            <a:ext cx="9479280" cy="33731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78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Geth Options (1)</a:t>
            </a:r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1360489" y="2568004"/>
            <a:ext cx="8223250" cy="2127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/>
          </a:p>
        </p:txBody>
      </p:sp>
      <p:pic>
        <p:nvPicPr>
          <p:cNvPr id="8" name="Picture 7" descr="Picture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5488" y="1548756"/>
            <a:ext cx="8955024" cy="45537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286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anose="020B0600070205080204" pitchFamily="34" charset="-128"/>
              </a:rPr>
              <a:t>Geth Options (2)</a:t>
            </a:r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1360489" y="2501902"/>
            <a:ext cx="8223250" cy="2127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/>
          </a:p>
        </p:txBody>
      </p:sp>
      <p:pic>
        <p:nvPicPr>
          <p:cNvPr id="5" name="Picture 4" descr="Picture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652" y="1883116"/>
            <a:ext cx="8270697" cy="40171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2526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Blockchain Testbed Overview</a:t>
            </a:r>
          </a:p>
        </p:txBody>
      </p:sp>
      <p:pic>
        <p:nvPicPr>
          <p:cNvPr id="24580" name="Picture 2" descr="BloSS Hardw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225" y="1277938"/>
            <a:ext cx="4714875" cy="487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63600" y="4148138"/>
            <a:ext cx="3635375" cy="993775"/>
          </a:xfrm>
          <a:prstGeom prst="rect">
            <a:avLst/>
          </a:prstGeom>
          <a:noFill/>
          <a:ln w="57150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63600" y="3503613"/>
            <a:ext cx="3635375" cy="542925"/>
          </a:xfrm>
          <a:prstGeom prst="rect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96888" y="2435225"/>
            <a:ext cx="4506912" cy="966788"/>
          </a:xfrm>
          <a:prstGeom prst="rect">
            <a:avLst/>
          </a:prstGeom>
          <a:noFill/>
          <a:ln w="57150" algn="ctr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>
            <a:cxnSpLocks noChangeShapeType="1"/>
            <a:stCxn id="13" idx="3"/>
          </p:cNvCxnSpPr>
          <p:nvPr/>
        </p:nvCxnSpPr>
        <p:spPr bwMode="auto">
          <a:xfrm flipV="1">
            <a:off x="5003800" y="2919413"/>
            <a:ext cx="768350" cy="0"/>
          </a:xfrm>
          <a:prstGeom prst="straightConnector1">
            <a:avLst/>
          </a:prstGeom>
          <a:noFill/>
          <a:ln w="38100" algn="ctr">
            <a:solidFill>
              <a:schemeClr val="accent2"/>
            </a:solidFill>
            <a:round/>
            <a:headEnd/>
            <a:tailEnd type="triangle" w="med" len="med"/>
          </a:ln>
        </p:spPr>
      </p:cxnSp>
      <p:cxnSp>
        <p:nvCxnSpPr>
          <p:cNvPr id="7" name="Straight Arrow Connector 6"/>
          <p:cNvCxnSpPr>
            <a:cxnSpLocks noChangeShapeType="1"/>
            <a:stCxn id="12" idx="3"/>
          </p:cNvCxnSpPr>
          <p:nvPr/>
        </p:nvCxnSpPr>
        <p:spPr bwMode="auto">
          <a:xfrm flipV="1">
            <a:off x="4498975" y="3775075"/>
            <a:ext cx="1273175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9" name="Straight Arrow Connector 8"/>
          <p:cNvCxnSpPr>
            <a:cxnSpLocks noChangeShapeType="1"/>
            <a:stCxn id="3" idx="3"/>
          </p:cNvCxnSpPr>
          <p:nvPr/>
        </p:nvCxnSpPr>
        <p:spPr bwMode="auto">
          <a:xfrm>
            <a:off x="4498975" y="4645025"/>
            <a:ext cx="1206500" cy="0"/>
          </a:xfrm>
          <a:prstGeom prst="straightConnector1">
            <a:avLst/>
          </a:prstGeom>
          <a:noFill/>
          <a:ln w="38100" algn="ctr">
            <a:solidFill>
              <a:srgbClr val="FF9900"/>
            </a:solidFill>
            <a:round/>
            <a:headEnd/>
            <a:tailEnd type="triangle" w="med" len="med"/>
          </a:ln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772150" y="2654300"/>
            <a:ext cx="3327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Network Components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772150" y="3503613"/>
            <a:ext cx="3898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Blockchain Miners Nodes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705475" y="4351338"/>
            <a:ext cx="41925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9900"/>
                </a:solidFill>
              </a:rPr>
              <a:t>Blockchain Client Nodes</a:t>
            </a:r>
          </a:p>
          <a:p>
            <a:r>
              <a:rPr lang="en-US">
                <a:solidFill>
                  <a:srgbClr val="FF9900"/>
                </a:solidFill>
              </a:rPr>
              <a:t>(You will be accessing these)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0" grpId="0"/>
      <p:bldP spid="21" grpId="0"/>
      <p:bldP spid="2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>
              <a:ea typeface="MS PGothic" pitchFamily="34" charset="-128"/>
            </a:endParaRPr>
          </a:p>
        </p:txBody>
      </p:sp>
      <p:pic>
        <p:nvPicPr>
          <p:cNvPr id="25604" name="Picture 2" descr="Resultado de imagem para your tu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4775" y="1550988"/>
            <a:ext cx="7634288" cy="430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3243" y="2050029"/>
            <a:ext cx="4899048" cy="4319081"/>
          </a:xfrm>
          <a:prstGeom prst="rect">
            <a:avLst/>
          </a:prstGeom>
        </p:spPr>
      </p:pic>
      <p:sp>
        <p:nvSpPr>
          <p:cNvPr id="2662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Connecting to Your Node</a:t>
            </a:r>
          </a:p>
        </p:txBody>
      </p:sp>
      <p:sp>
        <p:nvSpPr>
          <p:cNvPr id="26627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Nodes host a </a:t>
            </a:r>
            <a:r>
              <a:rPr lang="en-US" altLang="en-US" b="1" dirty="0" smtClean="0">
                <a:ea typeface="MS PGothic" pitchFamily="34" charset="-128"/>
              </a:rPr>
              <a:t>web-based </a:t>
            </a:r>
            <a:r>
              <a:rPr lang="en-US" altLang="en-US" dirty="0" smtClean="0">
                <a:ea typeface="MS PGothic" pitchFamily="34" charset="-128"/>
              </a:rPr>
              <a:t>shell</a:t>
            </a:r>
            <a:r>
              <a:rPr lang="en-US" altLang="en-US" b="1" dirty="0" smtClean="0">
                <a:ea typeface="MS PGothic" pitchFamily="34" charset="-128"/>
              </a:rPr>
              <a:t>:</a:t>
            </a:r>
          </a:p>
          <a:p>
            <a:pPr lvl="1"/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https://172.10.15.XX:4200</a:t>
            </a:r>
          </a:p>
          <a:p>
            <a:pPr lvl="1"/>
            <a:endParaRPr lang="en-US" altLang="en-US" b="1" dirty="0" smtClean="0">
              <a:ea typeface="MS PGothic" pitchFamily="34" charset="-128"/>
            </a:endParaRPr>
          </a:p>
          <a:p>
            <a:r>
              <a:rPr lang="en-US" altLang="en-US" dirty="0" smtClean="0">
                <a:ea typeface="MS PGothic" pitchFamily="34" charset="-128"/>
              </a:rPr>
              <a:t>User: </a:t>
            </a:r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student</a:t>
            </a:r>
          </a:p>
          <a:p>
            <a:r>
              <a:rPr lang="en-US" altLang="en-US" dirty="0" smtClean="0">
                <a:ea typeface="MS PGothic" pitchFamily="34" charset="-128"/>
              </a:rPr>
              <a:t>Password: </a:t>
            </a:r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123456</a:t>
            </a: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</p:txBody>
      </p:sp>
      <p:sp>
        <p:nvSpPr>
          <p:cNvPr id="26630" name="Rectangle 2"/>
          <p:cNvSpPr>
            <a:spLocks noChangeArrowheads="1"/>
          </p:cNvSpPr>
          <p:nvPr/>
        </p:nvSpPr>
        <p:spPr bwMode="auto">
          <a:xfrm>
            <a:off x="5118100" y="5756275"/>
            <a:ext cx="1751013" cy="33655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26632" name="TextBox 1"/>
          <p:cNvSpPr txBox="1">
            <a:spLocks noChangeArrowheads="1"/>
          </p:cNvSpPr>
          <p:nvPr/>
        </p:nvSpPr>
        <p:spPr bwMode="auto">
          <a:xfrm>
            <a:off x="6678613" y="1143000"/>
            <a:ext cx="3349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Consolas" pitchFamily="49" charset="0"/>
              </a:rPr>
              <a:t>XX = Written in provided card</a:t>
            </a:r>
          </a:p>
        </p:txBody>
      </p:sp>
      <p:pic>
        <p:nvPicPr>
          <p:cNvPr id="9" name="Picture 8" descr="Picture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8088" y="3696629"/>
            <a:ext cx="4449337" cy="1003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 noChangeArrowheads="1"/>
          </p:cNvSpPr>
          <p:nvPr/>
        </p:nvSpPr>
        <p:spPr bwMode="auto">
          <a:xfrm>
            <a:off x="381000" y="1219200"/>
            <a:ext cx="9220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ts val="3600"/>
              </a:lnSpc>
              <a:spcBef>
                <a:spcPct val="10000"/>
              </a:spcBef>
              <a:spcAft>
                <a:spcPct val="0"/>
              </a:spcAft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1pPr>
            <a:lvl2pPr marL="742950" indent="-285750" algn="l" rtl="0" eaLnBrk="0" fontAlgn="base" hangingPunct="0">
              <a:lnSpc>
                <a:spcPts val="3200"/>
              </a:lnSpc>
              <a:spcBef>
                <a:spcPct val="5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buNone/>
              <a:defRPr/>
            </a:pPr>
            <a:r>
              <a:rPr lang="en-US" altLang="en-US" kern="0" dirty="0" smtClean="0">
                <a:ea typeface="MS PGothic" panose="020B0600070205080204" pitchFamily="34" charset="-128"/>
              </a:rPr>
              <a:t>Step 1: Type: </a:t>
            </a:r>
            <a:r>
              <a:rPr lang="en-US" altLang="en-US" b="1" kern="0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sh</a:t>
            </a:r>
            <a:r>
              <a:rPr lang="en-US" altLang="en-US" b="1" kern="0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 init-blockchain.sh</a:t>
            </a:r>
          </a:p>
          <a:p>
            <a:pPr>
              <a:defRPr/>
            </a:pPr>
            <a:endParaRPr lang="en-US" altLang="en-US" kern="0" dirty="0" smtClean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kern="0" dirty="0" smtClean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kern="0" dirty="0" smtClean="0">
              <a:ea typeface="MS PGothic" panose="020B0600070205080204" pitchFamily="34" charset="-128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kern="0" dirty="0" smtClean="0">
              <a:ea typeface="MS PGothic" panose="020B0600070205080204" pitchFamily="34" charset="-128"/>
            </a:endParaRPr>
          </a:p>
          <a:p>
            <a:pPr>
              <a:buNone/>
              <a:defRPr/>
            </a:pPr>
            <a:r>
              <a:rPr lang="en-US" altLang="en-US" kern="0" dirty="0" smtClean="0">
                <a:ea typeface="MS PGothic" panose="020B0600070205080204" pitchFamily="34" charset="-128"/>
              </a:rPr>
              <a:t>Step 2: Type: </a:t>
            </a:r>
            <a:r>
              <a:rPr lang="en-US" altLang="en-US" b="1" kern="0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sh</a:t>
            </a:r>
            <a:r>
              <a:rPr lang="en-US" altLang="en-US" b="1" kern="0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 start-blockchain.sh</a:t>
            </a:r>
          </a:p>
        </p:txBody>
      </p:sp>
      <p:sp>
        <p:nvSpPr>
          <p:cNvPr id="27651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Blockchain Initialization</a:t>
            </a:r>
          </a:p>
        </p:txBody>
      </p:sp>
      <p:pic>
        <p:nvPicPr>
          <p:cNvPr id="7" name="Picture 6" descr="Picture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148" y="1818666"/>
            <a:ext cx="8101584" cy="1951264"/>
          </a:xfrm>
          <a:prstGeom prst="rect">
            <a:avLst/>
          </a:prstGeom>
        </p:spPr>
      </p:pic>
      <p:pic>
        <p:nvPicPr>
          <p:cNvPr id="9" name="Content Placeholder 8" descr="Picture2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97410" y="4279749"/>
            <a:ext cx="8107680" cy="20726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Blockchain Syncing</a:t>
            </a:r>
          </a:p>
        </p:txBody>
      </p:sp>
      <p:sp>
        <p:nvSpPr>
          <p:cNvPr id="28676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9220200" cy="5257800"/>
          </a:xfrm>
        </p:spPr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If the blockchain is syncing you will see this type of information:</a:t>
            </a: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r>
              <a:rPr lang="en-US" altLang="en-US" smtClean="0">
                <a:ea typeface="MS PGothic" pitchFamily="34" charset="-128"/>
              </a:rPr>
              <a:t>You can also see the blocks being appended</a:t>
            </a:r>
          </a:p>
          <a:p>
            <a:r>
              <a:rPr lang="en-US" altLang="en-US" smtClean="0">
                <a:ea typeface="MS PGothic" pitchFamily="34" charset="-128"/>
              </a:rPr>
              <a:t>Blockchain Explorer: </a:t>
            </a:r>
            <a:r>
              <a:rPr lang="en-US" altLang="en-US" b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http://172.10.15.22:8000</a:t>
            </a:r>
          </a:p>
        </p:txBody>
      </p:sp>
      <p:pic>
        <p:nvPicPr>
          <p:cNvPr id="5" name="Picture 4" descr="Picture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083" y="2243729"/>
            <a:ext cx="9307961" cy="2757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en-US" dirty="0" smtClean="0">
                <a:ea typeface="MS PGothic" pitchFamily="34" charset="-128"/>
              </a:rPr>
              <a:t>Practical Steps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Arial" charset="0"/>
              <a:buAutoNum type="arabicPeriod"/>
            </a:pPr>
            <a:r>
              <a:rPr lang="de-CH" dirty="0" smtClean="0">
                <a:ea typeface="MS PGothic" pitchFamily="34" charset="-128"/>
              </a:rPr>
              <a:t>Create account, check balance, receive Ethers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de-CH" dirty="0" smtClean="0">
                <a:ea typeface="MS PGothic" pitchFamily="34" charset="-128"/>
              </a:rPr>
              <a:t>Send/transfer Ethers</a:t>
            </a:r>
          </a:p>
          <a:p>
            <a:pPr marL="514350" indent="-514350">
              <a:buSzPct val="100000"/>
              <a:buFont typeface="Arial" charset="0"/>
              <a:buAutoNum type="arabicPeriod"/>
            </a:pPr>
            <a:r>
              <a:rPr lang="de-CH" dirty="0" smtClean="0">
                <a:ea typeface="MS PGothic" pitchFamily="34" charset="-128"/>
              </a:rPr>
              <a:t>Interaction with a Smart Contract (SC)</a:t>
            </a:r>
          </a:p>
          <a:p>
            <a:pPr marL="514350" indent="-514350">
              <a:buFont typeface="Arial" charset="0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Font typeface="Arial" charset="0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Font typeface="Arial" charset="0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Font typeface="Arial" charset="0"/>
              <a:buAutoNum type="arabicPeriod"/>
            </a:pPr>
            <a:endParaRPr lang="de-CH" dirty="0" smtClean="0">
              <a:ea typeface="MS PGothic" pitchFamily="34" charset="-128"/>
            </a:endParaRPr>
          </a:p>
        </p:txBody>
      </p:sp>
      <p:pic>
        <p:nvPicPr>
          <p:cNvPr id="29702" name="Picture 10" descr="Resultado de imagem para practice theory carto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6548" y="2786232"/>
            <a:ext cx="4581525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Picture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90832" y="1385406"/>
            <a:ext cx="1121664" cy="1182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1. First Step</a:t>
            </a:r>
          </a:p>
        </p:txBody>
      </p:sp>
      <p:sp>
        <p:nvSpPr>
          <p:cNvPr id="30724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Create an account, check your balance, and receive Ethers</a:t>
            </a: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</p:txBody>
      </p:sp>
      <p:sp>
        <p:nvSpPr>
          <p:cNvPr id="30726" name="Rectangle 1"/>
          <p:cNvSpPr>
            <a:spLocks noChangeArrowheads="1"/>
          </p:cNvSpPr>
          <p:nvPr/>
        </p:nvSpPr>
        <p:spPr bwMode="auto">
          <a:xfrm>
            <a:off x="6754813" y="5956300"/>
            <a:ext cx="196691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de-DE" sz="1100">
                <a:hlinkClick r:id="rId2"/>
              </a:rPr>
              <a:t>https://etherconverter.online/</a:t>
            </a:r>
            <a:endParaRPr lang="en-GB" altLang="de-DE" sz="1100"/>
          </a:p>
        </p:txBody>
      </p:sp>
      <p:sp>
        <p:nvSpPr>
          <p:cNvPr id="30728" name="Rectangle 3"/>
          <p:cNvSpPr>
            <a:spLocks noChangeArrowheads="1"/>
          </p:cNvSpPr>
          <p:nvPr/>
        </p:nvSpPr>
        <p:spPr bwMode="auto">
          <a:xfrm>
            <a:off x="1109663" y="5319713"/>
            <a:ext cx="4953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de-DE" sz="1100">
                <a:hlinkClick r:id="rId3"/>
              </a:rPr>
              <a:t>https://www.coindesk.com/information/how-ethereum-works</a:t>
            </a:r>
            <a:endParaRPr lang="en-GB" altLang="de-DE" sz="1100"/>
          </a:p>
        </p:txBody>
      </p:sp>
      <p:pic>
        <p:nvPicPr>
          <p:cNvPr id="8" name="Picture 7" descr="Picture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958" y="2443026"/>
            <a:ext cx="4977636" cy="2832577"/>
          </a:xfrm>
          <a:prstGeom prst="rect">
            <a:avLst/>
          </a:prstGeom>
        </p:spPr>
      </p:pic>
      <p:pic>
        <p:nvPicPr>
          <p:cNvPr id="9" name="Picture 8" descr="Picture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69333" y="2092176"/>
            <a:ext cx="3624649" cy="3748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Interacting with the Blockchain (1)</a:t>
            </a:r>
          </a:p>
        </p:txBody>
      </p:sp>
      <p:sp>
        <p:nvSpPr>
          <p:cNvPr id="31748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dirty="0" smtClean="0">
                <a:ea typeface="MS PGothic" pitchFamily="34" charset="-128"/>
              </a:rPr>
              <a:t>Step 3: Open a new console to your node in a new tab</a:t>
            </a:r>
          </a:p>
          <a:p>
            <a:r>
              <a:rPr lang="en-US" altLang="en-US" dirty="0" smtClean="0">
                <a:ea typeface="MS PGothic" pitchFamily="34" charset="-128"/>
              </a:rPr>
              <a:t>Type: </a:t>
            </a:r>
            <a:r>
              <a:rPr lang="en-US" altLang="en-US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geth</a:t>
            </a:r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 attach http://localhost:8545</a:t>
            </a:r>
          </a:p>
          <a:p>
            <a:endParaRPr lang="en-US" altLang="en-US" dirty="0" smtClean="0">
              <a:ea typeface="MS PGothic" pitchFamily="34" charset="-128"/>
            </a:endParaRPr>
          </a:p>
          <a:p>
            <a:r>
              <a:rPr lang="en-US" altLang="en-US" dirty="0" smtClean="0">
                <a:ea typeface="MS PGothic" pitchFamily="34" charset="-128"/>
              </a:rPr>
              <a:t>Now you can interact with the blockchain node</a:t>
            </a: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</p:txBody>
      </p:sp>
      <p:pic>
        <p:nvPicPr>
          <p:cNvPr id="5" name="Picture 4" descr="Picture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800" y="3550138"/>
            <a:ext cx="9042400" cy="21674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Interacting with the Blockchain (2)</a:t>
            </a:r>
          </a:p>
        </p:txBody>
      </p:sp>
      <p:sp>
        <p:nvSpPr>
          <p:cNvPr id="31748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Create a new account (do not forget your password)</a:t>
            </a:r>
          </a:p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Type: </a:t>
            </a:r>
            <a:r>
              <a:rPr lang="en-US" altLang="en-US" b="1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personal.newAccount</a:t>
            </a:r>
            <a:r>
              <a:rPr lang="en-US" altLang="en-US" b="1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()</a:t>
            </a:r>
          </a:p>
          <a:p>
            <a:pPr>
              <a:defRPr/>
            </a:pPr>
            <a:endParaRPr lang="en-US" altLang="en-US" b="1" dirty="0">
              <a:latin typeface="Consolas" panose="020B0609020204030204" pitchFamily="49" charset="0"/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b="1" dirty="0" smtClean="0">
              <a:latin typeface="Consolas" panose="020B0609020204030204" pitchFamily="49" charset="0"/>
              <a:ea typeface="MS PGothic" panose="020B0600070205080204" pitchFamily="34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US" altLang="en-US" b="1" dirty="0" smtClean="0">
              <a:latin typeface="Consolas" panose="020B0609020204030204" pitchFamily="49" charset="0"/>
              <a:ea typeface="MS PGothic" panose="020B0600070205080204" pitchFamily="34" charset="-128"/>
            </a:endParaRPr>
          </a:p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Set the new account as your main </a:t>
            </a:r>
            <a:r>
              <a:rPr lang="en-US" altLang="en-US" dirty="0" err="1" smtClean="0">
                <a:ea typeface="MS PGothic" panose="020B0600070205080204" pitchFamily="34" charset="-128"/>
              </a:rPr>
              <a:t>geth</a:t>
            </a:r>
            <a:r>
              <a:rPr lang="en-US" altLang="en-US" dirty="0" smtClean="0">
                <a:ea typeface="MS PGothic" panose="020B0600070205080204" pitchFamily="34" charset="-128"/>
              </a:rPr>
              <a:t> account</a:t>
            </a:r>
          </a:p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Type: </a:t>
            </a:r>
            <a:r>
              <a:rPr lang="en-US" altLang="en-US" b="1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miner.setEtherbase</a:t>
            </a:r>
            <a:r>
              <a:rPr lang="en-US" altLang="en-US" b="1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(</a:t>
            </a:r>
            <a:r>
              <a:rPr lang="en-US" altLang="en-US" b="1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eth.accounts</a:t>
            </a:r>
            <a:r>
              <a:rPr lang="en-US" altLang="en-US" b="1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[0])</a:t>
            </a:r>
          </a:p>
          <a:p>
            <a:pPr>
              <a:defRPr/>
            </a:pPr>
            <a:endParaRPr lang="en-US" altLang="en-US" dirty="0" smtClean="0">
              <a:ea typeface="MS PGothic" panose="020B0600070205080204" pitchFamily="34" charset="-128"/>
            </a:endParaRPr>
          </a:p>
        </p:txBody>
      </p:sp>
      <p:pic>
        <p:nvPicPr>
          <p:cNvPr id="6" name="Picture 5" descr="Picture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5490" y="2323130"/>
            <a:ext cx="5991367" cy="1351128"/>
          </a:xfrm>
          <a:prstGeom prst="rect">
            <a:avLst/>
          </a:prstGeom>
        </p:spPr>
      </p:pic>
      <p:pic>
        <p:nvPicPr>
          <p:cNvPr id="7" name="Picture 6" descr="Picture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714" y="4831991"/>
            <a:ext cx="6490741" cy="1454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Interacting with the Blockchain (3)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A299B162-69C4-4868-8B33-A2DF400DF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Unlock </a:t>
            </a:r>
            <a:r>
              <a:rPr lang="en-US" dirty="0"/>
              <a:t>your account to send </a:t>
            </a:r>
            <a:r>
              <a:rPr lang="en-US" dirty="0" smtClean="0"/>
              <a:t>Ethers</a:t>
            </a:r>
          </a:p>
          <a:p>
            <a:pPr>
              <a:defRPr/>
            </a:pPr>
            <a:r>
              <a:rPr lang="en-US" dirty="0" smtClean="0"/>
              <a:t>Type: </a:t>
            </a:r>
            <a:r>
              <a:rPr lang="en-US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personal.unlockAccount</a:t>
            </a:r>
            <a:r>
              <a:rPr lang="en-US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(</a:t>
            </a:r>
            <a:r>
              <a:rPr lang="en-US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eth.accounts</a:t>
            </a:r>
            <a:r>
              <a:rPr lang="en-US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[0],</a:t>
            </a:r>
            <a:r>
              <a:rPr lang="en-US" altLang="en-US" b="1" dirty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 "</a:t>
            </a:r>
            <a:r>
              <a:rPr lang="en-US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password</a:t>
            </a:r>
            <a:r>
              <a:rPr lang="en-US" altLang="en-US" b="1" dirty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"</a:t>
            </a:r>
            <a:r>
              <a:rPr lang="en-US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,9999999)</a:t>
            </a:r>
            <a:endParaRPr lang="en-US" b="1" dirty="0">
              <a:solidFill>
                <a:schemeClr val="accent2"/>
              </a:solidFill>
              <a:latin typeface="Consolas" panose="020B0609020204030204" pitchFamily="49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If you want to see your account address</a:t>
            </a:r>
          </a:p>
          <a:p>
            <a:pPr>
              <a:defRPr/>
            </a:pPr>
            <a:r>
              <a:rPr lang="en-US" dirty="0" smtClean="0"/>
              <a:t>Type: </a:t>
            </a:r>
            <a:r>
              <a:rPr lang="en-US" b="1" dirty="0" err="1" smtClean="0">
                <a:solidFill>
                  <a:schemeClr val="accent2"/>
                </a:solidFill>
              </a:rPr>
              <a:t>eth.accounts</a:t>
            </a:r>
            <a:r>
              <a:rPr lang="en-US" b="1" dirty="0" smtClean="0">
                <a:solidFill>
                  <a:schemeClr val="accent2"/>
                </a:solidFill>
              </a:rPr>
              <a:t>[0]</a:t>
            </a:r>
            <a:endParaRPr lang="en-US" b="1" dirty="0">
              <a:solidFill>
                <a:schemeClr val="accent2"/>
              </a:solidFill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pic>
        <p:nvPicPr>
          <p:cNvPr id="6" name="Picture 5" descr="Picture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1927" y="2838482"/>
            <a:ext cx="8852452" cy="535577"/>
          </a:xfrm>
          <a:prstGeom prst="rect">
            <a:avLst/>
          </a:prstGeom>
        </p:spPr>
      </p:pic>
      <p:pic>
        <p:nvPicPr>
          <p:cNvPr id="7" name="Picture 6" descr="Picture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3464" y="4809323"/>
            <a:ext cx="7371184" cy="895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Check your Balance</a:t>
            </a:r>
          </a:p>
        </p:txBody>
      </p:sp>
      <p:sp>
        <p:nvSpPr>
          <p:cNvPr id="34820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dirty="0" smtClean="0">
                <a:ea typeface="MS PGothic" pitchFamily="34" charset="-128"/>
              </a:rPr>
              <a:t>Set the new account as your </a:t>
            </a:r>
            <a:r>
              <a:rPr lang="en-US" altLang="de-DE" dirty="0" err="1" smtClean="0">
                <a:ea typeface="MS PGothic" pitchFamily="34" charset="-128"/>
              </a:rPr>
              <a:t>geth</a:t>
            </a:r>
            <a:r>
              <a:rPr lang="en-US" altLang="de-DE" dirty="0" smtClean="0">
                <a:ea typeface="MS PGothic" pitchFamily="34" charset="-128"/>
              </a:rPr>
              <a:t> main account:</a:t>
            </a:r>
          </a:p>
          <a:p>
            <a:r>
              <a:rPr lang="en-US" altLang="de-DE" dirty="0" smtClean="0">
                <a:ea typeface="MS PGothic" pitchFamily="34" charset="-128"/>
              </a:rPr>
              <a:t>Type:</a:t>
            </a:r>
          </a:p>
          <a:p>
            <a:pPr lvl="1"/>
            <a:r>
              <a:rPr lang="en-GB" altLang="de-DE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eth.getBalance</a:t>
            </a:r>
            <a:r>
              <a:rPr lang="en-GB" altLang="de-DE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(</a:t>
            </a:r>
            <a:r>
              <a:rPr lang="en-GB" altLang="de-DE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eth.accounts</a:t>
            </a:r>
            <a:r>
              <a:rPr lang="en-GB" altLang="de-DE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[0])</a:t>
            </a:r>
          </a:p>
          <a:p>
            <a:pPr lvl="2"/>
            <a:r>
              <a:rPr lang="en-GB" altLang="de-DE" dirty="0" smtClean="0">
                <a:ea typeface="MS PGothic" pitchFamily="34" charset="-128"/>
              </a:rPr>
              <a:t>Should return 0</a:t>
            </a:r>
          </a:p>
          <a:p>
            <a:pPr lvl="2"/>
            <a:r>
              <a:rPr lang="en-GB" altLang="de-DE" dirty="0" smtClean="0">
                <a:ea typeface="MS PGothic" pitchFamily="34" charset="-128"/>
              </a:rPr>
              <a:t>Value returned in “</a:t>
            </a:r>
            <a:r>
              <a:rPr lang="en-GB" altLang="de-DE" dirty="0" err="1" smtClean="0">
                <a:ea typeface="MS PGothic" pitchFamily="34" charset="-128"/>
              </a:rPr>
              <a:t>wei</a:t>
            </a:r>
            <a:r>
              <a:rPr lang="en-GB" altLang="de-DE" dirty="0" smtClean="0">
                <a:ea typeface="MS PGothic" pitchFamily="34" charset="-128"/>
              </a:rPr>
              <a:t>”, which is the smallest unit in Ethereum</a:t>
            </a:r>
          </a:p>
          <a:p>
            <a:pPr lvl="2"/>
            <a:endParaRPr lang="en-US" altLang="de-DE" dirty="0" smtClean="0">
              <a:ea typeface="MS PGothic" pitchFamily="34" charset="-128"/>
            </a:endParaRPr>
          </a:p>
          <a:p>
            <a:r>
              <a:rPr lang="en-US" altLang="de-DE" dirty="0" smtClean="0">
                <a:ea typeface="MS PGothic" pitchFamily="34" charset="-128"/>
              </a:rPr>
              <a:t>If you want to see your balance in Ether:</a:t>
            </a:r>
          </a:p>
          <a:p>
            <a:r>
              <a:rPr lang="en-US" altLang="de-DE" dirty="0" smtClean="0">
                <a:ea typeface="MS PGothic" pitchFamily="34" charset="-128"/>
              </a:rPr>
              <a:t>Type:</a:t>
            </a:r>
          </a:p>
          <a:p>
            <a:pPr lvl="1"/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balance = </a:t>
            </a:r>
            <a:r>
              <a:rPr lang="en-GB" altLang="de-DE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eth.getBalance</a:t>
            </a:r>
            <a:r>
              <a:rPr lang="en-GB" altLang="de-DE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(</a:t>
            </a:r>
            <a:r>
              <a:rPr lang="en-GB" altLang="de-DE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eth.accounts</a:t>
            </a:r>
            <a:r>
              <a:rPr lang="en-GB" altLang="de-DE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[0])</a:t>
            </a:r>
            <a:endParaRPr lang="en-US" altLang="en-US" b="1" dirty="0" smtClean="0">
              <a:solidFill>
                <a:schemeClr val="accent2"/>
              </a:solidFill>
              <a:latin typeface="Consolas" pitchFamily="49" charset="0"/>
              <a:ea typeface="MS PGothic" pitchFamily="34" charset="-128"/>
            </a:endParaRPr>
          </a:p>
          <a:p>
            <a:pPr lvl="1"/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web3.fromWei(balance, "ether")</a:t>
            </a:r>
            <a:endParaRPr lang="en-US" altLang="de-DE" dirty="0" smtClean="0">
              <a:ea typeface="MS PGothic" pitchFamily="34" charset="-128"/>
            </a:endParaRPr>
          </a:p>
          <a:p>
            <a:endParaRPr lang="en-US" altLang="de-DE" dirty="0" smtClean="0"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Receive Ethers</a:t>
            </a:r>
          </a:p>
        </p:txBody>
      </p:sp>
      <p:sp>
        <p:nvSpPr>
          <p:cNvPr id="35844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Access the CAS </a:t>
            </a:r>
            <a:r>
              <a:rPr lang="en-US" altLang="en-US" dirty="0" err="1" smtClean="0">
                <a:ea typeface="MS PGothic" pitchFamily="34" charset="-128"/>
              </a:rPr>
              <a:t>Etherpad</a:t>
            </a:r>
            <a:r>
              <a:rPr lang="en-US" altLang="en-US" dirty="0" smtClean="0">
                <a:ea typeface="MS PGothic" pitchFamily="34" charset="-128"/>
              </a:rPr>
              <a:t> in your browser</a:t>
            </a:r>
          </a:p>
          <a:p>
            <a:pPr lvl="1"/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http://172.10.15.13:9001/p/cas</a:t>
            </a:r>
          </a:p>
          <a:p>
            <a:pPr lvl="1"/>
            <a:endParaRPr lang="en-US" altLang="en-US" dirty="0" smtClean="0">
              <a:ea typeface="MS PGothic" pitchFamily="34" charset="-128"/>
            </a:endParaRPr>
          </a:p>
          <a:p>
            <a:r>
              <a:rPr lang="en-US" altLang="en-US" dirty="0" smtClean="0">
                <a:ea typeface="MS PGothic" pitchFamily="34" charset="-128"/>
              </a:rPr>
              <a:t>Inform your account to receive Ethers</a:t>
            </a: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r>
              <a:rPr lang="en-US" altLang="en-US" dirty="0" smtClean="0">
                <a:ea typeface="MS PGothic" pitchFamily="34" charset="-128"/>
              </a:rPr>
              <a:t>Check your balance again</a:t>
            </a:r>
          </a:p>
          <a:p>
            <a:pPr>
              <a:buNone/>
            </a:pPr>
            <a:endParaRPr lang="en-US" altLang="en-US" dirty="0" smtClean="0">
              <a:ea typeface="MS PGothic" pitchFamily="34" charset="-128"/>
            </a:endParaRPr>
          </a:p>
        </p:txBody>
      </p:sp>
      <p:pic>
        <p:nvPicPr>
          <p:cNvPr id="35845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388" y="3186113"/>
            <a:ext cx="6923087" cy="213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2. Second Step</a:t>
            </a:r>
          </a:p>
        </p:txBody>
      </p:sp>
      <p:sp>
        <p:nvSpPr>
          <p:cNvPr id="36868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Transfer Ethers to another account</a:t>
            </a:r>
          </a:p>
          <a:p>
            <a:r>
              <a:rPr lang="en-US" altLang="en-US" dirty="0" smtClean="0">
                <a:ea typeface="MS PGothic" pitchFamily="34" charset="-128"/>
              </a:rPr>
              <a:t>On </a:t>
            </a:r>
            <a:r>
              <a:rPr lang="en-US" altLang="en-US" dirty="0" err="1" smtClean="0">
                <a:ea typeface="MS PGothic" pitchFamily="34" charset="-128"/>
              </a:rPr>
              <a:t>geth</a:t>
            </a:r>
            <a:r>
              <a:rPr lang="en-US" altLang="en-US" dirty="0" smtClean="0">
                <a:ea typeface="MS PGothic" pitchFamily="34" charset="-128"/>
              </a:rPr>
              <a:t> console type:</a:t>
            </a:r>
          </a:p>
          <a:p>
            <a:pPr lvl="1"/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sender = </a:t>
            </a:r>
            <a:r>
              <a:rPr lang="en-US" altLang="en-US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eth.accounts</a:t>
            </a:r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[0]</a:t>
            </a:r>
          </a:p>
          <a:p>
            <a:pPr lvl="1"/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receiver = "&lt;account from colleague&gt;"</a:t>
            </a:r>
          </a:p>
          <a:p>
            <a:pPr lvl="1"/>
            <a:r>
              <a:rPr lang="en-US" altLang="en-US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valueEth</a:t>
            </a:r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 = web3.toWei(0.5, "ether")</a:t>
            </a:r>
          </a:p>
          <a:p>
            <a:pPr lvl="1"/>
            <a:r>
              <a:rPr lang="en-US" altLang="en-US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eth.sendTransaction</a:t>
            </a:r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({from: sender , to: receiver, value: </a:t>
            </a:r>
            <a:r>
              <a:rPr lang="en-US" altLang="en-US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valueEth</a:t>
            </a:r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, gas:21000})</a:t>
            </a:r>
          </a:p>
          <a:p>
            <a:pPr lvl="1"/>
            <a:endParaRPr lang="en-US" altLang="en-US" dirty="0" smtClean="0">
              <a:latin typeface="Consolas" pitchFamily="49" charset="0"/>
              <a:ea typeface="MS PGothic" pitchFamily="34" charset="-128"/>
            </a:endParaRPr>
          </a:p>
          <a:p>
            <a:r>
              <a:rPr lang="en-US" altLang="en-US" dirty="0" smtClean="0">
                <a:ea typeface="MS PGothic" pitchFamily="34" charset="-128"/>
              </a:rPr>
              <a:t>Check your balance</a:t>
            </a:r>
          </a:p>
          <a:p>
            <a:r>
              <a:rPr lang="en-US" altLang="en-US" dirty="0" smtClean="0">
                <a:ea typeface="MS PGothic" pitchFamily="34" charset="-128"/>
              </a:rPr>
              <a:t>Verify the transaction hash in the </a:t>
            </a:r>
            <a:r>
              <a:rPr lang="en-US" altLang="en-US" dirty="0" err="1" smtClean="0">
                <a:ea typeface="MS PGothic" pitchFamily="34" charset="-128"/>
              </a:rPr>
              <a:t>Blockchain</a:t>
            </a:r>
            <a:r>
              <a:rPr lang="en-US" altLang="en-US" dirty="0" smtClean="0">
                <a:ea typeface="MS PGothic" pitchFamily="34" charset="-128"/>
              </a:rPr>
              <a:t> Explorer</a:t>
            </a:r>
          </a:p>
          <a:p>
            <a:r>
              <a:rPr lang="en-US" altLang="en-US" dirty="0" smtClean="0">
                <a:ea typeface="MS PGothic" pitchFamily="34" charset="-128"/>
              </a:rPr>
              <a:t>You should have less 0.5 ethers in your account</a:t>
            </a:r>
          </a:p>
          <a:p>
            <a:pPr>
              <a:buNone/>
            </a:pPr>
            <a:endParaRPr lang="en-US" altLang="en-US" dirty="0" smtClean="0"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10. Smart Contracts – Practical Part II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en-US" dirty="0" smtClean="0">
                <a:ea typeface="MS PGothic" pitchFamily="34" charset="-128"/>
              </a:rPr>
              <a:t>Exercise Goals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de-CH" dirty="0" smtClean="0">
                <a:ea typeface="MS PGothic" pitchFamily="34" charset="-128"/>
              </a:rPr>
              <a:t>Register your account in the Smart Contract</a:t>
            </a:r>
          </a:p>
          <a:p>
            <a:pPr marL="514350" indent="-514350">
              <a:buSzPct val="100000"/>
              <a:buFont typeface="+mj-lt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de-CH" dirty="0" smtClean="0">
                <a:ea typeface="MS PGothic" pitchFamily="34" charset="-128"/>
              </a:rPr>
              <a:t>Retrieve an account from the Smart Contract</a:t>
            </a:r>
          </a:p>
          <a:p>
            <a:pPr marL="514350" indent="-514350">
              <a:buSzPct val="100000"/>
              <a:buFont typeface="+mj-lt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de-CH" dirty="0" smtClean="0">
                <a:ea typeface="MS PGothic" pitchFamily="34" charset="-128"/>
              </a:rPr>
              <a:t>Send funds to the account retrieved </a:t>
            </a:r>
          </a:p>
          <a:p>
            <a:endParaRPr lang="de-CH" dirty="0" smtClean="0">
              <a:ea typeface="MS PGothic" pitchFamily="34" charset="-128"/>
            </a:endParaRPr>
          </a:p>
          <a:p>
            <a:endParaRPr lang="de-CH" dirty="0" smtClean="0">
              <a:ea typeface="MS PGothic" pitchFamily="34" charset="-128"/>
            </a:endParaRPr>
          </a:p>
          <a:p>
            <a:endParaRPr lang="de-CH" dirty="0" smtClean="0">
              <a:ea typeface="MS PGothic" pitchFamily="34" charset="-128"/>
            </a:endParaRPr>
          </a:p>
          <a:p>
            <a:endParaRPr lang="de-CH" dirty="0" smtClean="0">
              <a:ea typeface="MS PGothic" pitchFamily="34" charset="-128"/>
            </a:endParaRPr>
          </a:p>
          <a:p>
            <a:endParaRPr lang="de-CH" dirty="0" smtClean="0">
              <a:ea typeface="MS PGothic" pitchFamily="34" charset="-128"/>
            </a:endParaRPr>
          </a:p>
          <a:p>
            <a:pPr marL="514350" indent="-514350">
              <a:buFont typeface="Arial" charset="0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Font typeface="Arial" charset="0"/>
              <a:buAutoNum type="arabicPeriod"/>
            </a:pPr>
            <a:endParaRPr lang="de-CH" dirty="0" smtClean="0">
              <a:ea typeface="MS PGothic" pitchFamily="34" charset="-128"/>
            </a:endParaRPr>
          </a:p>
          <a:p>
            <a:pPr marL="514350" indent="-514350">
              <a:buFont typeface="Arial" charset="0"/>
              <a:buAutoNum type="arabicPeriod"/>
            </a:pPr>
            <a:endParaRPr lang="de-CH" dirty="0" smtClean="0">
              <a:ea typeface="MS PGothic" pitchFamily="34" charset="-128"/>
            </a:endParaRPr>
          </a:p>
        </p:txBody>
      </p:sp>
      <p:pic>
        <p:nvPicPr>
          <p:cNvPr id="1034" name="Picture 10" descr="Resultado de imagem para goals ico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044" b="12948"/>
          <a:stretch/>
        </p:blipFill>
        <p:spPr bwMode="auto">
          <a:xfrm>
            <a:off x="8435121" y="1761354"/>
            <a:ext cx="1166079" cy="11430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1812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icture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1283" y="1778956"/>
            <a:ext cx="6120384" cy="4504944"/>
          </a:xfrm>
          <a:prstGeom prst="rect">
            <a:avLst/>
          </a:prstGeom>
        </p:spPr>
      </p:pic>
      <p:sp>
        <p:nvSpPr>
          <p:cNvPr id="37891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3. Third Step</a:t>
            </a:r>
          </a:p>
        </p:txBody>
      </p:sp>
      <p:sp>
        <p:nvSpPr>
          <p:cNvPr id="37893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395473" y="1184275"/>
            <a:ext cx="9220200" cy="5181600"/>
          </a:xfrm>
        </p:spPr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Interacting with a Smart Contract (SC)</a:t>
            </a: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</p:txBody>
      </p:sp>
      <p:cxnSp>
        <p:nvCxnSpPr>
          <p:cNvPr id="37894" name="Straight Arrow Connector 3"/>
          <p:cNvCxnSpPr>
            <a:cxnSpLocks noChangeShapeType="1"/>
          </p:cNvCxnSpPr>
          <p:nvPr/>
        </p:nvCxnSpPr>
        <p:spPr bwMode="auto">
          <a:xfrm>
            <a:off x="4183063" y="2849563"/>
            <a:ext cx="2293937" cy="158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7895" name="TextBox 4"/>
          <p:cNvSpPr txBox="1">
            <a:spLocks noChangeArrowheads="1"/>
          </p:cNvSpPr>
          <p:nvPr/>
        </p:nvSpPr>
        <p:spPr bwMode="auto">
          <a:xfrm>
            <a:off x="6477000" y="2679700"/>
            <a:ext cx="30559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Each account has an unique ID</a:t>
            </a:r>
          </a:p>
        </p:txBody>
      </p:sp>
      <p:sp>
        <p:nvSpPr>
          <p:cNvPr id="37896" name="TextBox 8"/>
          <p:cNvSpPr txBox="1">
            <a:spLocks noChangeArrowheads="1"/>
          </p:cNvSpPr>
          <p:nvPr/>
        </p:nvSpPr>
        <p:spPr bwMode="auto">
          <a:xfrm>
            <a:off x="6477000" y="2960688"/>
            <a:ext cx="30559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First ID is 0</a:t>
            </a:r>
          </a:p>
        </p:txBody>
      </p:sp>
      <p:cxnSp>
        <p:nvCxnSpPr>
          <p:cNvPr id="37897" name="Straight Arrow Connector 9"/>
          <p:cNvCxnSpPr>
            <a:cxnSpLocks noChangeShapeType="1"/>
          </p:cNvCxnSpPr>
          <p:nvPr/>
        </p:nvCxnSpPr>
        <p:spPr bwMode="auto">
          <a:xfrm>
            <a:off x="3124200" y="3109913"/>
            <a:ext cx="3352800" cy="190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7898" name="Right Brace 14"/>
          <p:cNvSpPr>
            <a:spLocks/>
          </p:cNvSpPr>
          <p:nvPr/>
        </p:nvSpPr>
        <p:spPr bwMode="auto">
          <a:xfrm>
            <a:off x="6103938" y="4013200"/>
            <a:ext cx="128587" cy="677863"/>
          </a:xfrm>
          <a:prstGeom prst="rightBrace">
            <a:avLst>
              <a:gd name="adj1" fmla="val 8396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7899" name="TextBox 18"/>
          <p:cNvSpPr txBox="1">
            <a:spLocks noChangeArrowheads="1"/>
          </p:cNvSpPr>
          <p:nvPr/>
        </p:nvSpPr>
        <p:spPr bwMode="auto">
          <a:xfrm>
            <a:off x="6461125" y="4067175"/>
            <a:ext cx="27971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/>
              <a:t>New registered account receives an ID</a:t>
            </a:r>
          </a:p>
        </p:txBody>
      </p:sp>
      <p:cxnSp>
        <p:nvCxnSpPr>
          <p:cNvPr id="37900" name="Straight Arrow Connector 19"/>
          <p:cNvCxnSpPr>
            <a:cxnSpLocks noChangeShapeType="1"/>
          </p:cNvCxnSpPr>
          <p:nvPr/>
        </p:nvCxnSpPr>
        <p:spPr bwMode="auto">
          <a:xfrm>
            <a:off x="6230144" y="4353719"/>
            <a:ext cx="2286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461125" y="5638731"/>
            <a:ext cx="30559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/>
              <a:t>Returns the account associated with the ID</a:t>
            </a:r>
            <a:endParaRPr lang="en-US" sz="1600" dirty="0"/>
          </a:p>
        </p:txBody>
      </p:sp>
      <p:cxnSp>
        <p:nvCxnSpPr>
          <p:cNvPr id="13" name="Straight Arrow Connector 9"/>
          <p:cNvCxnSpPr>
            <a:cxnSpLocks noChangeShapeType="1"/>
          </p:cNvCxnSpPr>
          <p:nvPr/>
        </p:nvCxnSpPr>
        <p:spPr bwMode="auto">
          <a:xfrm>
            <a:off x="3108325" y="5864225"/>
            <a:ext cx="3352800" cy="190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49263" y="1184275"/>
            <a:ext cx="9220200" cy="5181600"/>
          </a:xfrm>
        </p:spPr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What data does the SC stores?</a:t>
            </a:r>
          </a:p>
          <a:p>
            <a:pPr lvl="1"/>
            <a:r>
              <a:rPr lang="en-US" altLang="en-US" smtClean="0">
                <a:ea typeface="MS PGothic" pitchFamily="34" charset="-128"/>
              </a:rPr>
              <a:t>List of IDs and Account (Example)</a:t>
            </a: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pPr lvl="1"/>
            <a:endParaRPr lang="en-US" altLang="en-US" smtClean="0">
              <a:ea typeface="MS PGothic" pitchFamily="34" charset="-128"/>
            </a:endParaRPr>
          </a:p>
          <a:p>
            <a:pPr lvl="1"/>
            <a:r>
              <a:rPr lang="en-US" altLang="en-US" smtClean="0">
                <a:ea typeface="MS PGothic" pitchFamily="34" charset="-128"/>
              </a:rPr>
              <a:t>Number of Accounts: 7</a:t>
            </a:r>
          </a:p>
          <a:p>
            <a:pPr lvl="1"/>
            <a:r>
              <a:rPr lang="en-US" altLang="en-US" smtClean="0">
                <a:ea typeface="MS PGothic" pitchFamily="34" charset="-128"/>
              </a:rPr>
              <a:t>New Account will have ID </a:t>
            </a:r>
            <a:r>
              <a:rPr lang="en-US" altLang="en-US" b="1" smtClean="0">
                <a:solidFill>
                  <a:schemeClr val="accent2"/>
                </a:solidFill>
                <a:ea typeface="MS PGothic" pitchFamily="34" charset="-128"/>
              </a:rPr>
              <a:t>7</a:t>
            </a: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  <a:p>
            <a:endParaRPr lang="en-US" altLang="en-US" smtClean="0">
              <a:ea typeface="MS PGothic" pitchFamily="34" charset="-128"/>
            </a:endParaRPr>
          </a:p>
        </p:txBody>
      </p:sp>
      <p:sp>
        <p:nvSpPr>
          <p:cNvPr id="38915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MS PGothic" pitchFamily="34" charset="-128"/>
              </a:rPr>
              <a:t>SC Storage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85913" y="2292350"/>
          <a:ext cx="7063740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33919">
                  <a:extLst>
                    <a:ext uri="{9D8B030D-6E8A-4147-A177-3AD203B41FA5}">
                      <a16:colId xmlns="" xmlns:a16="http://schemas.microsoft.com/office/drawing/2014/main" val="1226530792"/>
                    </a:ext>
                  </a:extLst>
                </a:gridCol>
                <a:gridCol w="5829821">
                  <a:extLst>
                    <a:ext uri="{9D8B030D-6E8A-4147-A177-3AD203B41FA5}">
                      <a16:colId xmlns="" xmlns:a16="http://schemas.microsoft.com/office/drawing/2014/main" val="906469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418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0xC0A565abfa50349c59a4D0647834Bb6763b8fFC9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067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0xe3c01b34bBcfeDf5D5Cf090226D50767c8DBC029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931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0xd41aA1F353CdcdC3d3bd22D2EcD2e4fF490f2847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276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0x5e694ceCb56d4C24a79547468B80c5ffD186B06F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7643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0xAF418BAe762962dEdb6aC027A0706972260F910d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291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0xeB23D0a558482D6D706C51234F4210aef0797F5F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4610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0xAB38C7C0e9FA8f30bFF71c25781e1207E6BCfb06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60726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anose="020B0600070205080204" pitchFamily="34" charset="-128"/>
              </a:rPr>
              <a:t>3.1 Step: Interact with the SC</a:t>
            </a:r>
          </a:p>
        </p:txBody>
      </p:sp>
      <p:sp>
        <p:nvSpPr>
          <p:cNvPr id="36868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Create the functions to interact with the SC</a:t>
            </a:r>
          </a:p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Type: </a:t>
            </a:r>
            <a:r>
              <a:rPr lang="en-US" altLang="en-US" b="1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loadScript</a:t>
            </a:r>
            <a:r>
              <a:rPr lang="en-US" altLang="en-US" b="1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(</a:t>
            </a:r>
            <a:r>
              <a:rPr lang="en-US" b="1" dirty="0" smtClean="0">
                <a:solidFill>
                  <a:schemeClr val="accent2"/>
                </a:solidFill>
              </a:rPr>
              <a:t>' </a:t>
            </a:r>
            <a:r>
              <a:rPr lang="en-US" altLang="en-US" b="1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initContract.js</a:t>
            </a:r>
            <a:r>
              <a:rPr lang="en-US" b="1" dirty="0" smtClean="0">
                <a:solidFill>
                  <a:schemeClr val="accent2"/>
                </a:solidFill>
              </a:rPr>
              <a:t> '</a:t>
            </a:r>
            <a:r>
              <a:rPr lang="en-US" altLang="en-US" b="1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)</a:t>
            </a:r>
            <a:endParaRPr lang="en-US" altLang="en-US" dirty="0" smtClean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>
              <a:ea typeface="MS PGothic" panose="020B0600070205080204" pitchFamily="34" charset="-128"/>
            </a:endParaRPr>
          </a:p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Retrieve the number of accounts stored in the SC</a:t>
            </a:r>
          </a:p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Type: </a:t>
            </a:r>
            <a:r>
              <a:rPr lang="en-US" altLang="en-US" b="1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example.getAccountCount</a:t>
            </a:r>
            <a:r>
              <a:rPr lang="en-US" altLang="en-US" b="1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()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dirty="0" smtClean="0">
              <a:latin typeface="Consolas" panose="020B0609020204030204" pitchFamily="49" charset="0"/>
              <a:ea typeface="MS PGothic" panose="020B0600070205080204" pitchFamily="34" charset="-128"/>
            </a:endParaRPr>
          </a:p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Get the account with ID </a:t>
            </a:r>
            <a:r>
              <a:rPr lang="en-US" altLang="en-US" b="1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0</a:t>
            </a:r>
            <a:endParaRPr lang="en-US" altLang="en-US" dirty="0" smtClean="0">
              <a:ea typeface="MS PGothic" panose="020B0600070205080204" pitchFamily="34" charset="-128"/>
            </a:endParaRPr>
          </a:p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Type: </a:t>
            </a:r>
            <a:r>
              <a:rPr lang="en-US" altLang="en-US" b="1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example.getAccount</a:t>
            </a:r>
            <a:r>
              <a:rPr lang="en-US" altLang="en-US" b="1" dirty="0" smtClean="0">
                <a:solidFill>
                  <a:schemeClr val="accent2"/>
                </a:solidFill>
                <a:latin typeface="Consolas" panose="020B0609020204030204" pitchFamily="49" charset="0"/>
                <a:ea typeface="MS PGothic" panose="020B0600070205080204" pitchFamily="34" charset="-128"/>
              </a:rPr>
              <a:t>(0)</a:t>
            </a:r>
            <a:endParaRPr lang="en-US" altLang="en-US" dirty="0" smtClean="0">
              <a:ea typeface="MS PGothic" panose="020B0600070205080204" pitchFamily="34" charset="-128"/>
            </a:endParaRPr>
          </a:p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Send 0.1 Ethers to the returned account address</a:t>
            </a:r>
          </a:p>
          <a:p>
            <a:pPr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Check your balance</a:t>
            </a:r>
          </a:p>
          <a:p>
            <a:pPr>
              <a:defRPr/>
            </a:pPr>
            <a:endParaRPr lang="en-US" altLang="en-US" dirty="0" smtClean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209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3.2 Step: Register your Account</a:t>
            </a:r>
          </a:p>
        </p:txBody>
      </p:sp>
      <p:sp>
        <p:nvSpPr>
          <p:cNvPr id="40964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itchFamily="34" charset="-128"/>
              </a:rPr>
              <a:t>Register your account in the SC</a:t>
            </a:r>
          </a:p>
          <a:p>
            <a:r>
              <a:rPr lang="en-US" altLang="en-US" dirty="0" smtClean="0">
                <a:ea typeface="MS PGothic" pitchFamily="34" charset="-128"/>
              </a:rPr>
              <a:t>Type: </a:t>
            </a:r>
            <a:r>
              <a:rPr lang="en-US" sz="1800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example.register</a:t>
            </a:r>
            <a:r>
              <a:rPr lang="en-US" sz="1800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(</a:t>
            </a:r>
            <a:r>
              <a:rPr lang="en-US" sz="1800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eth.accounts</a:t>
            </a:r>
            <a:r>
              <a:rPr lang="en-US" sz="1800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[0],{</a:t>
            </a:r>
            <a:r>
              <a:rPr lang="en-US" sz="1800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from:eth.accounts</a:t>
            </a:r>
            <a:r>
              <a:rPr lang="en-US" sz="1800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[0],gas:100000})</a:t>
            </a:r>
            <a:endParaRPr lang="en-US" altLang="en-US" sz="1800" b="1" dirty="0" smtClean="0">
              <a:solidFill>
                <a:schemeClr val="accent2"/>
              </a:solidFill>
              <a:latin typeface="Consolas" pitchFamily="49" charset="0"/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endParaRPr lang="en-US" altLang="en-US" dirty="0" smtClean="0">
              <a:ea typeface="MS PGothic" pitchFamily="34" charset="-128"/>
            </a:endParaRPr>
          </a:p>
          <a:p>
            <a:r>
              <a:rPr lang="en-US" altLang="en-US" dirty="0" smtClean="0">
                <a:ea typeface="MS PGothic" pitchFamily="34" charset="-128"/>
              </a:rPr>
              <a:t>Retrieve the number of accounts stored in the SC</a:t>
            </a:r>
          </a:p>
          <a:p>
            <a:r>
              <a:rPr lang="en-US" altLang="en-US" dirty="0" smtClean="0">
                <a:ea typeface="MS PGothic" pitchFamily="34" charset="-128"/>
              </a:rPr>
              <a:t>Type: </a:t>
            </a:r>
            <a:r>
              <a:rPr lang="en-US" altLang="en-US" b="1" dirty="0" err="1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example.getAccountCount</a:t>
            </a:r>
            <a:r>
              <a:rPr lang="en-US" altLang="en-US" b="1" dirty="0" smtClean="0">
                <a:solidFill>
                  <a:schemeClr val="accent2"/>
                </a:solidFill>
                <a:latin typeface="Consolas" pitchFamily="49" charset="0"/>
                <a:ea typeface="MS PGothic" pitchFamily="34" charset="-128"/>
              </a:rPr>
              <a:t>()</a:t>
            </a:r>
          </a:p>
          <a:p>
            <a:r>
              <a:rPr lang="en-US" altLang="en-US" dirty="0" smtClean="0">
                <a:ea typeface="MS PGothic" pitchFamily="34" charset="-128"/>
              </a:rPr>
              <a:t>Was there any changes in the number of stored accounts?</a:t>
            </a:r>
          </a:p>
          <a:p>
            <a:r>
              <a:rPr lang="en-US" altLang="en-US" dirty="0" smtClean="0">
                <a:ea typeface="MS PGothic" pitchFamily="34" charset="-128"/>
              </a:rPr>
              <a:t>Find your account ID and from colleagues </a:t>
            </a:r>
            <a:r>
              <a:rPr lang="en-US" altLang="en-US" dirty="0" smtClean="0">
                <a:ea typeface="MS PGothic" pitchFamily="34" charset="-128"/>
                <a:sym typeface="Wingdings" pitchFamily="2" charset="2"/>
              </a:rPr>
              <a:t></a:t>
            </a:r>
            <a:endParaRPr lang="en-US" altLang="en-US" dirty="0" smtClean="0">
              <a:ea typeface="MS PGothic" pitchFamily="34" charset="-128"/>
            </a:endParaRPr>
          </a:p>
          <a:p>
            <a:pPr>
              <a:buNone/>
            </a:pPr>
            <a:endParaRPr lang="en-US" altLang="en-US" dirty="0" smtClean="0">
              <a:ea typeface="MS PGothic" pitchFamily="34" charset="-128"/>
            </a:endParaRPr>
          </a:p>
        </p:txBody>
      </p:sp>
      <p:sp>
        <p:nvSpPr>
          <p:cNvPr id="40965" name="Left Brace 3"/>
          <p:cNvSpPr>
            <a:spLocks/>
          </p:cNvSpPr>
          <p:nvPr/>
        </p:nvSpPr>
        <p:spPr bwMode="auto">
          <a:xfrm rot="-5400000">
            <a:off x="3810000" y="1798638"/>
            <a:ext cx="141288" cy="1839912"/>
          </a:xfrm>
          <a:prstGeom prst="leftBrace">
            <a:avLst>
              <a:gd name="adj1" fmla="val 8320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966" name="Left Brace 7"/>
          <p:cNvSpPr>
            <a:spLocks/>
          </p:cNvSpPr>
          <p:nvPr/>
        </p:nvSpPr>
        <p:spPr bwMode="auto">
          <a:xfrm rot="-5400000">
            <a:off x="6264275" y="1493838"/>
            <a:ext cx="149225" cy="2441575"/>
          </a:xfrm>
          <a:prstGeom prst="leftBrace">
            <a:avLst>
              <a:gd name="adj1" fmla="val 8332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967" name="Left Brace 8"/>
          <p:cNvSpPr>
            <a:spLocks/>
          </p:cNvSpPr>
          <p:nvPr/>
        </p:nvSpPr>
        <p:spPr bwMode="auto">
          <a:xfrm rot="-5400000">
            <a:off x="8287544" y="2077244"/>
            <a:ext cx="133350" cy="1258888"/>
          </a:xfrm>
          <a:prstGeom prst="leftBrace">
            <a:avLst>
              <a:gd name="adj1" fmla="val 8348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968" name="TextBox 4"/>
          <p:cNvSpPr txBox="1">
            <a:spLocks noChangeArrowheads="1"/>
          </p:cNvSpPr>
          <p:nvPr/>
        </p:nvSpPr>
        <p:spPr bwMode="auto">
          <a:xfrm>
            <a:off x="2863850" y="2795588"/>
            <a:ext cx="2033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The account to register</a:t>
            </a:r>
          </a:p>
        </p:txBody>
      </p:sp>
      <p:sp>
        <p:nvSpPr>
          <p:cNvPr id="40969" name="TextBox 10"/>
          <p:cNvSpPr txBox="1">
            <a:spLocks noChangeArrowheads="1"/>
          </p:cNvSpPr>
          <p:nvPr/>
        </p:nvSpPr>
        <p:spPr bwMode="auto">
          <a:xfrm>
            <a:off x="5529263" y="2795588"/>
            <a:ext cx="1720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/>
              <a:t>Sending from </a:t>
            </a:r>
          </a:p>
          <a:p>
            <a:pPr algn="ctr"/>
            <a:r>
              <a:rPr lang="en-US" sz="1400"/>
              <a:t>your account</a:t>
            </a:r>
          </a:p>
        </p:txBody>
      </p:sp>
      <p:sp>
        <p:nvSpPr>
          <p:cNvPr id="40970" name="TextBox 11"/>
          <p:cNvSpPr txBox="1">
            <a:spLocks noChangeArrowheads="1"/>
          </p:cNvSpPr>
          <p:nvPr/>
        </p:nvSpPr>
        <p:spPr bwMode="auto">
          <a:xfrm>
            <a:off x="7559675" y="2795588"/>
            <a:ext cx="171926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/>
              <a:t>Gas paid to miners to execute your transaction (tx fee)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11. To Blockchain </a:t>
            </a:r>
            <a:br>
              <a:rPr lang="de-CH" altLang="de-DE" dirty="0" smtClean="0"/>
            </a:br>
            <a:r>
              <a:rPr lang="de-CH" altLang="de-DE" dirty="0" smtClean="0"/>
              <a:t>or not to Blockchain?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anose="020B0600070205080204" pitchFamily="34" charset="-128"/>
              </a:rPr>
              <a:t>Key BC Characteristics </a:t>
            </a:r>
          </a:p>
        </p:txBody>
      </p:sp>
      <p:sp>
        <p:nvSpPr>
          <p:cNvPr id="28679" name="Content Placeholder 2"/>
          <p:cNvSpPr>
            <a:spLocks noGrp="1"/>
          </p:cNvSpPr>
          <p:nvPr>
            <p:ph idx="1"/>
          </p:nvPr>
        </p:nvSpPr>
        <p:spPr>
          <a:xfrm>
            <a:off x="389709" y="1149529"/>
            <a:ext cx="9220200" cy="5162145"/>
          </a:xfrm>
        </p:spPr>
        <p:txBody>
          <a:bodyPr/>
          <a:lstStyle/>
          <a:p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Permissions </a:t>
            </a:r>
            <a:r>
              <a:rPr lang="en-US" altLang="en-US" dirty="0" smtClean="0">
                <a:ea typeface="MS PGothic" panose="020B0600070205080204" pitchFamily="34" charset="-128"/>
              </a:rPr>
              <a:t>(write/read)</a:t>
            </a:r>
          </a:p>
          <a:p>
            <a:pPr lvl="1"/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Fully</a:t>
            </a:r>
            <a:r>
              <a:rPr lang="en-US" altLang="en-US" dirty="0" smtClean="0">
                <a:ea typeface="MS PGothic" panose="020B0600070205080204" pitchFamily="34" charset="-128"/>
              </a:rPr>
              <a:t>: everyone in the world can participate (W/R)</a:t>
            </a:r>
            <a:endParaRPr lang="en-US" altLang="en-US" dirty="0">
              <a:ea typeface="MS PGothic" panose="020B0600070205080204" pitchFamily="34" charset="-128"/>
            </a:endParaRPr>
          </a:p>
          <a:p>
            <a:pPr lvl="1"/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Partially</a:t>
            </a:r>
            <a:r>
              <a:rPr lang="en-US" altLang="en-US" dirty="0" smtClean="0">
                <a:ea typeface="MS PGothic" panose="020B0600070205080204" pitchFamily="34" charset="-128"/>
              </a:rPr>
              <a:t>: selected public can participate (W/R)</a:t>
            </a:r>
          </a:p>
          <a:p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Transparency</a:t>
            </a:r>
          </a:p>
          <a:p>
            <a:pPr lvl="1"/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Fully</a:t>
            </a:r>
            <a:r>
              <a:rPr lang="en-US" altLang="en-US" dirty="0" smtClean="0">
                <a:ea typeface="MS PGothic" panose="020B0600070205080204" pitchFamily="34" charset="-128"/>
              </a:rPr>
              <a:t>: all members access the history of transactions</a:t>
            </a:r>
          </a:p>
          <a:p>
            <a:pPr lvl="1"/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Partially</a:t>
            </a:r>
            <a:r>
              <a:rPr lang="en-US" altLang="en-US" dirty="0" smtClean="0">
                <a:ea typeface="MS PGothic" panose="020B0600070205080204" pitchFamily="34" charset="-128"/>
              </a:rPr>
              <a:t>: some members </a:t>
            </a:r>
            <a:r>
              <a:rPr lang="en-US" altLang="en-US" dirty="0">
                <a:ea typeface="MS PGothic" panose="020B0600070205080204" pitchFamily="34" charset="-128"/>
              </a:rPr>
              <a:t>access the history of </a:t>
            </a:r>
            <a:r>
              <a:rPr lang="en-US" altLang="en-US" dirty="0" smtClean="0">
                <a:ea typeface="MS PGothic" panose="020B0600070205080204" pitchFamily="34" charset="-128"/>
              </a:rPr>
              <a:t>transactions</a:t>
            </a:r>
          </a:p>
          <a:p>
            <a:pPr lvl="2"/>
            <a:r>
              <a:rPr lang="en-US" altLang="en-US" dirty="0" smtClean="0">
                <a:ea typeface="MS PGothic" panose="020B0600070205080204" pitchFamily="34" charset="-128"/>
              </a:rPr>
              <a:t>Better than a traditional DB</a:t>
            </a:r>
          </a:p>
          <a:p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Permanent storage, </a:t>
            </a:r>
            <a:r>
              <a:rPr lang="en-US" altLang="en-US" i="1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i.e., </a:t>
            </a:r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immutability</a:t>
            </a:r>
          </a:p>
          <a:p>
            <a:pPr lvl="1"/>
            <a:r>
              <a:rPr lang="en-US" altLang="en-US" dirty="0" smtClean="0">
                <a:ea typeface="MS PGothic" panose="020B0600070205080204" pitchFamily="34" charset="-128"/>
              </a:rPr>
              <a:t>Transactions cannot be removed</a:t>
            </a:r>
          </a:p>
          <a:p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Level of decentralization </a:t>
            </a:r>
          </a:p>
          <a:p>
            <a:pPr lvl="1"/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Fully</a:t>
            </a:r>
            <a:r>
              <a:rPr lang="en-US" altLang="en-US" dirty="0" smtClean="0">
                <a:ea typeface="MS PGothic" panose="020B0600070205080204" pitchFamily="34" charset="-128"/>
              </a:rPr>
              <a:t>: consensus with elected leader</a:t>
            </a:r>
          </a:p>
          <a:p>
            <a:pPr lvl="1"/>
            <a:r>
              <a:rPr lang="en-US" altLang="en-US" dirty="0" smtClean="0">
                <a:solidFill>
                  <a:schemeClr val="accent2"/>
                </a:solidFill>
                <a:ea typeface="MS PGothic" panose="020B0600070205080204" pitchFamily="34" charset="-128"/>
              </a:rPr>
              <a:t>Partially</a:t>
            </a:r>
            <a:r>
              <a:rPr lang="en-US" altLang="en-US" dirty="0" smtClean="0">
                <a:ea typeface="MS PGothic" panose="020B0600070205080204" pitchFamily="34" charset="-128"/>
              </a:rPr>
              <a:t>: consensus with selected leader(s)</a:t>
            </a:r>
          </a:p>
          <a:p>
            <a:pPr lvl="1"/>
            <a:endParaRPr lang="en-US" altLang="en-US" dirty="0" smtClean="0">
              <a:ea typeface="MS PGothic" panose="020B0600070205080204" pitchFamily="34" charset="-128"/>
            </a:endParaRPr>
          </a:p>
        </p:txBody>
      </p:sp>
      <p:sp>
        <p:nvSpPr>
          <p:cNvPr id="28680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fld id="{D56D81B5-C269-483E-BFAD-2BF039E97096}" type="slidenum">
              <a:rPr lang="en-US" altLang="en-US" sz="1200" smtClean="0"/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t>119</a:t>
            </a:fld>
            <a:endParaRPr lang="en-US" altLang="en-US" sz="1200" smtClean="0"/>
          </a:p>
        </p:txBody>
      </p:sp>
    </p:spTree>
    <p:extLst>
      <p:ext uri="{BB962C8B-B14F-4D97-AF65-F5344CB8AC3E}">
        <p14:creationId xmlns="" xmlns:p14="http://schemas.microsoft.com/office/powerpoint/2010/main" val="398186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build="p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BC Advantages and Drawbacks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66217" y="1158216"/>
          <a:ext cx="9468091" cy="5323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667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193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068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751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Characteristics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Advantages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Drawbacks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Remarks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Distributed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central</a:t>
                      </a:r>
                      <a:r>
                        <a:rPr lang="en-US" baseline="0" dirty="0" smtClean="0"/>
                        <a:t> control, no “master” needed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central</a:t>
                      </a:r>
                      <a:r>
                        <a:rPr lang="en-US" baseline="0" dirty="0" smtClean="0"/>
                        <a:t> control, 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no “master” exists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Censorship</a:t>
                      </a:r>
                      <a:r>
                        <a:rPr lang="en-US" baseline="0" dirty="0" smtClean="0"/>
                        <a:t> vs.</a:t>
                      </a:r>
                      <a:r>
                        <a:rPr lang="en-US" dirty="0" smtClean="0"/>
                        <a:t> conflict</a:t>
                      </a:r>
                      <a:r>
                        <a:rPr lang="en-US" baseline="0" dirty="0" smtClean="0"/>
                        <a:t> resolution!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Unknown</a:t>
                      </a:r>
                      <a:r>
                        <a:rPr lang="en-US" b="1" baseline="0" dirty="0" smtClean="0"/>
                        <a:t> stakeholders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Everyone can participate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Lacking</a:t>
                      </a:r>
                      <a:r>
                        <a:rPr lang="en-US" baseline="0" dirty="0" smtClean="0"/>
                        <a:t> control of participants’ “writes”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Application-specific</a:t>
                      </a:r>
                      <a:r>
                        <a:rPr lang="en-US" baseline="0" dirty="0" smtClean="0"/>
                        <a:t> needs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Open,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dirty="0" smtClean="0"/>
                        <a:t>transparent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hiding</a:t>
                      </a:r>
                      <a:r>
                        <a:rPr lang="en-US" baseline="0" dirty="0" smtClean="0"/>
                        <a:t> possible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Stakeholders’</a:t>
                      </a:r>
                      <a:r>
                        <a:rPr lang="en-US" baseline="0" dirty="0" smtClean="0"/>
                        <a:t> activities publicly viewable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Application-specific</a:t>
                      </a:r>
                      <a:r>
                        <a:rPr lang="en-US" baseline="0" dirty="0" smtClean="0"/>
                        <a:t> needs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Immutable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Once</a:t>
                      </a:r>
                      <a:r>
                        <a:rPr lang="en-US" baseline="0" dirty="0" smtClean="0"/>
                        <a:t> persisted, persisted forever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Wrongly</a:t>
                      </a:r>
                      <a:r>
                        <a:rPr lang="en-US" baseline="0" dirty="0" smtClean="0"/>
                        <a:t> deployed SC(s) not retractable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Realistic for “useful” SCs? GDPR?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Append-only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deletions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Growing in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GDPR compliance?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Traceable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Proof of actions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hiding</a:t>
                      </a:r>
                      <a:r>
                        <a:rPr lang="en-US" baseline="0" dirty="0" smtClean="0"/>
                        <a:t> of actions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Error handling?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Technical aspect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Effective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Efficiency, energy </a:t>
                      </a:r>
                      <a:r>
                        <a:rPr lang="en-US" baseline="0" dirty="0" err="1" smtClean="0"/>
                        <a:t>dem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Sustainability?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Economic</a:t>
                      </a:r>
                      <a:r>
                        <a:rPr lang="en-US" b="1" baseline="0" dirty="0" smtClean="0"/>
                        <a:t> aspect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Cryptocurrency</a:t>
                      </a:r>
                      <a:r>
                        <a:rPr lang="en-US" baseline="0" dirty="0" smtClean="0"/>
                        <a:t> (fully elect., </a:t>
                      </a:r>
                      <a:r>
                        <a:rPr lang="en-US" baseline="0" dirty="0" err="1" smtClean="0"/>
                        <a:t>decen</a:t>
                      </a:r>
                      <a:r>
                        <a:rPr lang="en-US" baseline="0" dirty="0" smtClean="0"/>
                        <a:t>.)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Impacts on economic</a:t>
                      </a:r>
                      <a:r>
                        <a:rPr lang="en-US" baseline="0" dirty="0" smtClean="0"/>
                        <a:t> stability, currencies, 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Survivability of too ma-</a:t>
                      </a:r>
                      <a:r>
                        <a:rPr lang="en-US" dirty="0" err="1" smtClean="0"/>
                        <a:t>ny</a:t>
                      </a:r>
                      <a:r>
                        <a:rPr lang="en-US" dirty="0" smtClean="0"/>
                        <a:t> “tokens” or “coins”?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Legal aspect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Contracts</a:t>
                      </a:r>
                      <a:r>
                        <a:rPr lang="en-US" baseline="0" dirty="0" smtClean="0"/>
                        <a:t> without intermediary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smtClean="0"/>
                        <a:t>“Unknown” </a:t>
                      </a:r>
                      <a:r>
                        <a:rPr lang="en-US" baseline="0" dirty="0" smtClean="0"/>
                        <a:t>conflict resolution instance(s)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jurisdictional</a:t>
                      </a:r>
                      <a:r>
                        <a:rPr lang="en-US" baseline="0" dirty="0" smtClean="0"/>
                        <a:t> borders, e</a:t>
                      </a:r>
                      <a:r>
                        <a:rPr lang="en-US" dirty="0" smtClean="0"/>
                        <a:t>nforceability?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1038988">
            <a:off x="8139199" y="270031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Selection only!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a Blockchain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76336"/>
            <a:ext cx="9220200" cy="5181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Not a </a:t>
            </a:r>
            <a:r>
              <a:rPr lang="en-US" dirty="0" smtClean="0">
                <a:solidFill>
                  <a:schemeClr val="accent2"/>
                </a:solidFill>
              </a:rPr>
              <a:t>trivial</a:t>
            </a:r>
            <a:r>
              <a:rPr lang="en-US" dirty="0" smtClean="0"/>
              <a:t> question to answer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… besides these 2900+ BCs available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accent2"/>
                </a:solidFill>
              </a:rPr>
              <a:t>Myriad of facets/parameters</a:t>
            </a:r>
            <a:endParaRPr lang="en-US" dirty="0" smtClean="0"/>
          </a:p>
          <a:p>
            <a:pPr lvl="1">
              <a:lnSpc>
                <a:spcPct val="100000"/>
              </a:lnSpc>
            </a:pPr>
            <a:r>
              <a:rPr lang="en-US" dirty="0" err="1" smtClean="0"/>
              <a:t>Marketcap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Value to buy all shares at today’s market value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Community involvement</a:t>
            </a:r>
          </a:p>
          <a:p>
            <a:pPr lvl="2"/>
            <a:r>
              <a:rPr lang="en-US" dirty="0" smtClean="0"/>
              <a:t>Telegram chats, discussion channels</a:t>
            </a:r>
          </a:p>
          <a:p>
            <a:pPr lvl="1"/>
            <a:r>
              <a:rPr lang="en-US" dirty="0" smtClean="0"/>
              <a:t>Full Node/Miners Geolocation</a:t>
            </a:r>
          </a:p>
          <a:p>
            <a:pPr lvl="2"/>
            <a:r>
              <a:rPr lang="en-US" dirty="0" smtClean="0"/>
              <a:t>Politics, possibility of centralization</a:t>
            </a:r>
          </a:p>
          <a:p>
            <a:pPr lvl="1"/>
            <a:r>
              <a:rPr lang="en-US" dirty="0" smtClean="0"/>
              <a:t>Technical concerns</a:t>
            </a:r>
          </a:p>
          <a:p>
            <a:pPr lvl="2"/>
            <a:r>
              <a:rPr lang="en-US" dirty="0" smtClean="0"/>
              <a:t>Transactions per second, implementation language, design choices</a:t>
            </a:r>
          </a:p>
          <a:p>
            <a:pPr lvl="1"/>
            <a:r>
              <a:rPr lang="en-US" dirty="0" smtClean="0"/>
              <a:t>Security</a:t>
            </a:r>
          </a:p>
          <a:p>
            <a:pPr lvl="2"/>
            <a:r>
              <a:rPr lang="en-US" dirty="0" smtClean="0"/>
              <a:t>Hashing algorithm, possible attack vectors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7651476" y="6215390"/>
            <a:ext cx="20585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/>
              <a:t>[1] https</a:t>
            </a:r>
            <a:r>
              <a:rPr lang="en-US" sz="1100" dirty="0"/>
              <a:t>://coinmarketcap.com/</a:t>
            </a:r>
          </a:p>
        </p:txBody>
      </p:sp>
    </p:spTree>
    <p:extLst>
      <p:ext uri="{BB962C8B-B14F-4D97-AF65-F5344CB8AC3E}">
        <p14:creationId xmlns="" xmlns:p14="http://schemas.microsoft.com/office/powerpoint/2010/main" val="41885007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MS PGothic" panose="020B0600070205080204" pitchFamily="34" charset="-128"/>
              </a:rPr>
              <a:t>Blockchain Demand “Checker”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>
              <a:ea typeface="MS PGothic" panose="020B0600070205080204" pitchFamily="34" charset="-128"/>
            </a:endParaRPr>
          </a:p>
          <a:p>
            <a:endParaRPr lang="en-US" altLang="en-US" smtClean="0">
              <a:ea typeface="MS PGothic" panose="020B0600070205080204" pitchFamily="34" charset="-128"/>
            </a:endParaRPr>
          </a:p>
        </p:txBody>
      </p:sp>
      <p:pic>
        <p:nvPicPr>
          <p:cNvPr id="5734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1" y="1327150"/>
            <a:ext cx="8294688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TextBox 5"/>
          <p:cNvSpPr txBox="1">
            <a:spLocks noChangeArrowheads="1"/>
          </p:cNvSpPr>
          <p:nvPr/>
        </p:nvSpPr>
        <p:spPr bwMode="auto">
          <a:xfrm>
            <a:off x="24614" y="6131715"/>
            <a:ext cx="27626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de-DE" sz="1200" i="1" dirty="0" smtClean="0"/>
              <a:t>K</a:t>
            </a:r>
            <a:r>
              <a:rPr lang="en-US" altLang="de-DE" sz="1200" i="1" dirty="0"/>
              <a:t>. </a:t>
            </a:r>
            <a:r>
              <a:rPr lang="en-US" altLang="de-DE" sz="1200" i="1" dirty="0" err="1"/>
              <a:t>Wüst</a:t>
            </a:r>
            <a:r>
              <a:rPr lang="en-US" altLang="de-DE" sz="1200" i="1" dirty="0"/>
              <a:t>, A. </a:t>
            </a:r>
            <a:r>
              <a:rPr lang="en-US" altLang="de-DE" sz="1200" i="1" dirty="0" err="1" smtClean="0"/>
              <a:t>Gervais</a:t>
            </a:r>
            <a:r>
              <a:rPr lang="en-US" altLang="de-DE" sz="1200" i="1" dirty="0" smtClean="0"/>
              <a:t>, 2017+2018</a:t>
            </a:r>
            <a:endParaRPr lang="en-US" altLang="de-DE" sz="1200" i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41551" y="1327150"/>
            <a:ext cx="6886575" cy="42989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de-CH" altLang="de-DE" sz="24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70114" y="2974977"/>
            <a:ext cx="5037137" cy="2943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de-CH" altLang="de-DE" sz="240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625850" y="1568450"/>
            <a:ext cx="5321300" cy="3479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de-CH" altLang="de-DE" sz="24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816350" y="3390900"/>
            <a:ext cx="3968750" cy="2527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de-CH" altLang="de-DE" sz="24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91100" y="1668465"/>
            <a:ext cx="4008438" cy="3386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de-CH" altLang="de-DE" sz="24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207000" y="4787900"/>
            <a:ext cx="781050" cy="1130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de-CH" altLang="de-DE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800600" y="2914650"/>
            <a:ext cx="4198938" cy="213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de-CH" altLang="de-DE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207000" y="4791075"/>
            <a:ext cx="781050" cy="1130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de-CH" altLang="de-DE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13501" y="2870200"/>
            <a:ext cx="2527300" cy="2165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de-CH" altLang="de-DE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 animBg="1"/>
      <p:bldP spid="8" grpId="1" animBg="1"/>
      <p:bldP spid="4" grpId="0" animBg="1"/>
      <p:bldP spid="4" grpId="1" animBg="1"/>
      <p:bldP spid="11" grpId="0" animBg="1"/>
      <p:bldP spid="11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  <p:bldP spid="15" grpId="0" animBg="1"/>
      <p:bldP spid="15" grpId="1" animBg="1"/>
      <p:bldP spid="10" grpId="0" animBg="1"/>
      <p:bldP spid="10" grpId="1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CH" altLang="de-DE" dirty="0" smtClean="0"/>
              <a:t>12. A Critical Review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de-DE" dirty="0" smtClean="0"/>
              <a:t>Neither Good</a:t>
            </a:r>
            <a:r>
              <a:rPr lang="en-US" altLang="de-DE" dirty="0" smtClean="0">
                <a:solidFill>
                  <a:schemeClr val="accent2"/>
                </a:solidFill>
              </a:rPr>
              <a:t>*</a:t>
            </a:r>
            <a:r>
              <a:rPr lang="en-US" altLang="de-DE" dirty="0" smtClean="0"/>
              <a:t> nor Bad</a:t>
            </a:r>
            <a:r>
              <a:rPr lang="en-US" altLang="de-DE" dirty="0" smtClean="0">
                <a:solidFill>
                  <a:schemeClr val="accent2"/>
                </a:solidFill>
              </a:rPr>
              <a:t>*</a:t>
            </a:r>
            <a:r>
              <a:rPr lang="en-US" altLang="de-DE" dirty="0" smtClean="0"/>
              <a:t>, Only “as is”!</a:t>
            </a:r>
          </a:p>
        </p:txBody>
      </p:sp>
      <p:sp>
        <p:nvSpPr>
          <p:cNvPr id="4" name="Rectangle 3"/>
          <p:cNvSpPr/>
          <p:nvPr/>
        </p:nvSpPr>
        <p:spPr>
          <a:xfrm>
            <a:off x="292127" y="5631809"/>
            <a:ext cx="9321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de-DE" dirty="0" smtClean="0">
                <a:solidFill>
                  <a:schemeClr val="accent2"/>
                </a:solidFill>
              </a:rPr>
              <a:t>*</a:t>
            </a:r>
            <a:r>
              <a:rPr lang="en-US" altLang="de-DE" dirty="0" smtClean="0"/>
              <a:t> “Good” or “bad” qualifications can be determined from results </a:t>
            </a:r>
          </a:p>
          <a:p>
            <a:pPr algn="ctr"/>
            <a:r>
              <a:rPr lang="en-US" altLang="de-DE" dirty="0" smtClean="0"/>
              <a:t>of evaluations, which depend heavily on models and assumptions!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35950" y="1550638"/>
            <a:ext cx="9144000" cy="2387600"/>
          </a:xfrm>
        </p:spPr>
        <p:txBody>
          <a:bodyPr/>
          <a:lstStyle/>
          <a:p>
            <a:r>
              <a:rPr lang="en-US" sz="3600" dirty="0" smtClean="0"/>
              <a:t>What’s the following?</a:t>
            </a:r>
            <a:endParaRPr lang="en-US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35950" y="4030313"/>
            <a:ext cx="9144000" cy="1655762"/>
          </a:xfrm>
        </p:spPr>
        <p:txBody>
          <a:bodyPr/>
          <a:lstStyle/>
          <a:p>
            <a:r>
              <a:rPr lang="en-US" dirty="0" smtClean="0"/>
              <a:t>1BvBMSEYstWetqTFn5Au4m4GFg7xJaNVN2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35950" y="1550638"/>
            <a:ext cx="9144000" cy="2387600"/>
          </a:xfrm>
        </p:spPr>
        <p:txBody>
          <a:bodyPr/>
          <a:lstStyle/>
          <a:p>
            <a:r>
              <a:rPr lang="en-US" dirty="0" smtClean="0"/>
              <a:t>A Bitcoin Address in the Pay-to-</a:t>
            </a:r>
            <a:r>
              <a:rPr lang="en-US" dirty="0" err="1" smtClean="0"/>
              <a:t>PubkeyHash</a:t>
            </a:r>
            <a:r>
              <a:rPr lang="en-US" dirty="0" smtClean="0"/>
              <a:t> (P2PKH) Format</a:t>
            </a:r>
            <a:endParaRPr lang="en-US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35950" y="4030313"/>
            <a:ext cx="9144000" cy="1655762"/>
          </a:xfrm>
        </p:spPr>
        <p:txBody>
          <a:bodyPr/>
          <a:lstStyle/>
          <a:p>
            <a:r>
              <a:rPr lang="en-US" dirty="0" smtClean="0"/>
              <a:t>1BvBMSEYstWetqTFn5Au4m4GFg7xJaNVN2</a:t>
            </a:r>
          </a:p>
          <a:p>
            <a:endParaRPr lang="en-US" dirty="0"/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0" y="4192238"/>
            <a:ext cx="990600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… b</a:t>
            </a:r>
            <a:r>
              <a:rPr kumimoji="0" lang="en-US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eing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derived from </a:t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3600" b="1" i="1" dirty="0" smtClean="0">
                <a:solidFill>
                  <a:schemeClr val="accent2"/>
                </a:solidFill>
              </a:rPr>
              <a:t>A</a:t>
            </a:r>
            <a:r>
              <a:rPr lang="en-US" sz="3600" b="1" dirty="0" smtClean="0">
                <a:solidFill>
                  <a:schemeClr val="accent2"/>
                </a:solidFill>
              </a:rPr>
              <a:t> = RIPEMED160(SHA256(</a:t>
            </a:r>
            <a:r>
              <a:rPr lang="en-US" sz="3600" b="1" i="1" dirty="0" smtClean="0">
                <a:solidFill>
                  <a:schemeClr val="accent2"/>
                </a:solidFill>
              </a:rPr>
              <a:t>K</a:t>
            </a:r>
            <a:r>
              <a:rPr lang="en-US" sz="3600" b="1" dirty="0" smtClean="0">
                <a:solidFill>
                  <a:schemeClr val="accent2"/>
                </a:solidFill>
              </a:rPr>
              <a:t>)) with </a:t>
            </a:r>
            <a:br>
              <a:rPr lang="en-US" sz="3600" b="1" dirty="0" smtClean="0">
                <a:solidFill>
                  <a:schemeClr val="accent2"/>
                </a:solidFill>
              </a:rPr>
            </a:br>
            <a:r>
              <a:rPr lang="en-US" sz="3600" b="1" dirty="0" smtClean="0">
                <a:solidFill>
                  <a:schemeClr val="accent2"/>
                </a:solidFill>
              </a:rPr>
              <a:t>K </a:t>
            </a:r>
            <a:r>
              <a:rPr lang="de-DE" sz="3600" b="1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Bookshelf Symbol 5" pitchFamily="2" charset="2"/>
              </a:rPr>
              <a:t>≙</a:t>
            </a:r>
            <a:r>
              <a:rPr lang="en-US" sz="3600" b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  <a:sym typeface="Bookshelf Symbol 5" pitchFamily="2" charset="2"/>
              </a:rPr>
              <a:t> public key of a private-public key pair</a:t>
            </a:r>
            <a:endParaRPr lang="de-DE" sz="3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Bookshelf Symbol 5" pitchFamily="2" charset="2"/>
            </a:endParaRPr>
          </a:p>
        </p:txBody>
      </p:sp>
      <p:sp>
        <p:nvSpPr>
          <p:cNvPr id="7" name="TextBox 6"/>
          <p:cNvSpPr txBox="1"/>
          <p:nvPr/>
        </p:nvSpPr>
        <p:spPr>
          <a:xfrm rot="1038988">
            <a:off x="6506485" y="1444726"/>
            <a:ext cx="32271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All electronic,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algorithmic creation!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35950" y="1550638"/>
            <a:ext cx="9144000" cy="2387600"/>
          </a:xfrm>
        </p:spPr>
        <p:txBody>
          <a:bodyPr/>
          <a:lstStyle/>
          <a:p>
            <a:r>
              <a:rPr lang="en-US" sz="3600" dirty="0" smtClean="0"/>
              <a:t>What’s the following?</a:t>
            </a:r>
            <a:endParaRPr lang="en-US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35950" y="4030313"/>
            <a:ext cx="9144000" cy="1655762"/>
          </a:xfrm>
        </p:spPr>
        <p:txBody>
          <a:bodyPr/>
          <a:lstStyle/>
          <a:p>
            <a:r>
              <a:rPr lang="en-US" dirty="0" smtClean="0"/>
              <a:t>18f8ab5e9a5c7e9f3a0c570d56abc37f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35950" y="1550638"/>
            <a:ext cx="9144000" cy="2387600"/>
          </a:xfrm>
        </p:spPr>
        <p:txBody>
          <a:bodyPr/>
          <a:lstStyle/>
          <a:p>
            <a:r>
              <a:rPr lang="en-US" sz="3600" dirty="0" smtClean="0"/>
              <a:t>The 256 bit </a:t>
            </a:r>
            <a:r>
              <a:rPr lang="en-US" sz="3600" u="sng" dirty="0" smtClean="0"/>
              <a:t>private</a:t>
            </a:r>
            <a:r>
              <a:rPr lang="en-US" sz="3600" dirty="0" smtClean="0"/>
              <a:t> key of </a:t>
            </a:r>
            <a:r>
              <a:rPr lang="en-US" sz="3600" i="1" dirty="0" smtClean="0">
                <a:solidFill>
                  <a:srgbClr val="FF9900"/>
                </a:solidFill>
              </a:rPr>
              <a:t>your</a:t>
            </a:r>
            <a:r>
              <a:rPr lang="en-US" sz="3600" dirty="0" smtClean="0"/>
              <a:t> physical asset, the top floor apartment located at </a:t>
            </a:r>
            <a:br>
              <a:rPr lang="en-US" sz="3600" dirty="0" smtClean="0"/>
            </a:br>
            <a:r>
              <a:rPr lang="en-US" sz="3600" dirty="0" smtClean="0"/>
              <a:t>General-</a:t>
            </a:r>
            <a:r>
              <a:rPr lang="en-US" sz="3600" dirty="0" err="1" smtClean="0"/>
              <a:t>Guisan</a:t>
            </a:r>
            <a:r>
              <a:rPr lang="en-US" sz="3600" dirty="0" smtClean="0"/>
              <a:t> Quai 1, 8002 Zürich!</a:t>
            </a:r>
            <a:endParaRPr lang="en-US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35950" y="4030313"/>
            <a:ext cx="9144000" cy="1655762"/>
          </a:xfrm>
        </p:spPr>
        <p:txBody>
          <a:bodyPr/>
          <a:lstStyle/>
          <a:p>
            <a:r>
              <a:rPr lang="en-US" dirty="0" smtClean="0"/>
              <a:t>18f8ab5e9a5c7e9f3a0c570d56abc37f</a:t>
            </a:r>
          </a:p>
          <a:p>
            <a:endParaRPr lang="en-US" dirty="0"/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372450" y="4243038"/>
            <a:ext cx="914400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How can someone guarantee that the public part of this key will be “attached” </a:t>
            </a:r>
            <a:r>
              <a:rPr kumimoji="0" lang="en-US" sz="3600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immutably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to </a:t>
            </a:r>
            <a:r>
              <a:rPr kumimoji="0" lang="en-US" sz="36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your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top floor apartment?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Reviewing </a:t>
            </a:r>
            <a:r>
              <a:rPr lang="en-US" dirty="0" err="1" smtClean="0"/>
              <a:t>Bitcoins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Fully decentralized and distributed</a:t>
            </a:r>
          </a:p>
          <a:p>
            <a:pPr lvl="1">
              <a:buNone/>
            </a:pPr>
            <a:r>
              <a:rPr lang="en-US" dirty="0" smtClean="0">
                <a:solidFill>
                  <a:srgbClr val="009900"/>
                </a:solidFill>
              </a:rPr>
              <a:t>+ everyone can participate, no central bank needed</a:t>
            </a:r>
          </a:p>
          <a:p>
            <a:pPr lvl="1">
              <a:buNone/>
            </a:pPr>
            <a:r>
              <a:rPr lang="en-US" dirty="0" smtClean="0">
                <a:solidFill>
                  <a:srgbClr val="009900"/>
                </a:solidFill>
              </a:rPr>
              <a:t>+ everyone interested can access full transaction history</a:t>
            </a:r>
          </a:p>
          <a:p>
            <a:pPr lvl="1">
              <a:buNone/>
            </a:pPr>
            <a:r>
              <a:rPr lang="en-US" dirty="0" smtClean="0">
                <a:solidFill>
                  <a:srgbClr val="009900"/>
                </a:solidFill>
              </a:rPr>
              <a:t>+ almost no change of the history of transactions</a:t>
            </a:r>
          </a:p>
          <a:p>
            <a:pPr lvl="1">
              <a:buNone/>
            </a:pPr>
            <a:r>
              <a:rPr lang="en-US" dirty="0" smtClean="0">
                <a:solidFill>
                  <a:srgbClr val="FF0000"/>
                </a:solidFill>
              </a:rPr>
              <a:t>– no control of “everyone” </a:t>
            </a:r>
          </a:p>
          <a:p>
            <a:pPr lvl="1">
              <a:buNone/>
            </a:pPr>
            <a:r>
              <a:rPr lang="en-US" dirty="0" smtClean="0">
                <a:solidFill>
                  <a:srgbClr val="FF0000"/>
                </a:solidFill>
              </a:rPr>
              <a:t>– no-one to complain to</a:t>
            </a:r>
          </a:p>
          <a:p>
            <a:pPr lvl="1">
              <a:buNone/>
            </a:pPr>
            <a:r>
              <a:rPr lang="en-US" dirty="0" smtClean="0">
                <a:solidFill>
                  <a:srgbClr val="FF0000"/>
                </a:solidFill>
              </a:rPr>
              <a:t>– history of transactions grows forever</a:t>
            </a:r>
          </a:p>
          <a:p>
            <a:r>
              <a:rPr lang="en-US" dirty="0" smtClean="0"/>
              <a:t>Impacts on person’s payments (</a:t>
            </a:r>
            <a:r>
              <a:rPr lang="en-US" dirty="0" smtClean="0">
                <a:solidFill>
                  <a:schemeClr val="accent2"/>
                </a:solidFill>
              </a:rPr>
              <a:t>daily society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>
                <a:solidFill>
                  <a:srgbClr val="009900"/>
                </a:solidFill>
              </a:rPr>
              <a:t>+ person-to-person transactions without any intermediary</a:t>
            </a:r>
          </a:p>
          <a:p>
            <a:pPr lvl="1">
              <a:buNone/>
            </a:pPr>
            <a:r>
              <a:rPr lang="en-US" dirty="0" smtClean="0">
                <a:solidFill>
                  <a:srgbClr val="009900"/>
                </a:solidFill>
              </a:rPr>
              <a:t>+ performance at very low (varying) payment costs</a:t>
            </a:r>
          </a:p>
          <a:p>
            <a:pPr lvl="1">
              <a:buNone/>
            </a:pPr>
            <a:r>
              <a:rPr lang="en-US" dirty="0" smtClean="0">
                <a:solidFill>
                  <a:srgbClr val="FF0000"/>
                </a:solidFill>
              </a:rPr>
              <a:t>– user interactions are final </a:t>
            </a:r>
          </a:p>
          <a:p>
            <a:pPr lvl="1">
              <a:buNone/>
            </a:pPr>
            <a:r>
              <a:rPr lang="en-US" dirty="0" smtClean="0">
                <a:solidFill>
                  <a:srgbClr val="FF0000"/>
                </a:solidFill>
              </a:rPr>
              <a:t>– no overall maintenance and surveillance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Reviewing “Digital Assets”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16330"/>
            <a:ext cx="9525000" cy="5181600"/>
          </a:xfrm>
        </p:spPr>
        <p:txBody>
          <a:bodyPr/>
          <a:lstStyle/>
          <a:p>
            <a:r>
              <a:rPr lang="en-US" dirty="0" smtClean="0"/>
              <a:t>Societal impacts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Tokenization</a:t>
            </a:r>
            <a:r>
              <a:rPr lang="en-US" dirty="0" smtClean="0"/>
              <a:t> of everything</a:t>
            </a:r>
          </a:p>
          <a:p>
            <a:pPr lvl="2"/>
            <a:r>
              <a:rPr lang="en-US" dirty="0" smtClean="0"/>
              <a:t>Data generated by electronic algorithms (</a:t>
            </a:r>
            <a:r>
              <a:rPr lang="en-US" i="1" dirty="0" smtClean="0"/>
              <a:t>e.g.</a:t>
            </a:r>
            <a:r>
              <a:rPr lang="en-US" dirty="0" smtClean="0"/>
              <a:t>, mining) vs.</a:t>
            </a:r>
          </a:p>
          <a:p>
            <a:pPr lvl="2"/>
            <a:r>
              <a:rPr lang="en-US" dirty="0" smtClean="0"/>
              <a:t>Data “sensed” from the real world (from objects, Internet-of-Things)</a:t>
            </a:r>
          </a:p>
          <a:p>
            <a:pPr lvl="1"/>
            <a:r>
              <a:rPr lang="en-US" dirty="0" smtClean="0"/>
              <a:t>Digitization reached the “</a:t>
            </a:r>
            <a:r>
              <a:rPr lang="en-US" dirty="0" smtClean="0">
                <a:solidFill>
                  <a:schemeClr val="accent2"/>
                </a:solidFill>
              </a:rPr>
              <a:t>value</a:t>
            </a:r>
            <a:r>
              <a:rPr lang="en-US" dirty="0" smtClean="0"/>
              <a:t>” (besides representations)</a:t>
            </a:r>
          </a:p>
          <a:p>
            <a:pPr lvl="2"/>
            <a:r>
              <a:rPr lang="en-US" dirty="0" smtClean="0"/>
              <a:t>Electronic data maintained immutably (no </a:t>
            </a:r>
            <a:r>
              <a:rPr lang="en-US" dirty="0" err="1" smtClean="0"/>
              <a:t>copy&amp;paste</a:t>
            </a:r>
            <a:r>
              <a:rPr lang="en-US" dirty="0" smtClean="0"/>
              <a:t> of assets)</a:t>
            </a:r>
          </a:p>
          <a:p>
            <a:pPr lvl="2"/>
            <a:r>
              <a:rPr lang="en-US" dirty="0" smtClean="0"/>
              <a:t>IoT data “hard” to be made valuable</a:t>
            </a:r>
          </a:p>
          <a:p>
            <a:pPr lvl="1"/>
            <a:r>
              <a:rPr lang="en-US" dirty="0" smtClean="0"/>
              <a:t>Consensus mechanisms’ </a:t>
            </a:r>
            <a:r>
              <a:rPr lang="en-US" dirty="0" smtClean="0">
                <a:solidFill>
                  <a:schemeClr val="accent2"/>
                </a:solidFill>
              </a:rPr>
              <a:t>sustainability</a:t>
            </a:r>
            <a:r>
              <a:rPr lang="en-US" dirty="0" smtClean="0"/>
              <a:t> dimension</a:t>
            </a:r>
          </a:p>
          <a:p>
            <a:pPr lvl="2"/>
            <a:r>
              <a:rPr lang="en-US" dirty="0" smtClean="0"/>
              <a:t>Very strong, thus, highly secure (such as PoW) are energy-demanding</a:t>
            </a:r>
          </a:p>
          <a:p>
            <a:pPr lvl="2"/>
            <a:r>
              <a:rPr lang="en-US" dirty="0" smtClean="0"/>
              <a:t>Less energy-demanding ones (such as PoS) are much less secure</a:t>
            </a:r>
          </a:p>
          <a:p>
            <a:pPr lvl="2"/>
            <a:r>
              <a:rPr lang="en-US" dirty="0" smtClean="0"/>
              <a:t>Byzantine Fault Tolerance ok, centralized with trust assumptions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Application-specific</a:t>
            </a:r>
          </a:p>
          <a:p>
            <a:pPr lvl="2"/>
            <a:r>
              <a:rPr lang="en-US" dirty="0" smtClean="0"/>
              <a:t>Cryptocurrencies, supply chains, insurances, …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99798" y="5832854"/>
            <a:ext cx="1556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PoW: Proof-of-Work</a:t>
            </a:r>
          </a:p>
          <a:p>
            <a:r>
              <a:rPr lang="en-US" sz="1200" dirty="0" smtClean="0"/>
              <a:t>PoS: Proof-of-Stake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4" grpId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Blockchain Challenges!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50" y="1115025"/>
            <a:ext cx="9872250" cy="5181600"/>
          </a:xfrm>
        </p:spPr>
        <p:txBody>
          <a:bodyPr/>
          <a:lstStyle/>
          <a:p>
            <a:pPr lvl="1"/>
            <a:r>
              <a:rPr lang="en-US" dirty="0" smtClean="0"/>
              <a:t>How to handle reliably </a:t>
            </a:r>
            <a:r>
              <a:rPr lang="en-US" dirty="0" smtClean="0">
                <a:solidFill>
                  <a:srgbClr val="3333CC"/>
                </a:solidFill>
              </a:rPr>
              <a:t>tangible (non-digital) assets </a:t>
            </a:r>
            <a:r>
              <a:rPr lang="en-US" dirty="0" smtClean="0"/>
              <a:t>in BC?</a:t>
            </a:r>
          </a:p>
          <a:p>
            <a:pPr lvl="2"/>
            <a:r>
              <a:rPr lang="en-US" dirty="0" smtClean="0"/>
              <a:t>A token is represented in </a:t>
            </a:r>
            <a:r>
              <a:rPr lang="en-US" dirty="0" smtClean="0">
                <a:solidFill>
                  <a:srgbClr val="FF9900"/>
                </a:solidFill>
              </a:rPr>
              <a:t>bits</a:t>
            </a:r>
            <a:r>
              <a:rPr lang="en-US" dirty="0" smtClean="0"/>
              <a:t> vs. property/real estate as </a:t>
            </a:r>
            <a:r>
              <a:rPr lang="en-US" dirty="0" smtClean="0">
                <a:solidFill>
                  <a:srgbClr val="FF9900"/>
                </a:solidFill>
              </a:rPr>
              <a:t>physical items</a:t>
            </a:r>
          </a:p>
          <a:p>
            <a:pPr lvl="1">
              <a:lnSpc>
                <a:spcPct val="100000"/>
              </a:lnSpc>
            </a:pPr>
            <a:r>
              <a:rPr lang="en-US" altLang="de-DE" dirty="0" smtClean="0">
                <a:solidFill>
                  <a:schemeClr val="accent2"/>
                </a:solidFill>
              </a:rPr>
              <a:t>Sustainability: </a:t>
            </a:r>
            <a:r>
              <a:rPr lang="en-US" altLang="de-DE" dirty="0" smtClean="0">
                <a:solidFill>
                  <a:srgbClr val="FF9900"/>
                </a:solidFill>
              </a:rPr>
              <a:t>Energy efficiency </a:t>
            </a:r>
            <a:r>
              <a:rPr lang="en-US" altLang="de-DE" dirty="0" smtClean="0"/>
              <a:t>of consensus mechanisms?</a:t>
            </a:r>
          </a:p>
          <a:p>
            <a:pPr lvl="2"/>
            <a:r>
              <a:rPr lang="en-US" altLang="de-DE" dirty="0" smtClean="0"/>
              <a:t>Energy consumption Bitcoin BC only in 2018 </a:t>
            </a:r>
            <a:r>
              <a:rPr lang="de-DE" altLang="de-DE" dirty="0" smtClean="0">
                <a:cs typeface="Arial" charset="0"/>
              </a:rPr>
              <a:t>≈</a:t>
            </a:r>
            <a:r>
              <a:rPr lang="en-US" altLang="de-DE" dirty="0" smtClean="0"/>
              <a:t> The Netherland‘s pro</a:t>
            </a:r>
            <a:r>
              <a:rPr lang="de-DE" altLang="de-DE" dirty="0" smtClean="0"/>
              <a:t>duction</a:t>
            </a:r>
            <a:endParaRPr lang="en-US" dirty="0" smtClean="0"/>
          </a:p>
          <a:p>
            <a:pPr lvl="1">
              <a:lnSpc>
                <a:spcPts val="3000"/>
              </a:lnSpc>
              <a:spcBef>
                <a:spcPct val="0"/>
              </a:spcBef>
            </a:pPr>
            <a:r>
              <a:rPr lang="en-US" dirty="0" smtClean="0">
                <a:solidFill>
                  <a:schemeClr val="accent2"/>
                </a:solidFill>
              </a:rPr>
              <a:t>Scalability</a:t>
            </a:r>
            <a:r>
              <a:rPr lang="en-US" dirty="0" smtClean="0"/>
              <a:t>: BC t</a:t>
            </a:r>
            <a:r>
              <a:rPr lang="en-US" altLang="de-DE" dirty="0" smtClean="0"/>
              <a:t>hroughput as a </a:t>
            </a:r>
            <a:r>
              <a:rPr lang="en-US" dirty="0" smtClean="0"/>
              <a:t>number of </a:t>
            </a:r>
            <a:r>
              <a:rPr lang="en-US" dirty="0" smtClean="0">
                <a:solidFill>
                  <a:srgbClr val="FF9900"/>
                </a:solidFill>
              </a:rPr>
              <a:t>transactions per second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9900"/>
                </a:solidFill>
              </a:rPr>
              <a:t>volume of data </a:t>
            </a:r>
            <a:r>
              <a:rPr lang="en-US" dirty="0" smtClean="0"/>
              <a:t>persisted in Mega (?) bytes, </a:t>
            </a:r>
            <a:r>
              <a:rPr lang="en-US" dirty="0" smtClean="0">
                <a:solidFill>
                  <a:srgbClr val="FF9900"/>
                </a:solidFill>
              </a:rPr>
              <a:t>costs</a:t>
            </a:r>
            <a:r>
              <a:rPr lang="en-US" dirty="0" smtClean="0"/>
              <a:t>?</a:t>
            </a:r>
          </a:p>
          <a:p>
            <a:pPr lvl="2">
              <a:lnSpc>
                <a:spcPts val="3000"/>
              </a:lnSpc>
              <a:spcBef>
                <a:spcPct val="0"/>
              </a:spcBef>
            </a:pPr>
            <a:r>
              <a:rPr lang="en-US" i="1" dirty="0" smtClean="0"/>
              <a:t>E.g.</a:t>
            </a:r>
            <a:r>
              <a:rPr lang="en-US" dirty="0" smtClean="0"/>
              <a:t>, BC sizes grow faster than the density of HDDs/SSDs</a:t>
            </a:r>
          </a:p>
          <a:p>
            <a:pPr lvl="2">
              <a:lnSpc>
                <a:spcPts val="3000"/>
              </a:lnSpc>
              <a:spcBef>
                <a:spcPct val="0"/>
              </a:spcBef>
            </a:pPr>
            <a:r>
              <a:rPr lang="en-US" dirty="0" smtClean="0"/>
              <a:t>BC (always) better than a (distributed) data base? Exorbitant costs?</a:t>
            </a:r>
          </a:p>
          <a:p>
            <a:pPr lvl="1">
              <a:lnSpc>
                <a:spcPts val="3000"/>
              </a:lnSpc>
              <a:spcBef>
                <a:spcPct val="0"/>
              </a:spcBef>
            </a:pPr>
            <a:r>
              <a:rPr lang="en-US" dirty="0" smtClean="0">
                <a:solidFill>
                  <a:srgbClr val="3333CC"/>
                </a:solidFill>
              </a:rPr>
              <a:t>Identity management</a:t>
            </a:r>
            <a:r>
              <a:rPr lang="en-US" dirty="0" smtClean="0"/>
              <a:t> (users, objects) and </a:t>
            </a:r>
            <a:r>
              <a:rPr lang="en-US" dirty="0" smtClean="0">
                <a:solidFill>
                  <a:srgbClr val="3333CC"/>
                </a:solidFill>
              </a:rPr>
              <a:t>anonymity</a:t>
            </a:r>
          </a:p>
          <a:p>
            <a:pPr lvl="1">
              <a:lnSpc>
                <a:spcPts val="3000"/>
              </a:lnSpc>
              <a:spcBef>
                <a:spcPct val="0"/>
              </a:spcBef>
            </a:pPr>
            <a:r>
              <a:rPr lang="en-US" dirty="0" smtClean="0">
                <a:solidFill>
                  <a:schemeClr val="accent2"/>
                </a:solidFill>
              </a:rPr>
              <a:t>Standardized APIs</a:t>
            </a:r>
            <a:r>
              <a:rPr lang="en-US" dirty="0" smtClean="0"/>
              <a:t> for switching BCs for BC-based dApps</a:t>
            </a:r>
          </a:p>
          <a:p>
            <a:pPr lvl="2">
              <a:lnSpc>
                <a:spcPts val="3000"/>
              </a:lnSpc>
              <a:spcBef>
                <a:spcPct val="0"/>
              </a:spcBef>
            </a:pPr>
            <a:r>
              <a:rPr lang="en-US" i="1" dirty="0" smtClean="0"/>
              <a:t>E.g.</a:t>
            </a:r>
            <a:r>
              <a:rPr lang="en-US" dirty="0" smtClean="0"/>
              <a:t>, in contrast, databases from different vendors offer “similar” APIs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Many </a:t>
            </a:r>
            <a:r>
              <a:rPr lang="en-US" dirty="0" smtClean="0">
                <a:solidFill>
                  <a:schemeClr val="accent2"/>
                </a:solidFill>
              </a:rPr>
              <a:t>e</a:t>
            </a:r>
            <a:r>
              <a:rPr lang="en-US" altLang="de-DE" dirty="0" smtClean="0">
                <a:solidFill>
                  <a:schemeClr val="accent2"/>
                </a:solidFill>
              </a:rPr>
              <a:t>conomic </a:t>
            </a:r>
            <a:r>
              <a:rPr lang="en-US" altLang="de-DE" dirty="0" smtClean="0">
                <a:solidFill>
                  <a:srgbClr val="3333CC"/>
                </a:solidFill>
              </a:rPr>
              <a:t>effects</a:t>
            </a:r>
            <a:r>
              <a:rPr lang="en-US" altLang="de-DE" dirty="0" smtClean="0"/>
              <a:t> of BC-based cryptocurrencies unknown</a:t>
            </a:r>
            <a:endParaRPr lang="en-US" dirty="0" smtClean="0"/>
          </a:p>
          <a:p>
            <a:pPr lvl="2">
              <a:lnSpc>
                <a:spcPts val="3000"/>
              </a:lnSpc>
              <a:spcBef>
                <a:spcPct val="0"/>
              </a:spcBef>
            </a:pPr>
            <a:r>
              <a:rPr lang="en-US" dirty="0" smtClean="0"/>
              <a:t>Role of </a:t>
            </a:r>
            <a:r>
              <a:rPr lang="en-US" dirty="0" smtClean="0">
                <a:solidFill>
                  <a:srgbClr val="FF9900"/>
                </a:solidFill>
              </a:rPr>
              <a:t>national “e”-currency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9900"/>
                </a:solidFill>
              </a:rPr>
              <a:t>interrelationships</a:t>
            </a:r>
            <a:r>
              <a:rPr lang="en-US" dirty="0" smtClean="0"/>
              <a:t> of about 2100+  </a:t>
            </a:r>
            <a:r>
              <a:rPr lang="en-US" dirty="0" err="1" smtClean="0"/>
              <a:t>cryptocurr</a:t>
            </a:r>
            <a:r>
              <a:rPr lang="en-US" dirty="0" smtClean="0"/>
              <a:t>.</a:t>
            </a:r>
          </a:p>
          <a:p>
            <a:pPr lvl="1">
              <a:lnSpc>
                <a:spcPts val="3000"/>
              </a:lnSpc>
              <a:spcBef>
                <a:spcPct val="0"/>
              </a:spcBef>
            </a:pPr>
            <a:r>
              <a:rPr lang="en-US" dirty="0" smtClean="0">
                <a:solidFill>
                  <a:schemeClr val="accent2"/>
                </a:solidFill>
              </a:rPr>
              <a:t>Legal/regulative </a:t>
            </a:r>
            <a:r>
              <a:rPr lang="en-US" dirty="0" smtClean="0"/>
              <a:t>compliance</a:t>
            </a:r>
            <a:r>
              <a:rPr lang="en-US" dirty="0" smtClean="0">
                <a:solidFill>
                  <a:schemeClr val="accent2"/>
                </a:solidFill>
              </a:rPr>
              <a:t>, societal/governmental </a:t>
            </a:r>
            <a:r>
              <a:rPr lang="en-US" dirty="0" smtClean="0"/>
              <a:t>acceptance</a:t>
            </a:r>
          </a:p>
        </p:txBody>
      </p:sp>
      <p:sp>
        <p:nvSpPr>
          <p:cNvPr id="4" name="TextBox 3"/>
          <p:cNvSpPr txBox="1"/>
          <p:nvPr/>
        </p:nvSpPr>
        <p:spPr>
          <a:xfrm rot="1038988">
            <a:off x="7460272" y="212559"/>
            <a:ext cx="2672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0000"/>
                </a:solidFill>
              </a:rPr>
              <a:t>Selection only!</a:t>
            </a:r>
          </a:p>
          <a:p>
            <a:pPr algn="ctr"/>
            <a:r>
              <a:rPr lang="en-US" sz="1800" dirty="0" smtClean="0">
                <a:solidFill>
                  <a:srgbClr val="FF0000"/>
                </a:solidFill>
              </a:rPr>
              <a:t>Solutions seem possible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Blockchain Risks!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26" y="1219200"/>
            <a:ext cx="9525000" cy="5181600"/>
          </a:xfrm>
        </p:spPr>
        <p:txBody>
          <a:bodyPr/>
          <a:lstStyle/>
          <a:p>
            <a:r>
              <a:rPr lang="en-US" dirty="0" smtClean="0"/>
              <a:t>BCs’ </a:t>
            </a:r>
            <a:r>
              <a:rPr lang="en-US" dirty="0" smtClean="0">
                <a:solidFill>
                  <a:srgbClr val="FF9900"/>
                </a:solidFill>
              </a:rPr>
              <a:t>“true semantics”</a:t>
            </a:r>
            <a:r>
              <a:rPr lang="en-US" dirty="0" smtClean="0"/>
              <a:t> depend on the input received!</a:t>
            </a:r>
          </a:p>
          <a:p>
            <a:r>
              <a:rPr lang="en-US" dirty="0" smtClean="0"/>
              <a:t>BCs’ </a:t>
            </a:r>
            <a:r>
              <a:rPr lang="en-US" dirty="0" smtClean="0">
                <a:solidFill>
                  <a:srgbClr val="3333CC"/>
                </a:solidFill>
              </a:rPr>
              <a:t>security, privacy, </a:t>
            </a:r>
            <a:r>
              <a:rPr lang="en-US" dirty="0" smtClean="0"/>
              <a:t>and</a:t>
            </a:r>
            <a:r>
              <a:rPr lang="en-US" dirty="0" smtClean="0">
                <a:solidFill>
                  <a:srgbClr val="3333CC"/>
                </a:solidFill>
              </a:rPr>
              <a:t> reliability</a:t>
            </a:r>
          </a:p>
          <a:p>
            <a:pPr lvl="2"/>
            <a:r>
              <a:rPr lang="en-US" dirty="0" smtClean="0">
                <a:solidFill>
                  <a:srgbClr val="FF9900"/>
                </a:solidFill>
              </a:rPr>
              <a:t>Unknown attack vectors </a:t>
            </a:r>
            <a:r>
              <a:rPr lang="en-US" dirty="0" smtClean="0"/>
              <a:t>(&amp; 51% attack), </a:t>
            </a:r>
            <a:r>
              <a:rPr lang="en-US" dirty="0" smtClean="0">
                <a:solidFill>
                  <a:srgbClr val="FF9900"/>
                </a:solidFill>
              </a:rPr>
              <a:t>Programming errors </a:t>
            </a:r>
            <a:r>
              <a:rPr lang="en-US" dirty="0" smtClean="0"/>
              <a:t>in SCs</a:t>
            </a:r>
          </a:p>
          <a:p>
            <a:pPr lvl="2"/>
            <a:r>
              <a:rPr lang="en-US" dirty="0" smtClean="0"/>
              <a:t>Alternative </a:t>
            </a:r>
            <a:r>
              <a:rPr lang="en-US" dirty="0" smtClean="0">
                <a:solidFill>
                  <a:srgbClr val="FF9900"/>
                </a:solidFill>
              </a:rPr>
              <a:t>consensus mechanisms </a:t>
            </a:r>
            <a:r>
              <a:rPr lang="en-US" dirty="0" smtClean="0"/>
              <a:t>beyond PoW? Security at stake?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FF9900"/>
                </a:solidFill>
              </a:rPr>
              <a:t>breaking</a:t>
            </a:r>
            <a:r>
              <a:rPr lang="en-US" dirty="0" smtClean="0"/>
              <a:t> of currently used security algorithms</a:t>
            </a:r>
          </a:p>
          <a:p>
            <a:pPr lvl="2"/>
            <a:r>
              <a:rPr lang="en-US" dirty="0" smtClean="0"/>
              <a:t>Long-term storage? Quantum Computing impacts?</a:t>
            </a:r>
          </a:p>
          <a:p>
            <a:pPr lvl="1"/>
            <a:r>
              <a:rPr lang="en-US" dirty="0" smtClean="0"/>
              <a:t>Privacy: </a:t>
            </a:r>
            <a:r>
              <a:rPr lang="en-US" dirty="0" smtClean="0">
                <a:solidFill>
                  <a:srgbClr val="FF9900"/>
                </a:solidFill>
              </a:rPr>
              <a:t>persisted data at stake</a:t>
            </a:r>
            <a:r>
              <a:rPr lang="en-US" dirty="0" smtClean="0"/>
              <a:t>? GDPR?</a:t>
            </a:r>
          </a:p>
          <a:p>
            <a:pPr lvl="3"/>
            <a:r>
              <a:rPr lang="en-US" dirty="0" smtClean="0"/>
              <a:t>The right to forget vs. immutability </a:t>
            </a:r>
          </a:p>
          <a:p>
            <a:pPr lvl="3"/>
            <a:r>
              <a:rPr lang="en-US" dirty="0" smtClean="0"/>
              <a:t>Transparency (public knowledge of BC) vs. privacy (private data)</a:t>
            </a:r>
          </a:p>
          <a:p>
            <a:r>
              <a:rPr lang="en-US" dirty="0" smtClean="0"/>
              <a:t>Networking infrastructure’s </a:t>
            </a:r>
            <a:r>
              <a:rPr lang="en-US" dirty="0" smtClean="0">
                <a:solidFill>
                  <a:srgbClr val="3333CC"/>
                </a:solidFill>
              </a:rPr>
              <a:t>reliability </a:t>
            </a:r>
            <a:r>
              <a:rPr lang="en-US" sz="2400" dirty="0" smtClean="0">
                <a:solidFill>
                  <a:srgbClr val="3333CC"/>
                </a:solidFill>
              </a:rPr>
              <a:t>(critical infrastructures)</a:t>
            </a:r>
            <a:r>
              <a:rPr lang="en-US" dirty="0" smtClean="0">
                <a:solidFill>
                  <a:srgbClr val="3333CC"/>
                </a:solidFill>
              </a:rPr>
              <a:t> </a:t>
            </a:r>
          </a:p>
          <a:p>
            <a:pPr lvl="2">
              <a:lnSpc>
                <a:spcPts val="2000"/>
              </a:lnSpc>
            </a:pPr>
            <a:r>
              <a:rPr lang="en-US" dirty="0" smtClean="0"/>
              <a:t>Lacking Internet connectivity for a “longer” period of time?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Economic/legal </a:t>
            </a:r>
            <a:r>
              <a:rPr lang="en-US" dirty="0" smtClean="0">
                <a:solidFill>
                  <a:sysClr val="windowText" lastClr="000000"/>
                </a:solidFill>
              </a:rPr>
              <a:t>risks</a:t>
            </a:r>
            <a:r>
              <a:rPr lang="en-US" dirty="0" smtClean="0">
                <a:solidFill>
                  <a:srgbClr val="3333CC"/>
                </a:solidFill>
              </a:rPr>
              <a:t> </a:t>
            </a:r>
            <a:r>
              <a:rPr lang="en-US" dirty="0" smtClean="0"/>
              <a:t>(cryptocurrency/tokens/coins, BC)</a:t>
            </a:r>
          </a:p>
          <a:p>
            <a:pPr lvl="2">
              <a:lnSpc>
                <a:spcPts val="2000"/>
              </a:lnSpc>
            </a:pPr>
            <a:r>
              <a:rPr lang="en-US" dirty="0" smtClean="0"/>
              <a:t>Fraudulent profitability projections, volatility, dispute resolutions, no central entity or simply a central Customer Relationship Management</a:t>
            </a:r>
          </a:p>
        </p:txBody>
      </p:sp>
      <p:sp>
        <p:nvSpPr>
          <p:cNvPr id="4" name="TextBox 3"/>
          <p:cNvSpPr txBox="1"/>
          <p:nvPr/>
        </p:nvSpPr>
        <p:spPr>
          <a:xfrm rot="1038988">
            <a:off x="7565532" y="305159"/>
            <a:ext cx="2531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0000"/>
                </a:solidFill>
              </a:rPr>
              <a:t>Selection only!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Fundamental concerns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34165" y="4178515"/>
            <a:ext cx="31357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GDPR: General Data Protection Regulation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Private Blockchain Risks? Challenges?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5" y="1126600"/>
            <a:ext cx="9837525" cy="5181600"/>
          </a:xfrm>
        </p:spPr>
        <p:txBody>
          <a:bodyPr/>
          <a:lstStyle/>
          <a:p>
            <a:pPr lvl="1"/>
            <a:r>
              <a:rPr lang="en-US" dirty="0" smtClean="0"/>
              <a:t>How to handle reliably </a:t>
            </a:r>
            <a:r>
              <a:rPr lang="en-US" dirty="0" smtClean="0">
                <a:solidFill>
                  <a:srgbClr val="3333CC"/>
                </a:solidFill>
              </a:rPr>
              <a:t>tangible (non-digital) assets </a:t>
            </a:r>
            <a:r>
              <a:rPr lang="en-US" dirty="0" smtClean="0"/>
              <a:t>in BC?</a:t>
            </a:r>
          </a:p>
          <a:p>
            <a:pPr lvl="2"/>
            <a:r>
              <a:rPr lang="en-US" dirty="0" smtClean="0"/>
              <a:t>A token is represented in </a:t>
            </a:r>
            <a:r>
              <a:rPr lang="en-US" dirty="0" smtClean="0">
                <a:solidFill>
                  <a:srgbClr val="FF9900"/>
                </a:solidFill>
              </a:rPr>
              <a:t>bits</a:t>
            </a:r>
            <a:r>
              <a:rPr lang="en-US" dirty="0" smtClean="0"/>
              <a:t> vs. property/real estate as </a:t>
            </a:r>
            <a:r>
              <a:rPr lang="en-US" dirty="0" smtClean="0">
                <a:solidFill>
                  <a:srgbClr val="FF9900"/>
                </a:solidFill>
              </a:rPr>
              <a:t>physical items</a:t>
            </a:r>
          </a:p>
          <a:p>
            <a:pPr lvl="1">
              <a:lnSpc>
                <a:spcPct val="100000"/>
              </a:lnSpc>
            </a:pPr>
            <a:r>
              <a:rPr lang="en-US" altLang="de-DE" dirty="0" smtClean="0">
                <a:solidFill>
                  <a:schemeClr val="accent2"/>
                </a:solidFill>
              </a:rPr>
              <a:t>Sustainability: </a:t>
            </a:r>
            <a:r>
              <a:rPr lang="en-US" altLang="de-DE" dirty="0" smtClean="0"/>
              <a:t>Energy efficiency of consensus mechanisms!</a:t>
            </a:r>
          </a:p>
          <a:p>
            <a:pPr lvl="2"/>
            <a:r>
              <a:rPr lang="en-US" dirty="0" smtClean="0"/>
              <a:t>Known stakeholders’ </a:t>
            </a:r>
            <a:r>
              <a:rPr lang="en-US" dirty="0" err="1" smtClean="0"/>
              <a:t>tx</a:t>
            </a:r>
            <a:r>
              <a:rPr lang="en-US" dirty="0" smtClean="0"/>
              <a:t> persisting based on round-robin schemes</a:t>
            </a:r>
          </a:p>
          <a:p>
            <a:pPr lvl="1">
              <a:lnSpc>
                <a:spcPts val="3000"/>
              </a:lnSpc>
              <a:spcBef>
                <a:spcPct val="0"/>
              </a:spcBef>
            </a:pPr>
            <a:r>
              <a:rPr lang="en-US" dirty="0" smtClean="0">
                <a:solidFill>
                  <a:schemeClr val="accent2"/>
                </a:solidFill>
              </a:rPr>
              <a:t>Scalability</a:t>
            </a:r>
            <a:r>
              <a:rPr lang="en-US" dirty="0" smtClean="0"/>
              <a:t>: BC t</a:t>
            </a:r>
            <a:r>
              <a:rPr lang="en-US" altLang="de-DE" dirty="0" smtClean="0"/>
              <a:t>hroughput as a </a:t>
            </a:r>
            <a:r>
              <a:rPr lang="en-US" dirty="0" smtClean="0"/>
              <a:t>number of transactions per second, volume of data</a:t>
            </a:r>
            <a:r>
              <a:rPr lang="en-US" dirty="0" smtClean="0">
                <a:solidFill>
                  <a:srgbClr val="FF9900"/>
                </a:solidFill>
              </a:rPr>
              <a:t> </a:t>
            </a:r>
            <a:r>
              <a:rPr lang="en-US" dirty="0" smtClean="0"/>
              <a:t>persisted in “any” volume</a:t>
            </a:r>
          </a:p>
          <a:p>
            <a:pPr lvl="2">
              <a:lnSpc>
                <a:spcPts val="3000"/>
              </a:lnSpc>
              <a:spcBef>
                <a:spcPct val="0"/>
              </a:spcBef>
            </a:pPr>
            <a:r>
              <a:rPr lang="en-US" i="1" dirty="0" smtClean="0"/>
              <a:t>E.g.</a:t>
            </a:r>
            <a:r>
              <a:rPr lang="en-US" dirty="0" smtClean="0"/>
              <a:t>, BC sizes grow faster than the density of HDDs/SSDs</a:t>
            </a:r>
          </a:p>
          <a:p>
            <a:pPr lvl="2">
              <a:lnSpc>
                <a:spcPts val="3000"/>
              </a:lnSpc>
              <a:spcBef>
                <a:spcPct val="0"/>
              </a:spcBef>
            </a:pPr>
            <a:r>
              <a:rPr lang="en-US" dirty="0" smtClean="0"/>
              <a:t>BC (always) better than a (distributed) data base? </a:t>
            </a:r>
          </a:p>
          <a:p>
            <a:pPr lvl="1">
              <a:lnSpc>
                <a:spcPts val="3000"/>
              </a:lnSpc>
              <a:spcBef>
                <a:spcPct val="0"/>
              </a:spcBef>
            </a:pPr>
            <a:r>
              <a:rPr lang="en-US" dirty="0" smtClean="0">
                <a:solidFill>
                  <a:schemeClr val="accent2"/>
                </a:solidFill>
              </a:rPr>
              <a:t>Service </a:t>
            </a:r>
            <a:r>
              <a:rPr lang="en-US" dirty="0" smtClean="0"/>
              <a:t>offered: </a:t>
            </a:r>
            <a:r>
              <a:rPr lang="en-US" dirty="0" smtClean="0">
                <a:solidFill>
                  <a:srgbClr val="FF9900"/>
                </a:solidFill>
              </a:rPr>
              <a:t>trusted third party time stamping service</a:t>
            </a:r>
          </a:p>
          <a:p>
            <a:pPr lvl="2">
              <a:lnSpc>
                <a:spcPts val="3000"/>
              </a:lnSpc>
              <a:spcBef>
                <a:spcPct val="0"/>
              </a:spcBef>
            </a:pPr>
            <a:r>
              <a:rPr lang="en-US" dirty="0" smtClean="0"/>
              <a:t>Cryptographically sealing electronic data with a tamperproof digital signature and BC timing information (well known from the past)</a:t>
            </a:r>
          </a:p>
          <a:p>
            <a:pPr lvl="1"/>
            <a:r>
              <a:rPr lang="en-US" dirty="0" smtClean="0"/>
              <a:t>BCs’ </a:t>
            </a:r>
            <a:r>
              <a:rPr lang="en-US" dirty="0" smtClean="0">
                <a:solidFill>
                  <a:srgbClr val="3333CC"/>
                </a:solidFill>
              </a:rPr>
              <a:t>security, privacy, </a:t>
            </a:r>
            <a:r>
              <a:rPr lang="en-US" dirty="0" smtClean="0"/>
              <a:t>and</a:t>
            </a:r>
            <a:r>
              <a:rPr lang="en-US" dirty="0" smtClean="0">
                <a:solidFill>
                  <a:srgbClr val="3333CC"/>
                </a:solidFill>
              </a:rPr>
              <a:t> reliability</a:t>
            </a:r>
          </a:p>
          <a:p>
            <a:pPr lvl="2"/>
            <a:r>
              <a:rPr lang="en-US" dirty="0" smtClean="0"/>
              <a:t>Depending on known stakeholders’ agreements (like within today’s IT)</a:t>
            </a:r>
          </a:p>
          <a:p>
            <a:pPr lvl="2"/>
            <a:r>
              <a:rPr lang="en-US" dirty="0" smtClean="0"/>
              <a:t>With a </a:t>
            </a:r>
            <a:r>
              <a:rPr lang="en-US" dirty="0" smtClean="0">
                <a:solidFill>
                  <a:srgbClr val="FF9900"/>
                </a:solidFill>
              </a:rPr>
              <a:t>very different trust model </a:t>
            </a:r>
            <a:r>
              <a:rPr lang="en-US" dirty="0" smtClean="0"/>
              <a:t>as compared to public BCs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038988">
            <a:off x="8220223" y="872334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0000"/>
                </a:solidFill>
              </a:rPr>
              <a:t>Selection only!</a:t>
            </a:r>
          </a:p>
          <a:p>
            <a:pPr algn="ctr"/>
            <a:r>
              <a:rPr lang="en-US" sz="1800" dirty="0" smtClean="0">
                <a:solidFill>
                  <a:srgbClr val="FF0000"/>
                </a:solidFill>
              </a:rPr>
              <a:t>Real needs?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Broader Challenges? Risks?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365428" cy="5181600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Discontinuation of “cash” </a:t>
            </a:r>
            <a:r>
              <a:rPr lang="en-US" dirty="0" smtClean="0"/>
              <a:t>and replacement with a cryptocurrency – loss of any anonymity? 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Cryptocurrencies only </a:t>
            </a:r>
            <a:r>
              <a:rPr lang="en-US" dirty="0" smtClean="0"/>
              <a:t>– failure of energy supply? Sustainability? Payments made with empty battery? </a:t>
            </a:r>
          </a:p>
          <a:p>
            <a:pPr lvl="1"/>
            <a:r>
              <a:rPr lang="en-US" dirty="0" smtClean="0"/>
              <a:t>On-the-spot payments? Input channels are “delicates”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Decentralization of token handling </a:t>
            </a:r>
            <a:r>
              <a:rPr lang="en-US" dirty="0" smtClean="0"/>
              <a:t>– full control of the individual? No central “CRM” for sure</a:t>
            </a:r>
          </a:p>
          <a:p>
            <a:pPr lvl="1"/>
            <a:r>
              <a:rPr lang="en-US" dirty="0" smtClean="0"/>
              <a:t>Full decentralization today impossible, thus, “central” players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Reliability of IT systems </a:t>
            </a:r>
            <a:r>
              <a:rPr lang="en-US" dirty="0" smtClean="0"/>
              <a:t>– here “billions” of handhelds are part of the game? BYOD? </a:t>
            </a:r>
          </a:p>
          <a:p>
            <a:pPr lvl="1"/>
            <a:r>
              <a:rPr lang="en-US" dirty="0" smtClean="0"/>
              <a:t>Different </a:t>
            </a:r>
            <a:r>
              <a:rPr lang="en-US" dirty="0" err="1" smtClean="0"/>
              <a:t>OSes</a:t>
            </a:r>
            <a:r>
              <a:rPr lang="en-US" dirty="0" smtClean="0"/>
              <a:t>? Different HW? Hundreds of applications? IF?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86108" y="4173967"/>
            <a:ext cx="23855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CRM: Customer Relation Management</a:t>
            </a:r>
            <a:endParaRPr lang="en-US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7647130" y="5494169"/>
            <a:ext cx="19447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BYOD: Bring Your Own Device</a:t>
            </a:r>
            <a:endParaRPr 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8650579" y="5646569"/>
            <a:ext cx="9284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IF: Interfaces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Probabilities and Blockchains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Public-private key pairs:</a:t>
            </a:r>
          </a:p>
          <a:p>
            <a:pPr lvl="1"/>
            <a:r>
              <a:rPr lang="en-US" dirty="0" smtClean="0"/>
              <a:t>Two public-private keys may be the same</a:t>
            </a: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Probability</a:t>
            </a:r>
            <a:r>
              <a:rPr lang="en-US" dirty="0" smtClean="0"/>
              <a:t> of that “astronomically low” (not zero), technically irrelevant</a:t>
            </a:r>
          </a:p>
          <a:p>
            <a:pPr lvl="2"/>
            <a:r>
              <a:rPr lang="en-US" dirty="0" err="1" smtClean="0"/>
              <a:t>Primality</a:t>
            </a:r>
            <a:r>
              <a:rPr lang="en-US" dirty="0" smtClean="0"/>
              <a:t> tests: Sieve of Eratosthenes, probabilistic Miller–Rabin tests</a:t>
            </a:r>
          </a:p>
          <a:p>
            <a:pPr lvl="3"/>
            <a:r>
              <a:rPr lang="en-US" dirty="0" smtClean="0"/>
              <a:t>Composite number  at 75% chance of being detected per round</a:t>
            </a:r>
          </a:p>
          <a:p>
            <a:pPr lvl="3"/>
            <a:r>
              <a:rPr lang="en-US" dirty="0" smtClean="0"/>
              <a:t>After 64 rounds of testing, the probability that composite number is undetected is at probability of 2</a:t>
            </a:r>
            <a:r>
              <a:rPr lang="en-US" sz="1800" baseline="30000" dirty="0" smtClean="0"/>
              <a:t>-128</a:t>
            </a:r>
          </a:p>
          <a:p>
            <a:r>
              <a:rPr lang="en-US" dirty="0" smtClean="0"/>
              <a:t>Mining: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Probability</a:t>
            </a:r>
            <a:r>
              <a:rPr lang="en-US" dirty="0" smtClean="0"/>
              <a:t> of winning “block race” proportional to computational power of participants</a:t>
            </a:r>
          </a:p>
          <a:p>
            <a:pPr lvl="2"/>
            <a:r>
              <a:rPr lang="en-US" dirty="0" smtClean="0"/>
              <a:t>Time restriction on block mining; Bitcoin set to the block time: 10 min</a:t>
            </a:r>
          </a:p>
          <a:p>
            <a:pPr lvl="2"/>
            <a:r>
              <a:rPr lang="en-US" dirty="0" smtClean="0"/>
              <a:t>Computational, hashing power increase </a:t>
            </a:r>
            <a:r>
              <a:rPr lang="en-US" dirty="0" smtClean="0">
                <a:sym typeface="Wingdings"/>
              </a:rPr>
              <a:t></a:t>
            </a:r>
            <a:r>
              <a:rPr lang="en-US" dirty="0" smtClean="0"/>
              <a:t> chance of discovering a new block under 10 min increases </a:t>
            </a:r>
            <a:r>
              <a:rPr lang="en-US" dirty="0" smtClean="0">
                <a:sym typeface="Wingdings"/>
              </a:rPr>
              <a:t> </a:t>
            </a:r>
            <a:r>
              <a:rPr lang="en-US" dirty="0" smtClean="0"/>
              <a:t>increase target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Probabilities and Blockchains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9525000" cy="5181600"/>
          </a:xfrm>
        </p:spPr>
        <p:txBody>
          <a:bodyPr/>
          <a:lstStyle/>
          <a:p>
            <a:pPr lvl="1"/>
            <a:r>
              <a:rPr lang="en-US" dirty="0" smtClean="0"/>
              <a:t>Centralized mining with unfairness and 51% attack</a:t>
            </a:r>
          </a:p>
          <a:p>
            <a:pPr lvl="2"/>
            <a:r>
              <a:rPr lang="en-US" dirty="0" smtClean="0"/>
              <a:t>Incentives to “combine” miner into pools </a:t>
            </a:r>
          </a:p>
          <a:p>
            <a:pPr lvl="2"/>
            <a:r>
              <a:rPr lang="en-US" dirty="0" smtClean="0"/>
              <a:t>Chances to take over a BC from a country with “many” miners</a:t>
            </a:r>
          </a:p>
          <a:p>
            <a:pPr lvl="3"/>
            <a:r>
              <a:rPr lang="en-US" dirty="0" smtClean="0"/>
              <a:t>Mining power of above 51% at one country</a:t>
            </a:r>
          </a:p>
          <a:p>
            <a:r>
              <a:rPr lang="en-US" dirty="0" smtClean="0"/>
              <a:t>Consensus mechanisms (distributed)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Randomness</a:t>
            </a:r>
            <a:r>
              <a:rPr lang="en-US" dirty="0" smtClean="0"/>
              <a:t> for multiple parties trying to come to agreement</a:t>
            </a:r>
          </a:p>
          <a:p>
            <a:pPr lvl="2"/>
            <a:r>
              <a:rPr lang="en-US" dirty="0" smtClean="0"/>
              <a:t>Constraints as upper bounds on (a) number of messages sent within a block time (throughput) and (b) time it takes for message to be sent (latency) </a:t>
            </a:r>
            <a:r>
              <a:rPr lang="en-US" dirty="0" smtClean="0">
                <a:sym typeface="Wingdings"/>
              </a:rPr>
              <a:t></a:t>
            </a:r>
            <a:r>
              <a:rPr lang="en-US" dirty="0" smtClean="0"/>
              <a:t> BC (public) make it hard to “consent” an agreement via messages needed  </a:t>
            </a:r>
            <a:r>
              <a:rPr lang="en-US" dirty="0" smtClean="0">
                <a:sym typeface="Wingdings"/>
              </a:rPr>
              <a:t></a:t>
            </a:r>
            <a:r>
              <a:rPr lang="en-US" dirty="0" smtClean="0"/>
              <a:t> solved by PoW and messages needed!</a:t>
            </a:r>
          </a:p>
          <a:p>
            <a:pPr lvl="2"/>
            <a:r>
              <a:rPr lang="en-US" dirty="0" smtClean="0"/>
              <a:t>PoS: selection of subcommittee  </a:t>
            </a:r>
            <a:r>
              <a:rPr lang="en-US" dirty="0" smtClean="0">
                <a:sym typeface="Wingdings"/>
              </a:rPr>
              <a:t></a:t>
            </a:r>
            <a:r>
              <a:rPr lang="en-US" dirty="0" smtClean="0"/>
              <a:t>  </a:t>
            </a:r>
            <a:r>
              <a:rPr lang="en-US" dirty="0" err="1" smtClean="0"/>
              <a:t>unbiasable</a:t>
            </a:r>
            <a:r>
              <a:rPr lang="en-US" dirty="0" smtClean="0"/>
              <a:t>? Not possible! </a:t>
            </a:r>
          </a:p>
          <a:p>
            <a:r>
              <a:rPr lang="en-US" dirty="0" smtClean="0"/>
              <a:t>Stakeholders (maliciously behaving trusted nodes)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Probabilities</a:t>
            </a:r>
            <a:r>
              <a:rPr lang="en-US" dirty="0" smtClean="0"/>
              <a:t> of an “internal” attacker within a given private BC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19726" y="2751716"/>
            <a:ext cx="57310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M. </a:t>
            </a:r>
            <a:r>
              <a:rPr lang="en-US" sz="1100" dirty="0" err="1" smtClean="0"/>
              <a:t>Saad</a:t>
            </a:r>
            <a:r>
              <a:rPr lang="en-US" sz="1100" dirty="0" smtClean="0"/>
              <a:t> et al.: Exploring the Attack Surface of Blockchain: A Systematic Overview, 2019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097" y="1149750"/>
            <a:ext cx="9743955" cy="5181600"/>
          </a:xfrm>
        </p:spPr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en-US" dirty="0" smtClean="0">
                <a:solidFill>
                  <a:srgbClr val="3333CC"/>
                </a:solidFill>
              </a:rPr>
              <a:t>1. Blockchains </a:t>
            </a:r>
            <a:r>
              <a:rPr lang="en-US" b="1" i="1" dirty="0" smtClean="0">
                <a:solidFill>
                  <a:srgbClr val="3333CC"/>
                </a:solidFill>
              </a:rPr>
              <a:t>do </a:t>
            </a:r>
            <a:r>
              <a:rPr lang="en-US" dirty="0" smtClean="0">
                <a:solidFill>
                  <a:srgbClr val="3333CC"/>
                </a:solidFill>
              </a:rPr>
              <a:t>show a logical evolution of linked lists</a:t>
            </a:r>
            <a:r>
              <a:rPr lang="en-US" dirty="0" smtClean="0"/>
              <a:t>, however, public BCs “exaggerate” processing demands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By design: Proof-of-Work (PoW), but this ensures immutability</a:t>
            </a:r>
          </a:p>
          <a:p>
            <a:pPr lvl="5"/>
            <a:endParaRPr lang="en-US" sz="1400" dirty="0" smtClean="0"/>
          </a:p>
          <a:p>
            <a:pPr>
              <a:lnSpc>
                <a:spcPct val="100000"/>
              </a:lnSpc>
              <a:buNone/>
            </a:pPr>
            <a:r>
              <a:rPr lang="en-US" dirty="0" smtClean="0">
                <a:solidFill>
                  <a:srgbClr val="3333CC"/>
                </a:solidFill>
              </a:rPr>
              <a:t>2. Traceability of objects, especially food, </a:t>
            </a:r>
            <a:r>
              <a:rPr lang="en-US" b="1" i="1" dirty="0" smtClean="0">
                <a:solidFill>
                  <a:srgbClr val="3333CC"/>
                </a:solidFill>
              </a:rPr>
              <a:t>viable</a:t>
            </a:r>
            <a:r>
              <a:rPr lang="en-US" dirty="0" smtClean="0">
                <a:solidFill>
                  <a:srgbClr val="3333CC"/>
                </a:solidFill>
              </a:rPr>
              <a:t> via BCs, modulo “trust in sensor” and “coloring” problem</a:t>
            </a:r>
            <a:r>
              <a:rPr lang="en-US" dirty="0" smtClean="0"/>
              <a:t>, contra-diction of full transparency vs. internal matters remains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Role of BC vs. DL only </a:t>
            </a:r>
            <a:r>
              <a:rPr lang="en-US" dirty="0" err="1" smtClean="0"/>
              <a:t>arbitrable</a:t>
            </a:r>
            <a:r>
              <a:rPr lang="en-US" dirty="0" smtClean="0"/>
              <a:t> on a case-by-case analysis</a:t>
            </a:r>
          </a:p>
          <a:p>
            <a:pPr lvl="5"/>
            <a:endParaRPr lang="en-US" sz="1400" dirty="0" smtClean="0"/>
          </a:p>
          <a:p>
            <a:pPr>
              <a:lnSpc>
                <a:spcPct val="100000"/>
              </a:lnSpc>
              <a:buNone/>
            </a:pPr>
            <a:r>
              <a:rPr lang="en-US" dirty="0" smtClean="0">
                <a:solidFill>
                  <a:srgbClr val="3333CC"/>
                </a:solidFill>
              </a:rPr>
              <a:t>3. Blockchains </a:t>
            </a:r>
            <a:r>
              <a:rPr lang="en-US" b="1" i="1" dirty="0" smtClean="0">
                <a:solidFill>
                  <a:srgbClr val="3333CC"/>
                </a:solidFill>
              </a:rPr>
              <a:t>do not </a:t>
            </a:r>
            <a:r>
              <a:rPr lang="en-US" dirty="0" smtClean="0">
                <a:solidFill>
                  <a:srgbClr val="3333CC"/>
                </a:solidFill>
              </a:rPr>
              <a:t>solve the media break, thus, leading to a lack of trust for tangible assets</a:t>
            </a:r>
            <a:r>
              <a:rPr lang="en-US" dirty="0" smtClean="0"/>
              <a:t>, key: trust in “sensor”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Major trust model differences for public BC vs. “private” BC/DL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125" y="1149750"/>
            <a:ext cx="9525000" cy="5181600"/>
          </a:xfrm>
        </p:spPr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en-US" dirty="0" smtClean="0">
                <a:solidFill>
                  <a:srgbClr val="3333CC"/>
                </a:solidFill>
              </a:rPr>
              <a:t>4. The technical future of blockchains is still based on</a:t>
            </a:r>
            <a:r>
              <a:rPr lang="en-US" i="1" dirty="0" smtClean="0">
                <a:solidFill>
                  <a:srgbClr val="3333CC"/>
                </a:solidFill>
              </a:rPr>
              <a:t> </a:t>
            </a:r>
            <a:r>
              <a:rPr lang="en-US" b="1" i="1" dirty="0" smtClean="0">
                <a:solidFill>
                  <a:srgbClr val="3333CC"/>
                </a:solidFill>
              </a:rPr>
              <a:t>security ingredients</a:t>
            </a:r>
            <a:r>
              <a:rPr lang="en-US" dirty="0" smtClean="0">
                <a:solidFill>
                  <a:srgbClr val="3333CC"/>
                </a:solidFill>
              </a:rPr>
              <a:t> of today’s technology</a:t>
            </a:r>
            <a:r>
              <a:rPr lang="en-US" dirty="0" smtClean="0"/>
              <a:t>, however, long-term security management is key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“Unknown” impact of quantum computing (certainly on all IT!)</a:t>
            </a:r>
          </a:p>
          <a:p>
            <a:pPr lvl="4"/>
            <a:endParaRPr lang="en-US" sz="1400" dirty="0" smtClean="0"/>
          </a:p>
          <a:p>
            <a:pPr>
              <a:lnSpc>
                <a:spcPct val="100000"/>
              </a:lnSpc>
              <a:buNone/>
            </a:pPr>
            <a:r>
              <a:rPr lang="en-US" dirty="0" smtClean="0">
                <a:solidFill>
                  <a:srgbClr val="3333CC"/>
                </a:solidFill>
              </a:rPr>
              <a:t>5. Blockchains and Distributed Ledgers </a:t>
            </a:r>
            <a:r>
              <a:rPr lang="en-US" b="1" i="1" dirty="0" smtClean="0">
                <a:solidFill>
                  <a:srgbClr val="3333CC"/>
                </a:solidFill>
              </a:rPr>
              <a:t>have reached society</a:t>
            </a:r>
            <a:r>
              <a:rPr lang="en-US" dirty="0" smtClean="0">
                <a:solidFill>
                  <a:srgbClr val="3333CC"/>
                </a:solidFill>
              </a:rPr>
              <a:t>, especially FinTech, but not necessarily daily life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Visibility of technical basis as hidden from users as for other IT</a:t>
            </a:r>
            <a:r>
              <a:rPr lang="en-US" dirty="0" smtClean="0">
                <a:solidFill>
                  <a:srgbClr val="3333CC"/>
                </a:solidFill>
              </a:rPr>
              <a:t> </a:t>
            </a:r>
            <a:endParaRPr lang="en-US" sz="1000" dirty="0" smtClean="0"/>
          </a:p>
          <a:p>
            <a:pPr lvl="4"/>
            <a:endParaRPr lang="en-US" sz="1400" dirty="0" smtClean="0"/>
          </a:p>
          <a:p>
            <a:pPr>
              <a:lnSpc>
                <a:spcPct val="100000"/>
              </a:lnSpc>
              <a:buNone/>
            </a:pPr>
            <a:r>
              <a:rPr lang="en-US" dirty="0" smtClean="0">
                <a:solidFill>
                  <a:srgbClr val="3333CC"/>
                </a:solidFill>
              </a:rPr>
              <a:t>6. Blockchains show </a:t>
            </a:r>
            <a:r>
              <a:rPr lang="en-US" b="1" i="1" dirty="0" smtClean="0">
                <a:solidFill>
                  <a:srgbClr val="3333CC"/>
                </a:solidFill>
              </a:rPr>
              <a:t>no</a:t>
            </a:r>
            <a:r>
              <a:rPr lang="en-US" dirty="0" smtClean="0">
                <a:solidFill>
                  <a:srgbClr val="3333CC"/>
                </a:solidFill>
              </a:rPr>
              <a:t> </a:t>
            </a:r>
            <a:r>
              <a:rPr lang="en-US" b="1" i="1" dirty="0" smtClean="0">
                <a:solidFill>
                  <a:srgbClr val="3333CC"/>
                </a:solidFill>
              </a:rPr>
              <a:t>revolution</a:t>
            </a:r>
            <a:r>
              <a:rPr lang="en-US" dirty="0" smtClean="0">
                <a:solidFill>
                  <a:srgbClr val="3333CC"/>
                </a:solidFill>
              </a:rPr>
              <a:t>, but a typical Computer Science (Abstract Data Type) </a:t>
            </a:r>
            <a:r>
              <a:rPr lang="en-US" b="1" dirty="0" smtClean="0">
                <a:solidFill>
                  <a:srgbClr val="3333CC"/>
                </a:solidFill>
              </a:rPr>
              <a:t>evolution</a:t>
            </a:r>
            <a:r>
              <a:rPr lang="en-US" dirty="0" smtClean="0"/>
              <a:t> of linked lists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But “distribution” of consensus </a:t>
            </a:r>
            <a:r>
              <a:rPr lang="en-US" b="1" i="1" dirty="0" smtClean="0"/>
              <a:t>does not always </a:t>
            </a:r>
            <a:r>
              <a:rPr lang="en-US" dirty="0" smtClean="0"/>
              <a:t>make sense</a:t>
            </a:r>
          </a:p>
          <a:p>
            <a:pPr lvl="2">
              <a:lnSpc>
                <a:spcPct val="100000"/>
              </a:lnSpc>
            </a:pPr>
            <a:r>
              <a:rPr lang="en-US" dirty="0" smtClean="0"/>
              <a:t>Any system as of the past has </a:t>
            </a:r>
            <a:r>
              <a:rPr lang="en-US" b="1" i="1" dirty="0" smtClean="0"/>
              <a:t>not</a:t>
            </a:r>
            <a:r>
              <a:rPr lang="en-US" dirty="0" smtClean="0"/>
              <a:t> been replaced fully by a BC</a:t>
            </a:r>
          </a:p>
          <a:p>
            <a:pPr lvl="1">
              <a:lnSpc>
                <a:spcPct val="100000"/>
              </a:lnSpc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All material was prepared with utmost care.</a:t>
            </a:r>
          </a:p>
          <a:p>
            <a:endParaRPr lang="en-US" dirty="0" smtClean="0"/>
          </a:p>
          <a:p>
            <a:r>
              <a:rPr lang="en-US" dirty="0" smtClean="0"/>
              <a:t>Technical details, planned and published use, and real installations may change without notice.</a:t>
            </a:r>
          </a:p>
          <a:p>
            <a:endParaRPr lang="en-US" dirty="0" smtClean="0"/>
          </a:p>
          <a:p>
            <a:r>
              <a:rPr lang="en-US" dirty="0" smtClean="0"/>
              <a:t>Different versions of software, clients, systems, documents, papers may show very different effects, functionality, or behavior.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altLang="de-DE" smtClean="0"/>
              <a:t>Thank you for your attention!</a:t>
            </a:r>
            <a:endParaRPr lang="de-CH" altLang="de-DE" smtClean="0"/>
          </a:p>
        </p:txBody>
      </p:sp>
      <p:sp>
        <p:nvSpPr>
          <p:cNvPr id="93187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de-CH" altLang="de-DE" b="1" dirty="0" smtClean="0">
              <a:solidFill>
                <a:srgbClr val="33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Back-up Slides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8640</TotalTime>
  <Words>9801</Words>
  <Application>Microsoft Office PowerPoint</Application>
  <PresentationFormat>A4 Paper (210x297 mm)</PresentationFormat>
  <Paragraphs>1765</Paragraphs>
  <Slides>141</Slides>
  <Notes>44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141</vt:i4>
      </vt:variant>
    </vt:vector>
  </HeadingPairs>
  <TitlesOfParts>
    <vt:vector size="143" baseType="lpstr">
      <vt:lpstr>Default Design</vt:lpstr>
      <vt:lpstr>Clip</vt:lpstr>
      <vt:lpstr>A Practical Introduction to the Blockchain and DLT World</vt:lpstr>
      <vt:lpstr>Outline</vt:lpstr>
      <vt:lpstr>1. Background</vt:lpstr>
      <vt:lpstr>Distributed Systems to Remember</vt:lpstr>
      <vt:lpstr>Characteristics of Distributed Systems</vt:lpstr>
      <vt:lpstr>Overlay Networks to Remember</vt:lpstr>
      <vt:lpstr>Hash Functions and Hashes</vt:lpstr>
      <vt:lpstr>Merkle Trees</vt:lpstr>
      <vt:lpstr>Nonce</vt:lpstr>
      <vt:lpstr>Data Type “Linked List”</vt:lpstr>
      <vt:lpstr>Databases</vt:lpstr>
      <vt:lpstr>2. Principles of Blockchains</vt:lpstr>
      <vt:lpstr>The Digitization of Society</vt:lpstr>
      <vt:lpstr>Key Idea: “Replacing” (Central) Databases</vt:lpstr>
      <vt:lpstr>DL/BC Types and Terminology – Simplified</vt:lpstr>
      <vt:lpstr>Definition</vt:lpstr>
      <vt:lpstr>“Who-owns-what” Records</vt:lpstr>
      <vt:lpstr>Token Types</vt:lpstr>
      <vt:lpstr>3. Blockchain Operations</vt:lpstr>
      <vt:lpstr>Blockchain Ingredients</vt:lpstr>
      <vt:lpstr>Blockchain Operations</vt:lpstr>
      <vt:lpstr>Blockchain Data Structure in Detail (1)</vt:lpstr>
      <vt:lpstr>Blockchain Data Structure in Detail (2)</vt:lpstr>
      <vt:lpstr>Unspent Transaction Output (UTXO)</vt:lpstr>
      <vt:lpstr>Account-based Model</vt:lpstr>
      <vt:lpstr>Blockchain Terminology (1)</vt:lpstr>
      <vt:lpstr>Blockchain Operations in Detail</vt:lpstr>
      <vt:lpstr>Hash Computation and Checks (1)</vt:lpstr>
      <vt:lpstr>Hash Computation and Checks (2)</vt:lpstr>
      <vt:lpstr>Blockchain Terminology (2)</vt:lpstr>
      <vt:lpstr>Target Value and Adaptation Algorithm</vt:lpstr>
      <vt:lpstr>Consensus: Hash-based Proof-of-Work (PoW)</vt:lpstr>
      <vt:lpstr>Blockchain Terminology (3)</vt:lpstr>
      <vt:lpstr>Communications – The Flood Protocol</vt:lpstr>
      <vt:lpstr>Transaction (tx/Tx) Fees</vt:lpstr>
      <vt:lpstr>Blockchain Transaction Types</vt:lpstr>
      <vt:lpstr>Blockchain Addresses (1)</vt:lpstr>
      <vt:lpstr>Blockchain Addresses (2)</vt:lpstr>
      <vt:lpstr>Off-chain Signaling of Addresses</vt:lpstr>
      <vt:lpstr>Wallets</vt:lpstr>
      <vt:lpstr>Smart Contracts (1) </vt:lpstr>
      <vt:lpstr>Smart Contracts (2)</vt:lpstr>
      <vt:lpstr>Blockchain‘s Immutability Exploited</vt:lpstr>
      <vt:lpstr>4. Consensus Mechanisms</vt:lpstr>
      <vt:lpstr>Mechanisms for Distributed Agreement</vt:lpstr>
      <vt:lpstr>Mechanisms for Distributed Agreement</vt:lpstr>
      <vt:lpstr>Evolution of Consensus Mechanisms</vt:lpstr>
      <vt:lpstr>Consensus Mechanism Types (1)</vt:lpstr>
      <vt:lpstr>Byzantine Fault Tolerance (BFT)</vt:lpstr>
      <vt:lpstr>delegated BFT (dBFT)</vt:lpstr>
      <vt:lpstr>Consensus Mechanism Types (2)</vt:lpstr>
      <vt:lpstr>Proof-of-Work (PoW)</vt:lpstr>
      <vt:lpstr>Ethereum PoW – Ethash</vt:lpstr>
      <vt:lpstr>Ethereum PoW – Ethash</vt:lpstr>
      <vt:lpstr>Ethereum PoW – Ethash</vt:lpstr>
      <vt:lpstr>Ethereum PoW – Ethash</vt:lpstr>
      <vt:lpstr>Ethereum PoW – Ethash</vt:lpstr>
      <vt:lpstr>Ethereum PoW – Ethash</vt:lpstr>
      <vt:lpstr>Proof-of-Stake – PoS (1)</vt:lpstr>
      <vt:lpstr>Proof-of-Stake – PoS (2)</vt:lpstr>
      <vt:lpstr>Proof-of-Authority (PoA)</vt:lpstr>
      <vt:lpstr>Alternatives </vt:lpstr>
      <vt:lpstr>Hybrid Consensus </vt:lpstr>
      <vt:lpstr>Comparison of Consensus Mechanisms</vt:lpstr>
      <vt:lpstr>5. Blockchain Eras</vt:lpstr>
      <vt:lpstr>Blockchain 1.0</vt:lpstr>
      <vt:lpstr>Blockchain 2.0</vt:lpstr>
      <vt:lpstr>Blockchain 3.0</vt:lpstr>
      <vt:lpstr>Blockchain 4.0</vt:lpstr>
      <vt:lpstr>Applications of Eras and Consensus Mechanisms within CSG Projects</vt:lpstr>
      <vt:lpstr>6. Electronic Payment Systems</vt:lpstr>
      <vt:lpstr>Electronic Payments (or Systems)</vt:lpstr>
      <vt:lpstr>Cryptocurrencies (1)</vt:lpstr>
      <vt:lpstr>Cryptocurrencies (2)</vt:lpstr>
      <vt:lpstr>Blockchains and Cryptocurrencies</vt:lpstr>
      <vt:lpstr>Cryptocurrency Overview (Never Complete)</vt:lpstr>
      <vt:lpstr>7. Bitcoins</vt:lpstr>
      <vt:lpstr>Bitcoin Characteristics (1)</vt:lpstr>
      <vt:lpstr>Bitcoin Characteristics (2)</vt:lpstr>
      <vt:lpstr>The Big Picture – Bitcoin (BTC)</vt:lpstr>
      <vt:lpstr>Bitcoin Addresses</vt:lpstr>
      <vt:lpstr>Bitcoin Mechanisms</vt:lpstr>
      <vt:lpstr>Bitcoin Mining (1)</vt:lpstr>
      <vt:lpstr>Bitcoin Mining (2)</vt:lpstr>
      <vt:lpstr>8. Ethereum</vt:lpstr>
      <vt:lpstr>Ethereum Characteristics</vt:lpstr>
      <vt:lpstr>Ethereum Smart Contracts (1) </vt:lpstr>
      <vt:lpstr>Ethereum Smart Contracts (3)</vt:lpstr>
      <vt:lpstr>Ethereum Releases</vt:lpstr>
      <vt:lpstr>9. Ethereum Wallet – Practical Part I</vt:lpstr>
      <vt:lpstr>Exercise Goals</vt:lpstr>
      <vt:lpstr>Set-up Overview</vt:lpstr>
      <vt:lpstr>Ethereum Basics – Recalled</vt:lpstr>
      <vt:lpstr>Geth Client</vt:lpstr>
      <vt:lpstr>Management APIs</vt:lpstr>
      <vt:lpstr>Geth Commands</vt:lpstr>
      <vt:lpstr>Geth Options (1)</vt:lpstr>
      <vt:lpstr>Geth Options (2)</vt:lpstr>
      <vt:lpstr>Blockchain Testbed Overview</vt:lpstr>
      <vt:lpstr>Slide 100</vt:lpstr>
      <vt:lpstr>Connecting to Your Node</vt:lpstr>
      <vt:lpstr>Blockchain Initialization</vt:lpstr>
      <vt:lpstr>Blockchain Syncing</vt:lpstr>
      <vt:lpstr>Practical Steps</vt:lpstr>
      <vt:lpstr>1. First Step</vt:lpstr>
      <vt:lpstr>Interacting with the Blockchain (1)</vt:lpstr>
      <vt:lpstr>Interacting with the Blockchain (2)</vt:lpstr>
      <vt:lpstr>Interacting with the Blockchain (3)</vt:lpstr>
      <vt:lpstr>Check your Balance</vt:lpstr>
      <vt:lpstr>Receive Ethers</vt:lpstr>
      <vt:lpstr>2. Second Step</vt:lpstr>
      <vt:lpstr>10. Smart Contracts – Practical Part II</vt:lpstr>
      <vt:lpstr>Exercise Goals</vt:lpstr>
      <vt:lpstr>3. Third Step</vt:lpstr>
      <vt:lpstr>SC Storage</vt:lpstr>
      <vt:lpstr>3.1 Step: Interact with the SC</vt:lpstr>
      <vt:lpstr>3.2 Step: Register your Account</vt:lpstr>
      <vt:lpstr>11. To Blockchain  or not to Blockchain?</vt:lpstr>
      <vt:lpstr>Key BC Characteristics </vt:lpstr>
      <vt:lpstr>BC Advantages and Drawbacks</vt:lpstr>
      <vt:lpstr>Choosing a Blockchain</vt:lpstr>
      <vt:lpstr>Blockchain Demand “Checker”</vt:lpstr>
      <vt:lpstr>12. A Critical Review</vt:lpstr>
      <vt:lpstr>What’s the following?</vt:lpstr>
      <vt:lpstr>A Bitcoin Address in the Pay-to-PubkeyHash (P2PKH) Format</vt:lpstr>
      <vt:lpstr>What’s the following?</vt:lpstr>
      <vt:lpstr>The 256 bit private key of your physical asset, the top floor apartment located at  General-Guisan Quai 1, 8002 Zürich!</vt:lpstr>
      <vt:lpstr>Reviewing Bitcoins</vt:lpstr>
      <vt:lpstr>Reviewing “Digital Assets”</vt:lpstr>
      <vt:lpstr>Public Blockchain Challenges!</vt:lpstr>
      <vt:lpstr>Public Blockchain Risks!</vt:lpstr>
      <vt:lpstr>Private Blockchain Risks? Challenges?</vt:lpstr>
      <vt:lpstr>Broader Challenges? Risks?</vt:lpstr>
      <vt:lpstr>Probabilities and Blockchains (1)</vt:lpstr>
      <vt:lpstr>Probabilities and Blockchains (2)</vt:lpstr>
      <vt:lpstr>Conclusions (1)</vt:lpstr>
      <vt:lpstr>Conclusions (2)</vt:lpstr>
      <vt:lpstr>Disclaimer</vt:lpstr>
      <vt:lpstr>Thank you for your attention!</vt:lpstr>
      <vt:lpstr>Slide 140</vt:lpstr>
      <vt:lpstr>Back-up Slides</vt:lpstr>
    </vt:vector>
  </TitlesOfParts>
  <Company>dd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Institut TIK</dc:creator>
  <cp:lastModifiedBy>stiller</cp:lastModifiedBy>
  <cp:revision>3492</cp:revision>
  <cp:lastPrinted>2002-12-28T18:03:22Z</cp:lastPrinted>
  <dcterms:created xsi:type="dcterms:W3CDTF">2001-06-08T10:17:30Z</dcterms:created>
  <dcterms:modified xsi:type="dcterms:W3CDTF">2020-01-23T13:08:14Z</dcterms:modified>
</cp:coreProperties>
</file>