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Layouts/slideLayout6.xml" ContentType="application/vnd.openxmlformats-officedocument.presentationml.slideLayout+xml"/>
  <Override PartName="/ppt/notesSlides/notesSlide38.xml" ContentType="application/vnd.openxmlformats-officedocument.presentationml.notesSlide+xml"/>
  <Override PartName="/ppt/notesSlides/notesSlide49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27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56.xml" ContentType="application/vnd.openxmlformats-officedocument.presentationml.notesSlide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notesSlides/notesSlide39.xml" ContentType="application/vnd.openxmlformats-officedocument.presentationml.notesSlide+xml"/>
  <Override PartName="/ppt/notesSlides/notesSlide57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s/slide80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emf" ContentType="image/x-emf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46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53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4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slides/slide89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Default Extension="mp4" ContentType="video/mp4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58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notesSlides/notesSlide18.xml" ContentType="application/vnd.openxmlformats-officedocument.presentationml.notesSlide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notesSlides/notesSlide25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54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50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notesSlides/notesSlide48.xml" ContentType="application/vnd.openxmlformats-officedocument.presentationml.notesSlide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slides/slide71.xml" ContentType="application/vnd.openxmlformats-officedocument.presentationml.slide+xml"/>
  <Override PartName="/ppt/slides/slide82.xml" ContentType="application/vnd.openxmlformats-officedocument.presentationml.slide+xml"/>
  <Default Extension="jpeg" ContentType="image/jpeg"/>
  <Override PartName="/ppt/notesSlides/notesSlide37.xml" ContentType="application/vnd.openxmlformats-officedocument.presentationml.notesSlide+xml"/>
  <Override PartName="/ppt/notesSlides/notesSlide55.xml" ContentType="application/vnd.openxmlformats-officedocument.presentationml.notesSlide+xml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44.xml" ContentType="application/vnd.openxmlformats-officedocument.presentationml.notes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94"/>
  </p:notesMasterIdLst>
  <p:handoutMasterIdLst>
    <p:handoutMasterId r:id="rId95"/>
  </p:handoutMasterIdLst>
  <p:sldIdLst>
    <p:sldId id="599" r:id="rId2"/>
    <p:sldId id="1593" r:id="rId3"/>
    <p:sldId id="1440" r:id="rId4"/>
    <p:sldId id="1604" r:id="rId5"/>
    <p:sldId id="1650" r:id="rId6"/>
    <p:sldId id="1679" r:id="rId7"/>
    <p:sldId id="1618" r:id="rId8"/>
    <p:sldId id="1647" r:id="rId9"/>
    <p:sldId id="1699" r:id="rId10"/>
    <p:sldId id="1614" r:id="rId11"/>
    <p:sldId id="1617" r:id="rId12"/>
    <p:sldId id="1615" r:id="rId13"/>
    <p:sldId id="1616" r:id="rId14"/>
    <p:sldId id="1624" r:id="rId15"/>
    <p:sldId id="1612" r:id="rId16"/>
    <p:sldId id="1622" r:id="rId17"/>
    <p:sldId id="1621" r:id="rId18"/>
    <p:sldId id="890" r:id="rId19"/>
    <p:sldId id="1700" r:id="rId20"/>
    <p:sldId id="922" r:id="rId21"/>
    <p:sldId id="918" r:id="rId22"/>
    <p:sldId id="903" r:id="rId23"/>
    <p:sldId id="708" r:id="rId24"/>
    <p:sldId id="905" r:id="rId25"/>
    <p:sldId id="912" r:id="rId26"/>
    <p:sldId id="926" r:id="rId27"/>
    <p:sldId id="911" r:id="rId28"/>
    <p:sldId id="913" r:id="rId29"/>
    <p:sldId id="917" r:id="rId30"/>
    <p:sldId id="861" r:id="rId31"/>
    <p:sldId id="920" r:id="rId32"/>
    <p:sldId id="933" r:id="rId33"/>
    <p:sldId id="936" r:id="rId34"/>
    <p:sldId id="1684" r:id="rId35"/>
    <p:sldId id="1698" r:id="rId36"/>
    <p:sldId id="1030" r:id="rId37"/>
    <p:sldId id="1597" r:id="rId38"/>
    <p:sldId id="1599" r:id="rId39"/>
    <p:sldId id="968" r:id="rId40"/>
    <p:sldId id="970" r:id="rId41"/>
    <p:sldId id="1648" r:id="rId42"/>
    <p:sldId id="1649" r:id="rId43"/>
    <p:sldId id="1035" r:id="rId44"/>
    <p:sldId id="1039" r:id="rId45"/>
    <p:sldId id="1712" r:id="rId46"/>
    <p:sldId id="1713" r:id="rId47"/>
    <p:sldId id="1714" r:id="rId48"/>
    <p:sldId id="1715" r:id="rId49"/>
    <p:sldId id="1701" r:id="rId50"/>
    <p:sldId id="1655" r:id="rId51"/>
    <p:sldId id="1643" r:id="rId52"/>
    <p:sldId id="1031" r:id="rId53"/>
    <p:sldId id="1630" r:id="rId54"/>
    <p:sldId id="1661" r:id="rId55"/>
    <p:sldId id="1034" r:id="rId56"/>
    <p:sldId id="1638" r:id="rId57"/>
    <p:sldId id="1657" r:id="rId58"/>
    <p:sldId id="1659" r:id="rId59"/>
    <p:sldId id="1680" r:id="rId60"/>
    <p:sldId id="1681" r:id="rId61"/>
    <p:sldId id="1682" r:id="rId62"/>
    <p:sldId id="1683" r:id="rId63"/>
    <p:sldId id="949" r:id="rId64"/>
    <p:sldId id="1702" r:id="rId65"/>
    <p:sldId id="1691" r:id="rId66"/>
    <p:sldId id="1705" r:id="rId67"/>
    <p:sldId id="1664" r:id="rId68"/>
    <p:sldId id="1665" r:id="rId69"/>
    <p:sldId id="1673" r:id="rId70"/>
    <p:sldId id="1666" r:id="rId71"/>
    <p:sldId id="1668" r:id="rId72"/>
    <p:sldId id="1675" r:id="rId73"/>
    <p:sldId id="1669" r:id="rId74"/>
    <p:sldId id="1697" r:id="rId75"/>
    <p:sldId id="1696" r:id="rId76"/>
    <p:sldId id="1676" r:id="rId77"/>
    <p:sldId id="1670" r:id="rId78"/>
    <p:sldId id="1677" r:id="rId79"/>
    <p:sldId id="1704" r:id="rId80"/>
    <p:sldId id="1671" r:id="rId81"/>
    <p:sldId id="1678" r:id="rId82"/>
    <p:sldId id="1707" r:id="rId83"/>
    <p:sldId id="1708" r:id="rId84"/>
    <p:sldId id="1709" r:id="rId85"/>
    <p:sldId id="1710" r:id="rId86"/>
    <p:sldId id="980" r:id="rId87"/>
    <p:sldId id="1703" r:id="rId88"/>
    <p:sldId id="1716" r:id="rId89"/>
    <p:sldId id="1663" r:id="rId90"/>
    <p:sldId id="671" r:id="rId91"/>
    <p:sldId id="745" r:id="rId92"/>
    <p:sldId id="1692" r:id="rId93"/>
  </p:sldIdLst>
  <p:sldSz cx="9906000" cy="6858000" type="A4"/>
  <p:notesSz cx="6985000" cy="101219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854">
          <p15:clr>
            <a:srgbClr val="A4A3A4"/>
          </p15:clr>
        </p15:guide>
        <p15:guide id="2" pos="112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3189">
          <p15:clr>
            <a:srgbClr val="A4A3A4"/>
          </p15:clr>
        </p15:guide>
        <p15:guide id="2" pos="220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2D2DB9"/>
    <a:srgbClr val="98989D"/>
    <a:srgbClr val="FFFFFF"/>
    <a:srgbClr val="FF453A"/>
    <a:srgbClr val="FFD60A"/>
    <a:srgbClr val="E6E6E6"/>
    <a:srgbClr val="F28808"/>
    <a:srgbClr val="3333CC"/>
    <a:srgbClr val="FF0000"/>
    <a:srgbClr val="D6D6F5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Mittlere Formatvorlage 3 - Akz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8" autoAdjust="0"/>
    <p:restoredTop sz="80760" autoAdjust="0"/>
  </p:normalViewPr>
  <p:slideViewPr>
    <p:cSldViewPr snapToGrid="0">
      <p:cViewPr varScale="1">
        <p:scale>
          <a:sx n="61" d="100"/>
          <a:sy n="61" d="100"/>
        </p:scale>
        <p:origin x="-274" y="-77"/>
      </p:cViewPr>
      <p:guideLst>
        <p:guide orient="horz" pos="3854"/>
        <p:guide pos="1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215" d="100"/>
        <a:sy n="215" d="100"/>
      </p:scale>
      <p:origin x="0" y="0"/>
    </p:cViewPr>
  </p:notesTextViewPr>
  <p:sorterViewPr>
    <p:cViewPr>
      <p:scale>
        <a:sx n="292" d="100"/>
        <a:sy n="292" d="100"/>
      </p:scale>
      <p:origin x="0" y="0"/>
    </p:cViewPr>
  </p:sorterViewPr>
  <p:notesViewPr>
    <p:cSldViewPr snapToGrid="0">
      <p:cViewPr varScale="1">
        <p:scale>
          <a:sx n="90" d="100"/>
          <a:sy n="90" d="100"/>
        </p:scale>
        <p:origin x="3738" y="108"/>
      </p:cViewPr>
      <p:guideLst>
        <p:guide orient="horz" pos="3189"/>
        <p:guide pos="220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viewProps" Target="viewProp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heme" Target="theme/theme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9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t" anchorCtr="0" compatLnSpc="1">
            <a:prstTxWarp prst="textNoShape">
              <a:avLst/>
            </a:prstTxWarp>
          </a:bodyPr>
          <a:lstStyle>
            <a:lvl1pPr algn="l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46525" y="0"/>
            <a:ext cx="2998788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577388"/>
            <a:ext cx="2998788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b" anchorCtr="0" compatLnSpc="1">
            <a:prstTxWarp prst="textNoShape">
              <a:avLst/>
            </a:prstTxWarp>
          </a:bodyPr>
          <a:lstStyle>
            <a:lvl1pPr algn="l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4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46525" y="9577388"/>
            <a:ext cx="2998788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300" b="1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439F81A9-A8CF-4554-9D23-EE6B9360704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98788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t" anchorCtr="0" compatLnSpc="1">
            <a:prstTxWarp prst="textNoShape">
              <a:avLst/>
            </a:prstTxWarp>
          </a:bodyPr>
          <a:lstStyle>
            <a:lvl1pPr algn="l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46525" y="0"/>
            <a:ext cx="2998788" cy="54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t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26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57238" y="777875"/>
            <a:ext cx="5511800" cy="38163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34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26000"/>
            <a:ext cx="5132388" cy="451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/>
              <a:t>Click to edit Master text styles</a:t>
            </a:r>
          </a:p>
          <a:p>
            <a:pPr lvl="1"/>
            <a:r>
              <a:rPr lang="de-DE" noProof="0"/>
              <a:t>Second level</a:t>
            </a:r>
          </a:p>
          <a:p>
            <a:pPr lvl="2"/>
            <a:r>
              <a:rPr lang="de-DE" noProof="0"/>
              <a:t>Third level</a:t>
            </a:r>
          </a:p>
          <a:p>
            <a:pPr lvl="3"/>
            <a:r>
              <a:rPr lang="de-DE" noProof="0"/>
              <a:t>Fourth level</a:t>
            </a:r>
          </a:p>
          <a:p>
            <a:pPr lvl="4"/>
            <a:r>
              <a:rPr lang="de-DE" noProof="0"/>
              <a:t>Fifth level</a:t>
            </a:r>
          </a:p>
        </p:txBody>
      </p:sp>
      <p:sp>
        <p:nvSpPr>
          <p:cNvPr id="634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577388"/>
            <a:ext cx="2998788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b" anchorCtr="0" compatLnSpc="1">
            <a:prstTxWarp prst="textNoShape">
              <a:avLst/>
            </a:prstTxWarp>
          </a:bodyPr>
          <a:lstStyle>
            <a:lvl1pPr algn="l" defTabSz="965200" eaLnBrk="0" hangingPunct="0">
              <a:defRPr sz="1300" b="1">
                <a:latin typeface="Times New Roman" charset="0"/>
                <a:ea typeface="ＭＳ Ｐゴシック" charset="0"/>
                <a:cs typeface="ＭＳ Ｐゴシック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34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46525" y="9577388"/>
            <a:ext cx="2998788" cy="544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05" tIns="48301" rIns="96605" bIns="48301" numCol="1" anchor="b" anchorCtr="0" compatLnSpc="1">
            <a:prstTxWarp prst="textNoShape">
              <a:avLst/>
            </a:prstTxWarp>
          </a:bodyPr>
          <a:lstStyle>
            <a:lvl1pPr algn="r" defTabSz="965200" eaLnBrk="0" hangingPunct="0">
              <a:defRPr sz="1300" b="1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D22ADA9-850B-49A8-9FD5-E7CA3503505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charset="0"/>
        <a:cs typeface="MS PGothic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43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2-3 Introduction as BS</a:t>
            </a:r>
          </a:p>
        </p:txBody>
      </p:sp>
      <p:sp>
        <p:nvSpPr>
          <p:cNvPr id="143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6B7DA547-4AEF-4AC8-8E53-14370F6E7A29}" type="slidenum">
              <a:rPr lang="en-US" altLang="en-US" sz="1300" smtClean="0"/>
              <a:pPr>
                <a:spcBef>
                  <a:spcPct val="0"/>
                </a:spcBef>
              </a:pPr>
              <a:t>1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Unter BC-</a:t>
            </a:r>
            <a:r>
              <a:rPr lang="de-DE" dirty="0" err="1"/>
              <a:t>based</a:t>
            </a:r>
            <a:r>
              <a:rPr lang="de-DE" dirty="0"/>
              <a:t> REV einen Punkt danach oder vorher „</a:t>
            </a:r>
            <a:r>
              <a:rPr lang="de-DE" dirty="0" err="1"/>
              <a:t>Practical</a:t>
            </a:r>
            <a:r>
              <a:rPr lang="de-DE" dirty="0"/>
              <a:t> </a:t>
            </a:r>
            <a:r>
              <a:rPr lang="de-DE" dirty="0" err="1"/>
              <a:t>Exercise</a:t>
            </a:r>
            <a:r>
              <a:rPr lang="de-DE" dirty="0"/>
              <a:t>“ </a:t>
            </a:r>
          </a:p>
          <a:p>
            <a:r>
              <a:rPr lang="de-DE" dirty="0" err="1"/>
              <a:t>Playground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111821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6888817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No</a:t>
            </a:r>
            <a:r>
              <a:rPr lang="de-DE" dirty="0"/>
              <a:t> </a:t>
            </a:r>
            <a:r>
              <a:rPr lang="de-DE" dirty="0" err="1"/>
              <a:t>one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trusted</a:t>
            </a:r>
            <a:r>
              <a:rPr lang="de-DE" dirty="0"/>
              <a:t> –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threat</a:t>
            </a:r>
            <a:r>
              <a:rPr lang="de-DE" dirty="0"/>
              <a:t> </a:t>
            </a:r>
            <a:r>
              <a:rPr lang="de-DE" dirty="0" err="1"/>
              <a:t>models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risk</a:t>
            </a:r>
            <a:r>
              <a:rPr lang="de-DE" dirty="0"/>
              <a:t> </a:t>
            </a:r>
            <a:r>
              <a:rPr lang="de-DE" dirty="0" err="1"/>
              <a:t>assessments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assess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trust</a:t>
            </a:r>
            <a:r>
              <a:rPr lang="de-DE" dirty="0"/>
              <a:t> </a:t>
            </a:r>
            <a:r>
              <a:rPr lang="de-DE" dirty="0" err="1"/>
              <a:t>assumptions</a:t>
            </a:r>
            <a:r>
              <a:rPr lang="de-DE" dirty="0"/>
              <a:t> in </a:t>
            </a:r>
            <a:r>
              <a:rPr lang="de-DE" dirty="0" err="1"/>
              <a:t>each</a:t>
            </a:r>
            <a:r>
              <a:rPr lang="de-DE" dirty="0"/>
              <a:t> </a:t>
            </a:r>
            <a:r>
              <a:rPr lang="de-DE" dirty="0" err="1"/>
              <a:t>actor</a:t>
            </a:r>
            <a:endParaRPr lang="de-DE" dirty="0"/>
          </a:p>
          <a:p>
            <a:r>
              <a:rPr lang="de-DE" dirty="0"/>
              <a:t>Need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evidence</a:t>
            </a:r>
            <a:r>
              <a:rPr lang="de-DE" dirty="0"/>
              <a:t> – </a:t>
            </a:r>
            <a:r>
              <a:rPr lang="de-DE" dirty="0" err="1"/>
              <a:t>there‘s</a:t>
            </a:r>
            <a:r>
              <a:rPr lang="de-DE" dirty="0"/>
              <a:t> a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any</a:t>
            </a:r>
            <a:r>
              <a:rPr lang="de-DE" dirty="0"/>
              <a:t> </a:t>
            </a:r>
            <a:r>
              <a:rPr lang="de-DE" dirty="0" err="1"/>
              <a:t>party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verify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data</a:t>
            </a:r>
            <a:r>
              <a:rPr lang="de-DE" dirty="0"/>
              <a:t> </a:t>
            </a:r>
            <a:r>
              <a:rPr lang="de-DE" dirty="0" err="1"/>
              <a:t>produced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gives</a:t>
            </a:r>
            <a:r>
              <a:rPr lang="de-DE" dirty="0"/>
              <a:t> </a:t>
            </a:r>
            <a:r>
              <a:rPr lang="de-DE" dirty="0" err="1"/>
              <a:t>legitimacy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final </a:t>
            </a:r>
            <a:r>
              <a:rPr lang="de-DE" dirty="0" err="1"/>
              <a:t>tally</a:t>
            </a:r>
            <a:endParaRPr lang="de-DE" dirty="0"/>
          </a:p>
          <a:p>
            <a:r>
              <a:rPr lang="de-DE" dirty="0"/>
              <a:t>Secret </a:t>
            </a:r>
            <a:r>
              <a:rPr lang="de-DE" dirty="0" err="1"/>
              <a:t>ballot</a:t>
            </a:r>
            <a:r>
              <a:rPr lang="de-DE" dirty="0"/>
              <a:t> – Term, </a:t>
            </a:r>
            <a:r>
              <a:rPr lang="de-DE" dirty="0" err="1"/>
              <a:t>minted</a:t>
            </a:r>
            <a:r>
              <a:rPr lang="de-DE" dirty="0"/>
              <a:t> in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mid</a:t>
            </a:r>
            <a:r>
              <a:rPr lang="de-DE" dirty="0"/>
              <a:t> 19th </a:t>
            </a:r>
            <a:r>
              <a:rPr lang="de-DE" dirty="0" err="1"/>
              <a:t>century</a:t>
            </a:r>
            <a:r>
              <a:rPr lang="de-DE" dirty="0"/>
              <a:t>,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origin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Ballot Secrecy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2836098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Right</a:t>
            </a:r>
            <a:r>
              <a:rPr lang="de-DE" dirty="0"/>
              <a:t> off </a:t>
            </a:r>
            <a:r>
              <a:rPr lang="de-DE" dirty="0" err="1"/>
              <a:t>the</a:t>
            </a:r>
            <a:r>
              <a:rPr lang="de-DE" dirty="0"/>
              <a:t> bat,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 </a:t>
            </a:r>
            <a:r>
              <a:rPr lang="de-DE" dirty="0" err="1"/>
              <a:t>focus</a:t>
            </a:r>
            <a:r>
              <a:rPr lang="de-DE" dirty="0"/>
              <a:t> on REV, </a:t>
            </a:r>
            <a:r>
              <a:rPr lang="de-DE" dirty="0" err="1"/>
              <a:t>however</a:t>
            </a:r>
            <a:r>
              <a:rPr lang="de-DE" dirty="0"/>
              <a:t> </a:t>
            </a:r>
            <a:r>
              <a:rPr lang="de-DE" dirty="0" err="1"/>
              <a:t>there‘s</a:t>
            </a:r>
            <a:r>
              <a:rPr lang="de-DE" dirty="0"/>
              <a:t>, </a:t>
            </a:r>
            <a:r>
              <a:rPr lang="de-DE" dirty="0" err="1"/>
              <a:t>globally</a:t>
            </a:r>
            <a:r>
              <a:rPr lang="de-DE" dirty="0"/>
              <a:t>, different </a:t>
            </a:r>
            <a:r>
              <a:rPr lang="de-DE" dirty="0" err="1"/>
              <a:t>notions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EV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6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4101453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Heterogeneous</a:t>
            </a:r>
            <a:r>
              <a:rPr lang="de-DE" dirty="0"/>
              <a:t> Situation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2015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7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6860723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Poster Child </a:t>
            </a:r>
            <a:r>
              <a:rPr lang="de-DE" dirty="0" err="1"/>
              <a:t>of</a:t>
            </a:r>
            <a:r>
              <a:rPr lang="de-DE" dirty="0"/>
              <a:t> REV – Estonia</a:t>
            </a:r>
          </a:p>
          <a:p>
            <a:r>
              <a:rPr lang="de-DE" dirty="0"/>
              <a:t>Official </a:t>
            </a:r>
            <a:r>
              <a:rPr lang="de-DE" dirty="0" err="1"/>
              <a:t>public</a:t>
            </a:r>
            <a:r>
              <a:rPr lang="de-DE" dirty="0"/>
              <a:t> </a:t>
            </a:r>
            <a:r>
              <a:rPr lang="de-DE" dirty="0" err="1"/>
              <a:t>information</a:t>
            </a:r>
            <a:r>
              <a:rPr lang="de-DE" dirty="0"/>
              <a:t> – </a:t>
            </a:r>
            <a:r>
              <a:rPr lang="de-DE" dirty="0" err="1"/>
              <a:t>astonishing</a:t>
            </a:r>
            <a:r>
              <a:rPr lang="de-DE" dirty="0"/>
              <a:t> 44%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electorate</a:t>
            </a:r>
            <a:endParaRPr lang="de-DE" dirty="0"/>
          </a:p>
          <a:p>
            <a:r>
              <a:rPr lang="de-DE" dirty="0" err="1"/>
              <a:t>However</a:t>
            </a:r>
            <a:r>
              <a:rPr lang="de-DE" dirty="0"/>
              <a:t>, 2014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researchers</a:t>
            </a:r>
            <a:r>
              <a:rPr lang="de-DE" dirty="0"/>
              <a:t> </a:t>
            </a:r>
            <a:r>
              <a:rPr lang="de-DE" dirty="0" err="1"/>
              <a:t>pointed</a:t>
            </a:r>
            <a:r>
              <a:rPr lang="de-DE" dirty="0"/>
              <a:t> out </a:t>
            </a:r>
            <a:r>
              <a:rPr lang="de-DE" dirty="0" err="1"/>
              <a:t>significant</a:t>
            </a:r>
            <a:r>
              <a:rPr lang="de-DE" dirty="0"/>
              <a:t> </a:t>
            </a:r>
            <a:r>
              <a:rPr lang="de-DE" dirty="0" err="1"/>
              <a:t>flaws</a:t>
            </a:r>
            <a:r>
              <a:rPr lang="de-DE" dirty="0"/>
              <a:t> in </a:t>
            </a:r>
            <a:r>
              <a:rPr lang="de-DE" dirty="0" err="1"/>
              <a:t>basic</a:t>
            </a:r>
            <a:r>
              <a:rPr lang="de-DE" dirty="0"/>
              <a:t> </a:t>
            </a:r>
            <a:r>
              <a:rPr lang="de-DE" dirty="0" err="1"/>
              <a:t>security</a:t>
            </a:r>
            <a:r>
              <a:rPr lang="de-DE" dirty="0"/>
              <a:t> </a:t>
            </a:r>
            <a:r>
              <a:rPr lang="de-DE" dirty="0" err="1"/>
              <a:t>procedures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8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584867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9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1743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From</a:t>
            </a:r>
            <a:r>
              <a:rPr lang="de-DE" dirty="0"/>
              <a:t> a global, </a:t>
            </a:r>
            <a:r>
              <a:rPr lang="de-DE" dirty="0" err="1"/>
              <a:t>to</a:t>
            </a:r>
            <a:r>
              <a:rPr lang="de-DE" dirty="0"/>
              <a:t> a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local</a:t>
            </a:r>
            <a:r>
              <a:rPr lang="de-DE" dirty="0"/>
              <a:t> </a:t>
            </a:r>
            <a:r>
              <a:rPr lang="de-DE" dirty="0" err="1"/>
              <a:t>use-case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outlines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landscape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use-case</a:t>
            </a:r>
            <a:r>
              <a:rPr lang="de-DE" dirty="0"/>
              <a:t> </a:t>
            </a:r>
            <a:r>
              <a:rPr lang="de-DE" dirty="0" err="1"/>
              <a:t>we</a:t>
            </a:r>
            <a:r>
              <a:rPr lang="de-DE" dirty="0"/>
              <a:t> </a:t>
            </a:r>
            <a:r>
              <a:rPr lang="de-DE" dirty="0" err="1"/>
              <a:t>envision</a:t>
            </a:r>
            <a:r>
              <a:rPr lang="de-DE" dirty="0"/>
              <a:t> </a:t>
            </a:r>
            <a:r>
              <a:rPr lang="de-DE" dirty="0" err="1"/>
              <a:t>for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tutorial</a:t>
            </a:r>
            <a:endParaRPr lang="de-DE" dirty="0"/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10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58982946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Requirements</a:t>
            </a:r>
            <a:r>
              <a:rPr lang="de-DE" dirty="0"/>
              <a:t> eingehen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8C49686-24DB-46A3-9909-4B1089734571}" type="slidenum">
              <a:rPr lang="en-US" altLang="de-DE" smtClean="0"/>
              <a:pPr>
                <a:defRPr/>
              </a:pPr>
              <a:t>15</a:t>
            </a:fld>
            <a:endParaRPr lang="en-US" altLang="de-DE"/>
          </a:p>
        </p:txBody>
      </p:sp>
    </p:spTree>
    <p:extLst>
      <p:ext uri="{BB962C8B-B14F-4D97-AF65-F5344CB8AC3E}">
        <p14:creationId xmlns="" xmlns:p14="http://schemas.microsoft.com/office/powerpoint/2010/main" val="17997665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Hier schon die Anker werfen in Richtung „Cast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Intened</a:t>
            </a:r>
            <a:r>
              <a:rPr lang="de-DE" dirty="0"/>
              <a:t>“ auftaucht, Ballot Privacy</a:t>
            </a:r>
          </a:p>
          <a:p>
            <a:r>
              <a:rPr lang="de-DE" dirty="0"/>
              <a:t>Security Review auffassen – die Technischen Funktionen und deren Praktische Bedeutung an zwei solchen Blöcken aufziehst – die öffentliche Diskussion anzufeuern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17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9812287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So, you might wonder, Why do we care about Remote Electronic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Votign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in Switzerland?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We already have a Remote Postal Voting System, meaning vote casting is already done in a remote setting, by default.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Also, there’s diverging sentiments towards REV in Switzerland. 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18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51851210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CH" altLang="de-DE" dirty="0"/>
              <a:t>Dritter Teil, wir wollen reinschauen wie sicher dass das RPV wirklich ist, um eine Vergleichsbasis haben – hypothetisch formulieren</a:t>
            </a:r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19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900494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20-21 eventuell zu spezifisch</a:t>
            </a:r>
          </a:p>
          <a:p>
            <a:endParaRPr lang="de-DE" dirty="0"/>
          </a:p>
          <a:p>
            <a:r>
              <a:rPr lang="de-DE" dirty="0"/>
              <a:t>CK: Political </a:t>
            </a:r>
            <a:r>
              <a:rPr lang="de-DE" dirty="0" err="1"/>
              <a:t>Debate</a:t>
            </a:r>
            <a:r>
              <a:rPr lang="de-DE" dirty="0"/>
              <a:t> </a:t>
            </a:r>
            <a:r>
              <a:rPr lang="de-DE" dirty="0" err="1"/>
              <a:t>that</a:t>
            </a:r>
            <a:r>
              <a:rPr lang="de-DE" dirty="0"/>
              <a:t> </a:t>
            </a:r>
            <a:r>
              <a:rPr lang="de-DE" dirty="0" err="1"/>
              <a:t>partially</a:t>
            </a:r>
            <a:r>
              <a:rPr lang="de-DE" dirty="0"/>
              <a:t> </a:t>
            </a:r>
            <a:r>
              <a:rPr lang="de-DE" dirty="0" err="1"/>
              <a:t>initiated</a:t>
            </a:r>
            <a:r>
              <a:rPr lang="de-DE" dirty="0"/>
              <a:t> </a:t>
            </a:r>
            <a:r>
              <a:rPr lang="de-DE" dirty="0" err="1"/>
              <a:t>this</a:t>
            </a:r>
            <a:r>
              <a:rPr lang="de-DE" dirty="0"/>
              <a:t> </a:t>
            </a:r>
            <a:r>
              <a:rPr lang="de-DE" dirty="0" err="1"/>
              <a:t>work</a:t>
            </a:r>
            <a:r>
              <a:rPr lang="de-DE" dirty="0"/>
              <a:t>. </a:t>
            </a:r>
          </a:p>
          <a:p>
            <a:r>
              <a:rPr lang="de-DE" dirty="0"/>
              <a:t>In CH Initiative </a:t>
            </a:r>
            <a:r>
              <a:rPr lang="de-DE" dirty="0" err="1"/>
              <a:t>to</a:t>
            </a:r>
            <a:r>
              <a:rPr lang="de-DE" dirty="0"/>
              <a:t> "</a:t>
            </a:r>
            <a:r>
              <a:rPr lang="de-DE" dirty="0" err="1"/>
              <a:t>temporarily</a:t>
            </a:r>
            <a:r>
              <a:rPr lang="de-DE" dirty="0"/>
              <a:t> </a:t>
            </a:r>
            <a:r>
              <a:rPr lang="de-DE" dirty="0" err="1"/>
              <a:t>ban</a:t>
            </a:r>
            <a:r>
              <a:rPr lang="de-DE" dirty="0"/>
              <a:t>" REV </a:t>
            </a:r>
            <a:r>
              <a:rPr lang="de-DE" dirty="0" err="1"/>
              <a:t>efforts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20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87184912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CK: Initiative </a:t>
            </a:r>
            <a:r>
              <a:rPr lang="de-DE" dirty="0" err="1"/>
              <a:t>clearly</a:t>
            </a:r>
            <a:r>
              <a:rPr lang="de-DE" dirty="0"/>
              <a:t> </a:t>
            </a:r>
            <a:r>
              <a:rPr lang="de-DE" dirty="0" err="1"/>
              <a:t>states</a:t>
            </a:r>
            <a:r>
              <a:rPr lang="de-DE" dirty="0"/>
              <a:t>: "</a:t>
            </a:r>
            <a:r>
              <a:rPr lang="de-DE" b="1" dirty="0" err="1"/>
              <a:t>ban</a:t>
            </a:r>
            <a:r>
              <a:rPr lang="de-DE" b="1" dirty="0"/>
              <a:t> </a:t>
            </a:r>
            <a:r>
              <a:rPr lang="de-DE" b="1" dirty="0" err="1"/>
              <a:t>can</a:t>
            </a:r>
            <a:r>
              <a:rPr lang="de-DE" b="1" dirty="0"/>
              <a:t> </a:t>
            </a:r>
            <a:r>
              <a:rPr lang="de-DE" b="1" dirty="0" err="1"/>
              <a:t>only</a:t>
            </a:r>
            <a:r>
              <a:rPr lang="de-DE" b="1" dirty="0"/>
              <a:t> </a:t>
            </a:r>
            <a:r>
              <a:rPr lang="de-DE" b="1" dirty="0" err="1"/>
              <a:t>be</a:t>
            </a:r>
            <a:r>
              <a:rPr lang="de-DE" b="1" dirty="0"/>
              <a:t> </a:t>
            </a:r>
            <a:r>
              <a:rPr lang="de-DE" b="1" dirty="0" err="1"/>
              <a:t>lifted</a:t>
            </a:r>
            <a:r>
              <a:rPr lang="de-DE" dirty="0"/>
              <a:t>, </a:t>
            </a:r>
            <a:r>
              <a:rPr lang="de-DE" dirty="0" err="1"/>
              <a:t>when</a:t>
            </a:r>
            <a:r>
              <a:rPr lang="de-DE" dirty="0"/>
              <a:t> traditional </a:t>
            </a:r>
            <a:r>
              <a:rPr lang="de-DE" dirty="0" err="1"/>
              <a:t>voting</a:t>
            </a:r>
            <a:r>
              <a:rPr lang="de-DE" dirty="0"/>
              <a:t> </a:t>
            </a:r>
            <a:r>
              <a:rPr lang="de-DE" dirty="0" err="1"/>
              <a:t>methods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against</a:t>
            </a:r>
            <a:r>
              <a:rPr lang="de-DE" dirty="0"/>
              <a:t> </a:t>
            </a:r>
            <a:r>
              <a:rPr lang="de-DE" dirty="0" err="1"/>
              <a:t>tampering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handwritten</a:t>
            </a:r>
            <a:r>
              <a:rPr lang="de-DE" dirty="0"/>
              <a:t> </a:t>
            </a:r>
            <a:r>
              <a:rPr lang="de-DE" dirty="0" err="1"/>
              <a:t>ballot</a:t>
            </a:r>
            <a:r>
              <a:rPr lang="de-DE" dirty="0"/>
              <a:t> </a:t>
            </a:r>
            <a:r>
              <a:rPr lang="de-DE" dirty="0" err="1"/>
              <a:t>casting</a:t>
            </a:r>
            <a:r>
              <a:rPr lang="de-DE" dirty="0"/>
              <a:t>"</a:t>
            </a:r>
          </a:p>
          <a:p>
            <a:r>
              <a:rPr lang="de-CH" dirty="0"/>
              <a:t>Key </a:t>
            </a:r>
            <a:r>
              <a:rPr lang="de-CH" dirty="0" err="1"/>
              <a:t>Question</a:t>
            </a:r>
            <a:r>
              <a:rPr lang="de-CH" dirty="0"/>
              <a:t>: </a:t>
            </a:r>
            <a:r>
              <a:rPr lang="de-CH" dirty="0" err="1"/>
              <a:t>what</a:t>
            </a:r>
            <a:r>
              <a:rPr lang="de-CH" dirty="0"/>
              <a:t> </a:t>
            </a:r>
            <a:r>
              <a:rPr lang="de-CH" dirty="0" err="1"/>
              <a:t>exactly</a:t>
            </a:r>
            <a:r>
              <a:rPr lang="de-CH" dirty="0"/>
              <a:t> </a:t>
            </a:r>
            <a:r>
              <a:rPr lang="de-CH" dirty="0" err="1"/>
              <a:t>does</a:t>
            </a:r>
            <a:r>
              <a:rPr lang="de-CH" dirty="0"/>
              <a:t> such a </a:t>
            </a:r>
            <a:r>
              <a:rPr lang="de-CH" b="1" dirty="0"/>
              <a:t>minimal </a:t>
            </a:r>
            <a:r>
              <a:rPr lang="de-CH" b="1" dirty="0" err="1"/>
              <a:t>level</a:t>
            </a:r>
            <a:r>
              <a:rPr lang="de-CH" b="1" dirty="0"/>
              <a:t> </a:t>
            </a:r>
            <a:r>
              <a:rPr lang="de-CH" b="1" dirty="0" err="1"/>
              <a:t>of</a:t>
            </a:r>
            <a:r>
              <a:rPr lang="de-CH" b="1" dirty="0"/>
              <a:t> </a:t>
            </a:r>
            <a:r>
              <a:rPr lang="de-CH" b="1" dirty="0" err="1"/>
              <a:t>security</a:t>
            </a:r>
            <a:r>
              <a:rPr lang="de-CH" b="1" dirty="0"/>
              <a:t> </a:t>
            </a:r>
            <a:r>
              <a:rPr lang="de-CH" b="1" dirty="0" err="1"/>
              <a:t>involve</a:t>
            </a:r>
            <a:r>
              <a:rPr lang="de-CH" dirty="0"/>
              <a:t>? </a:t>
            </a:r>
            <a:r>
              <a:rPr lang="de-CH" dirty="0" err="1"/>
              <a:t>Which</a:t>
            </a:r>
            <a:r>
              <a:rPr lang="de-CH" dirty="0"/>
              <a:t> </a:t>
            </a:r>
            <a:r>
              <a:rPr lang="de-CH" dirty="0" err="1"/>
              <a:t>security</a:t>
            </a:r>
            <a:r>
              <a:rPr lang="de-CH" dirty="0"/>
              <a:t> </a:t>
            </a:r>
            <a:r>
              <a:rPr lang="de-CH" dirty="0" err="1"/>
              <a:t>metrics</a:t>
            </a:r>
            <a:r>
              <a:rPr lang="de-CH" dirty="0"/>
              <a:t> </a:t>
            </a:r>
            <a:r>
              <a:rPr lang="de-CH" dirty="0" err="1"/>
              <a:t>and</a:t>
            </a:r>
            <a:r>
              <a:rPr lang="de-CH" dirty="0"/>
              <a:t> </a:t>
            </a:r>
            <a:r>
              <a:rPr lang="de-CH" dirty="0" err="1"/>
              <a:t>mechanisms</a:t>
            </a:r>
            <a:r>
              <a:rPr lang="de-CH" dirty="0"/>
              <a:t> </a:t>
            </a:r>
            <a:r>
              <a:rPr lang="de-CH" dirty="0" err="1"/>
              <a:t>are</a:t>
            </a:r>
            <a:r>
              <a:rPr lang="de-CH" dirty="0"/>
              <a:t> </a:t>
            </a:r>
            <a:r>
              <a:rPr lang="de-CH" dirty="0" err="1"/>
              <a:t>mandatory</a:t>
            </a:r>
            <a:r>
              <a:rPr lang="de-CH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21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72414444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i="1" dirty="0"/>
              <a:t>Zeitplanung sehr genau machen wie lange man braucht</a:t>
            </a:r>
          </a:p>
          <a:p>
            <a:r>
              <a:rPr lang="de-DE" i="1" dirty="0"/>
              <a:t>CK: </a:t>
            </a:r>
            <a:r>
              <a:rPr lang="de-DE" i="1" dirty="0" err="1"/>
              <a:t>Provocative</a:t>
            </a:r>
            <a:r>
              <a:rPr lang="de-DE" dirty="0"/>
              <a:t> - So </a:t>
            </a:r>
            <a:r>
              <a:rPr lang="de-DE" dirty="0" err="1"/>
              <a:t>it's</a:t>
            </a:r>
            <a:r>
              <a:rPr lang="de-DE" dirty="0"/>
              <a:t> </a:t>
            </a:r>
            <a:r>
              <a:rPr lang="de-DE" dirty="0" err="1"/>
              <a:t>clear</a:t>
            </a:r>
            <a:r>
              <a:rPr lang="de-DE" dirty="0"/>
              <a:t>, </a:t>
            </a:r>
            <a:r>
              <a:rPr lang="de-DE" dirty="0" err="1"/>
              <a:t>right</a:t>
            </a:r>
            <a:r>
              <a:rPr lang="de-DE" dirty="0"/>
              <a:t>: RPV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more</a:t>
            </a:r>
            <a:r>
              <a:rPr lang="de-DE" dirty="0"/>
              <a:t> </a:t>
            </a:r>
            <a:r>
              <a:rPr lang="de-DE" dirty="0" err="1"/>
              <a:t>secure</a:t>
            </a:r>
            <a:r>
              <a:rPr lang="de-DE" dirty="0"/>
              <a:t> </a:t>
            </a:r>
            <a:r>
              <a:rPr lang="de-DE" dirty="0" err="1"/>
              <a:t>than</a:t>
            </a:r>
            <a:r>
              <a:rPr lang="de-DE" dirty="0"/>
              <a:t> REV. </a:t>
            </a:r>
          </a:p>
          <a:p>
            <a:r>
              <a:rPr lang="de-DE" dirty="0"/>
              <a:t>But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it</a:t>
            </a:r>
            <a:r>
              <a:rPr lang="de-DE" dirty="0"/>
              <a:t> </a:t>
            </a:r>
            <a:r>
              <a:rPr lang="de-DE" dirty="0" err="1"/>
              <a:t>really</a:t>
            </a:r>
            <a:r>
              <a:rPr lang="de-DE" dirty="0"/>
              <a:t>? </a:t>
            </a:r>
            <a:r>
              <a:rPr lang="de-DE" dirty="0" err="1"/>
              <a:t>What's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full</a:t>
            </a:r>
            <a:r>
              <a:rPr lang="de-DE" dirty="0"/>
              <a:t> </a:t>
            </a:r>
            <a:r>
              <a:rPr lang="de-DE" dirty="0" err="1"/>
              <a:t>picture</a:t>
            </a:r>
            <a:r>
              <a:rPr lang="de-DE" dirty="0"/>
              <a:t>?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22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7492774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So, in a more formalized manner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Swiss RPV is fragmented, difficult to generalized due to federalism.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Autonomy and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Involvmenet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of many stakeholders, authorities and external suppliers.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Goal: Penetration Testing approach, Disclaimer again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23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38390015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From a voter's perspective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24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6953530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25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59586678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So let's identify stakeholders, we only have two by now. But who are the others??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26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5118711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Now let's map the process out, we have A to G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27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64040703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As seen: this decision is just one part of a huge process flow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This talk will focus on clarifying the image of the process.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28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9316697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Let's widen the scope, we already had the top third. Now we look at the middle lane.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29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96616294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CK: Freestyle</a:t>
            </a: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30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269722498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Explizit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threat events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erwähnen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– Risk assessments, </a:t>
            </a: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Individual threats,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individuell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markiert</a:t>
            </a: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Was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zeichnet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diesen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Threat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denn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aus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, intern, extern</a:t>
            </a:r>
          </a:p>
          <a:p>
            <a:pPr>
              <a:defRPr/>
            </a:pP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Einfach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dem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Zuhörer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die Chance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geben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beispielhaft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ins Detail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gehen</a:t>
            </a: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>
              <a:defRPr/>
            </a:pPr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ML: Focus on TE11, 12, 13 – which are split up across the next three slides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31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778974227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32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9970108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9219" name="Notes Placeholder 2"/>
          <p:cNvSpPr>
            <a:spLocks noGrp="1"/>
          </p:cNvSpPr>
          <p:nvPr>
            <p:ph type="body" idx="1"/>
          </p:nvPr>
        </p:nvSpPr>
        <p:spPr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>
              <a:defRPr/>
            </a:pP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ML</a:t>
            </a:r>
          </a:p>
        </p:txBody>
      </p:sp>
      <p:sp>
        <p:nvSpPr>
          <p:cNvPr id="184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0E49EE2-EEF3-421B-90A0-70B137C866C2}" type="slidenum">
              <a:rPr lang="en-US" altLang="en-US" sz="1300" smtClean="0"/>
              <a:pPr>
                <a:spcBef>
                  <a:spcPct val="0"/>
                </a:spcBef>
              </a:pPr>
              <a:t>33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28946726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35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539223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Theoretisch möglichst breit aufstellen</a:t>
            </a:r>
          </a:p>
          <a:p>
            <a:r>
              <a:rPr lang="de-DE" dirty="0"/>
              <a:t>Beides zusammen geht nicht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36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85263921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Zeit </a:t>
            </a:r>
            <a:r>
              <a:rPr lang="en-GB" dirty="0" err="1"/>
              <a:t>lassen</a:t>
            </a:r>
            <a:r>
              <a:rPr lang="en-GB" dirty="0"/>
              <a:t> – </a:t>
            </a:r>
            <a:r>
              <a:rPr lang="en-GB" dirty="0" err="1"/>
              <a:t>Zuhörer</a:t>
            </a:r>
            <a:r>
              <a:rPr lang="en-GB" dirty="0"/>
              <a:t> </a:t>
            </a:r>
            <a:r>
              <a:rPr lang="en-GB" dirty="0" err="1"/>
              <a:t>aber</a:t>
            </a:r>
            <a:r>
              <a:rPr lang="en-GB" dirty="0"/>
              <a:t> </a:t>
            </a:r>
            <a:r>
              <a:rPr lang="en-GB" dirty="0" err="1"/>
              <a:t>eher</a:t>
            </a:r>
            <a:r>
              <a:rPr lang="en-GB" dirty="0"/>
              <a:t> </a:t>
            </a:r>
            <a:r>
              <a:rPr lang="en-GB" dirty="0" err="1"/>
              <a:t>keine</a:t>
            </a:r>
            <a:r>
              <a:rPr lang="en-GB" dirty="0"/>
              <a:t> </a:t>
            </a:r>
            <a:r>
              <a:rPr lang="en-GB" dirty="0" err="1"/>
              <a:t>Ahnung</a:t>
            </a:r>
            <a:r>
              <a:rPr lang="en-GB" dirty="0"/>
              <a:t> – </a:t>
            </a:r>
            <a:r>
              <a:rPr lang="en-GB" dirty="0" err="1"/>
              <a:t>Zuhörer</a:t>
            </a:r>
            <a:r>
              <a:rPr lang="en-GB" dirty="0"/>
              <a:t> Zeit </a:t>
            </a:r>
            <a:r>
              <a:rPr lang="en-GB" dirty="0" err="1"/>
              <a:t>lassen</a:t>
            </a:r>
            <a:endParaRPr lang="en-GB" dirty="0"/>
          </a:p>
          <a:p>
            <a:r>
              <a:rPr lang="en-GB" dirty="0"/>
              <a:t>Aber </a:t>
            </a:r>
            <a:r>
              <a:rPr lang="en-GB" dirty="0" err="1"/>
              <a:t>einzeln</a:t>
            </a:r>
            <a:r>
              <a:rPr lang="en-GB" dirty="0"/>
              <a:t> </a:t>
            </a:r>
            <a:r>
              <a:rPr lang="en-GB" dirty="0" err="1"/>
              <a:t>durchgehen</a:t>
            </a:r>
            <a:endParaRPr lang="en-GB" dirty="0"/>
          </a:p>
          <a:p>
            <a:r>
              <a:rPr lang="en-GB" dirty="0"/>
              <a:t>Explain what is “coercion-resistance”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37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1412678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Eine </a:t>
            </a:r>
            <a:r>
              <a:rPr lang="en-GB" dirty="0" err="1"/>
              <a:t>Linie</a:t>
            </a:r>
            <a:r>
              <a:rPr lang="en-GB" dirty="0"/>
              <a:t> </a:t>
            </a:r>
            <a:r>
              <a:rPr lang="en-GB" dirty="0" err="1"/>
              <a:t>mit</a:t>
            </a:r>
            <a:r>
              <a:rPr lang="en-GB" dirty="0"/>
              <a:t> und </a:t>
            </a:r>
            <a:r>
              <a:rPr lang="en-GB" dirty="0" err="1"/>
              <a:t>eine</a:t>
            </a:r>
            <a:r>
              <a:rPr lang="en-GB" dirty="0"/>
              <a:t> </a:t>
            </a:r>
            <a:r>
              <a:rPr lang="en-GB" dirty="0" err="1"/>
              <a:t>ohne</a:t>
            </a:r>
            <a:r>
              <a:rPr lang="en-GB" dirty="0"/>
              <a:t> </a:t>
            </a:r>
            <a:r>
              <a:rPr lang="en-GB" dirty="0" err="1"/>
              <a:t>Referenzen</a:t>
            </a:r>
            <a:endParaRPr lang="en-GB" dirty="0"/>
          </a:p>
          <a:p>
            <a:r>
              <a:rPr lang="en-GB" dirty="0"/>
              <a:t>Related work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38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97149662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39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79072198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40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1871711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41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95651698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Hier einen Übergang machen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/>
              <a:t>Was sind die Building Blocks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5722857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43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60817693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2-3 Systeme erwähnen mit den Unterschiedlichen Ideen und Properties</a:t>
            </a:r>
          </a:p>
          <a:p>
            <a:r>
              <a:rPr lang="de-DE" dirty="0"/>
              <a:t>IV, UV – </a:t>
            </a:r>
            <a:r>
              <a:rPr lang="de-DE" dirty="0" err="1"/>
              <a:t>add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list</a:t>
            </a:r>
            <a:r>
              <a:rPr lang="de-DE" dirty="0"/>
              <a:t> on </a:t>
            </a:r>
            <a:r>
              <a:rPr lang="de-DE" dirty="0" err="1"/>
              <a:t>right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44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0973902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CH" sz="1200" dirty="0" err="1"/>
              <a:t>One</a:t>
            </a:r>
            <a:r>
              <a:rPr lang="de-CH" sz="1200" dirty="0"/>
              <a:t> </a:t>
            </a:r>
            <a:r>
              <a:rPr lang="de-CH" sz="1200" dirty="0" err="1"/>
              <a:t>can</a:t>
            </a:r>
            <a:r>
              <a:rPr lang="de-CH" sz="1200" dirty="0"/>
              <a:t> </a:t>
            </a:r>
            <a:r>
              <a:rPr lang="de-CH" sz="1200" dirty="0" err="1"/>
              <a:t>see</a:t>
            </a:r>
            <a:r>
              <a:rPr lang="de-CH" sz="1200" dirty="0"/>
              <a:t> </a:t>
            </a:r>
            <a:r>
              <a:rPr lang="de-CH" sz="1200" dirty="0" err="1"/>
              <a:t>the</a:t>
            </a:r>
            <a:r>
              <a:rPr lang="de-CH" sz="1200" dirty="0"/>
              <a:t> </a:t>
            </a:r>
            <a:r>
              <a:rPr lang="de-CH" sz="1200" dirty="0" err="1"/>
              <a:t>ballot</a:t>
            </a:r>
            <a:r>
              <a:rPr lang="de-CH" sz="1200" dirty="0"/>
              <a:t> </a:t>
            </a:r>
            <a:r>
              <a:rPr lang="de-CH" sz="1200" dirty="0" err="1"/>
              <a:t>entering</a:t>
            </a:r>
            <a:r>
              <a:rPr lang="de-CH" sz="1200" dirty="0"/>
              <a:t> </a:t>
            </a:r>
            <a:r>
              <a:rPr lang="de-CH" sz="1200" dirty="0" err="1"/>
              <a:t>the</a:t>
            </a:r>
            <a:r>
              <a:rPr lang="de-CH" sz="1200" dirty="0"/>
              <a:t> </a:t>
            </a:r>
            <a:r>
              <a:rPr lang="de-CH" sz="1200" dirty="0" err="1"/>
              <a:t>Mixnet</a:t>
            </a:r>
            <a:r>
              <a:rPr lang="de-CH" sz="1200" dirty="0"/>
              <a:t>, </a:t>
            </a:r>
            <a:r>
              <a:rPr lang="de-CH" sz="1200" dirty="0" err="1"/>
              <a:t>and</a:t>
            </a:r>
            <a:r>
              <a:rPr lang="de-CH" sz="1200" dirty="0"/>
              <a:t> </a:t>
            </a:r>
            <a:r>
              <a:rPr lang="de-CH" sz="1200" dirty="0" err="1"/>
              <a:t>you</a:t>
            </a:r>
            <a:r>
              <a:rPr lang="de-CH" sz="1200" dirty="0"/>
              <a:t> </a:t>
            </a:r>
            <a:r>
              <a:rPr lang="de-CH" sz="1200" dirty="0" err="1"/>
              <a:t>can</a:t>
            </a:r>
            <a:r>
              <a:rPr lang="de-CH" sz="1200" dirty="0"/>
              <a:t> </a:t>
            </a:r>
            <a:r>
              <a:rPr lang="de-CH" sz="1200" dirty="0" err="1"/>
              <a:t>verify</a:t>
            </a:r>
            <a:r>
              <a:rPr lang="de-CH" sz="1200" dirty="0"/>
              <a:t> </a:t>
            </a:r>
            <a:r>
              <a:rPr lang="de-CH" sz="1200" dirty="0" err="1"/>
              <a:t>the</a:t>
            </a:r>
            <a:r>
              <a:rPr lang="de-CH" sz="1200" dirty="0"/>
              <a:t> </a:t>
            </a:r>
            <a:r>
              <a:rPr lang="de-CH" sz="1200" dirty="0" err="1"/>
              <a:t>result</a:t>
            </a:r>
            <a:r>
              <a:rPr lang="de-CH" sz="1200" dirty="0"/>
              <a:t> </a:t>
            </a:r>
            <a:r>
              <a:rPr lang="de-CH" sz="1200" dirty="0" err="1"/>
              <a:t>by</a:t>
            </a:r>
            <a:r>
              <a:rPr lang="de-CH" sz="1200" dirty="0"/>
              <a:t> </a:t>
            </a:r>
            <a:r>
              <a:rPr lang="de-CH" sz="1200" dirty="0" err="1"/>
              <a:t>checking</a:t>
            </a:r>
            <a:r>
              <a:rPr lang="de-CH" sz="1200" dirty="0"/>
              <a:t> </a:t>
            </a:r>
            <a:r>
              <a:rPr lang="de-CH" sz="1200" dirty="0" err="1"/>
              <a:t>the</a:t>
            </a:r>
            <a:r>
              <a:rPr lang="de-CH" sz="1200" dirty="0"/>
              <a:t> </a:t>
            </a:r>
            <a:r>
              <a:rPr lang="de-CH" sz="1200" dirty="0" err="1"/>
              <a:t>verifiable</a:t>
            </a:r>
            <a:r>
              <a:rPr lang="de-CH" sz="1200" dirty="0"/>
              <a:t> </a:t>
            </a:r>
            <a:r>
              <a:rPr lang="de-CH" sz="1200" dirty="0" err="1"/>
              <a:t>mixnet</a:t>
            </a:r>
            <a:r>
              <a:rPr lang="de-CH" sz="1200" dirty="0"/>
              <a:t> ZKPs</a:t>
            </a:r>
          </a:p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48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119634980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49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481570884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Title ändern </a:t>
            </a:r>
          </a:p>
          <a:p>
            <a:r>
              <a:rPr lang="de-DE" dirty="0"/>
              <a:t>HE (1) HE(2) in title</a:t>
            </a:r>
          </a:p>
          <a:p>
            <a:r>
              <a:rPr lang="de-DE" dirty="0" err="1"/>
              <a:t>Refactor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use</a:t>
            </a:r>
            <a:r>
              <a:rPr lang="de-DE" dirty="0"/>
              <a:t> </a:t>
            </a:r>
            <a:r>
              <a:rPr lang="de-DE" dirty="0" err="1"/>
              <a:t>as</a:t>
            </a:r>
            <a:r>
              <a:rPr lang="de-DE" dirty="0"/>
              <a:t> </a:t>
            </a:r>
            <a:r>
              <a:rPr lang="de-DE" dirty="0" err="1"/>
              <a:t>intro</a:t>
            </a:r>
            <a:r>
              <a:rPr lang="de-DE" dirty="0"/>
              <a:t> </a:t>
            </a:r>
            <a:r>
              <a:rPr lang="de-DE" dirty="0" err="1"/>
              <a:t>and</a:t>
            </a:r>
            <a:r>
              <a:rPr lang="de-DE" dirty="0"/>
              <a:t> </a:t>
            </a:r>
            <a:r>
              <a:rPr lang="de-DE" dirty="0" err="1"/>
              <a:t>then</a:t>
            </a:r>
            <a:r>
              <a:rPr lang="de-DE" dirty="0"/>
              <a:t> 51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51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28910139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Title ändern</a:t>
            </a:r>
          </a:p>
          <a:p>
            <a:r>
              <a:rPr lang="de-DE" dirty="0" err="1"/>
              <a:t>refactor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52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337613557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Title ändern</a:t>
            </a:r>
          </a:p>
          <a:p>
            <a:r>
              <a:rPr lang="de-DE" dirty="0" err="1"/>
              <a:t>refactor</a:t>
            </a: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53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1588013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Optisch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erkennbar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1,2,3 und das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ist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das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dritte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,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oder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nochmals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Public Bulletin Board is a central component of any REV system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Serving as a shared, append-only data-structure (immutable) 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Therefore, a scientific contribution of this thesis is the actual design and implementation of BCs as PBBs, and the evaluation with which schemes, privacy assumptions that is actually compatible</a:t>
            </a: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60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928346375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61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567098812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Cantons have authority over the political system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The political system is under the authority of the cantons, i.e., cantonal laws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and ordinances regarding political rights dene elements for these processes.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Various aspects of those elements are relevant for the RPV system in Switzer-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land, and each canton has its own decrees regarding political rights. The federal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structure is mirrored down to the municipal level: each municipality decides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on certain processes, again, aligned to cantonal laws and decrees. For instance,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keeping record of the electoral register is under the authority of municipalities,</a:t>
            </a:r>
          </a:p>
          <a:p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leading to di</a:t>
            </a:r>
            <a:b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</a:br>
            <a:r>
              <a:rPr lang="en-US" altLang="en-US" dirty="0" err="1">
                <a:latin typeface="Times New Roman" panose="02020603050405020304" pitchFamily="18" charset="0"/>
                <a:ea typeface="MS PGothic" panose="020B0600070205080204" pitchFamily="34" charset="-128"/>
              </a:rPr>
              <a:t>erent</a:t>
            </a:r>
            <a:r>
              <a:rPr lang="en-US" altLang="en-US" dirty="0">
                <a:latin typeface="Times New Roman" panose="02020603050405020304" pitchFamily="18" charset="0"/>
                <a:ea typeface="MS PGothic" panose="020B0600070205080204" pitchFamily="34" charset="-128"/>
              </a:rPr>
              <a:t> approaches.</a:t>
            </a:r>
          </a:p>
          <a:p>
            <a:endParaRPr lang="en-US" altLang="en-US" dirty="0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62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1495213638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Epochs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– Fixed Time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Periods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During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Epoch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a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fixed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set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of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nodes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authorised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sign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and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broadcast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blocks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: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One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leader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and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number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of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co-leaders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. </a:t>
            </a:r>
          </a:p>
          <a:p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Nodes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recognize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their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role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by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calculating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whether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their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respective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index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in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list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of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authorities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considered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leader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co-leader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for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current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epoch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. </a:t>
            </a:r>
          </a:p>
          <a:p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Figure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1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shows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example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where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block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period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set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two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so in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that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instance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two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co-leaders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are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always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defined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during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each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epoch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. Upon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receiving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new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transaction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nodes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validate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parameters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of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for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correctness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while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also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verifying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that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not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yet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persisted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in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local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storage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avoid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processing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duplicate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transactions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.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If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node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leader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co-leader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for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current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epoch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node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appends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local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storage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T,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which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contains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pool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of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all</a:t>
            </a: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transactions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waiting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be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summarized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 block. Further,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received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transaction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is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broadcast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all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to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propagate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the</a:t>
            </a:r>
            <a:r>
              <a:rPr lang="de-CH" sz="1200" kern="1200" dirty="0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 </a:t>
            </a:r>
            <a:r>
              <a:rPr lang="de-CH" sz="1200" kern="1200" dirty="0" err="1">
                <a:solidFill>
                  <a:schemeClr val="tx1"/>
                </a:solidFill>
                <a:effectLst/>
                <a:latin typeface="Times New Roman" charset="0"/>
                <a:ea typeface="MS PGothic" charset="0"/>
                <a:cs typeface="MS PGothic" charset="0"/>
              </a:rPr>
              <a:t>transaction</a:t>
            </a:r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  <a:p>
            <a:endParaRPr lang="de-CH" sz="1200" kern="1200" dirty="0">
              <a:solidFill>
                <a:schemeClr val="tx1"/>
              </a:solidFill>
              <a:effectLst/>
              <a:latin typeface="Times New Roman" charset="0"/>
              <a:ea typeface="MS PGothic" charset="0"/>
              <a:cs typeface="MS PGothic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8AB065B9-8337-4180-B863-34FF188964AE}" type="slidenum">
              <a:rPr lang="en-US" altLang="en-US" sz="1300" smtClean="0"/>
              <a:pPr>
                <a:spcBef>
                  <a:spcPct val="0"/>
                </a:spcBef>
              </a:pPr>
              <a:t>63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729226061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64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99318773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Wir haben den praktischen Tutorial eingebaut und technisch vorbereitet weil das interaktive keine Zeit hat und </a:t>
            </a:r>
            <a:r>
              <a:rPr lang="de-DE" dirty="0" err="1"/>
              <a:t>argumentation</a:t>
            </a:r>
            <a:r>
              <a:rPr lang="de-DE" dirty="0"/>
              <a:t> kurz halten, </a:t>
            </a:r>
            <a:r>
              <a:rPr lang="de-DE" dirty="0" err="1"/>
              <a:t>key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– not </a:t>
            </a:r>
            <a:r>
              <a:rPr lang="de-DE" dirty="0" err="1"/>
              <a:t>straightforward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adapt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65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517352603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66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91388199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67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4126856720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70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84871237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Before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voting</a:t>
            </a:r>
            <a:r>
              <a:rPr lang="de-DE" dirty="0"/>
              <a:t> </a:t>
            </a:r>
            <a:r>
              <a:rPr lang="de-DE" dirty="0" err="1"/>
              <a:t>question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defined</a:t>
            </a:r>
            <a:r>
              <a:rPr lang="de-DE" dirty="0"/>
              <a:t>, all </a:t>
            </a:r>
            <a:r>
              <a:rPr lang="de-DE" dirty="0" err="1"/>
              <a:t>Sealers</a:t>
            </a:r>
            <a:r>
              <a:rPr lang="de-DE" dirty="0"/>
              <a:t> </a:t>
            </a:r>
            <a:r>
              <a:rPr lang="de-DE" dirty="0" err="1"/>
              <a:t>need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</a:t>
            </a:r>
            <a:r>
              <a:rPr lang="de-DE" dirty="0" err="1"/>
              <a:t>download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Blcokchain</a:t>
            </a:r>
            <a:r>
              <a:rPr lang="de-DE" dirty="0"/>
              <a:t> </a:t>
            </a:r>
            <a:r>
              <a:rPr lang="de-DE" dirty="0" err="1"/>
              <a:t>Configuration</a:t>
            </a:r>
            <a:r>
              <a:rPr lang="de-DE" dirty="0"/>
              <a:t>, </a:t>
            </a:r>
            <a:r>
              <a:rPr lang="de-DE" dirty="0" err="1"/>
              <a:t>which</a:t>
            </a:r>
            <a:r>
              <a:rPr lang="de-DE" dirty="0"/>
              <a:t> </a:t>
            </a:r>
            <a:r>
              <a:rPr lang="de-DE" dirty="0" err="1"/>
              <a:t>is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Genesis Block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72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020471990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74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084959410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err="1"/>
              <a:t>Mention</a:t>
            </a:r>
            <a:r>
              <a:rPr lang="de-DE" dirty="0"/>
              <a:t> </a:t>
            </a:r>
            <a:r>
              <a:rPr lang="de-DE" dirty="0" err="1"/>
              <a:t>definitely</a:t>
            </a:r>
            <a:r>
              <a:rPr lang="de-DE" dirty="0"/>
              <a:t> </a:t>
            </a:r>
            <a:r>
              <a:rPr lang="de-DE" dirty="0" err="1"/>
              <a:t>red</a:t>
            </a:r>
            <a:r>
              <a:rPr lang="de-DE" dirty="0"/>
              <a:t> </a:t>
            </a:r>
            <a:r>
              <a:rPr lang="de-DE" dirty="0" err="1"/>
              <a:t>points</a:t>
            </a:r>
            <a:r>
              <a:rPr lang="de-DE" dirty="0"/>
              <a:t> </a:t>
            </a:r>
            <a:r>
              <a:rPr lang="de-DE" dirty="0" err="1"/>
              <a:t>can</a:t>
            </a:r>
            <a:r>
              <a:rPr lang="de-DE" dirty="0"/>
              <a:t> </a:t>
            </a:r>
            <a:r>
              <a:rPr lang="de-DE" dirty="0" err="1"/>
              <a:t>be</a:t>
            </a:r>
            <a:r>
              <a:rPr lang="de-DE" dirty="0"/>
              <a:t> </a:t>
            </a:r>
            <a:r>
              <a:rPr lang="de-DE" dirty="0" err="1"/>
              <a:t>mitigated</a:t>
            </a:r>
            <a:r>
              <a:rPr lang="de-DE" dirty="0"/>
              <a:t> 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86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398050027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4375" y="763588"/>
            <a:ext cx="5408613" cy="3744912"/>
          </a:xfrm>
          <a:ln/>
        </p:spPr>
      </p:sp>
      <p:sp>
        <p:nvSpPr>
          <p:cNvPr id="1034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r>
              <a:rPr lang="de-CH" altLang="de-DE" dirty="0" err="1"/>
              <a:t>Mention</a:t>
            </a:r>
            <a:r>
              <a:rPr lang="de-CH" altLang="de-DE" dirty="0"/>
              <a:t> </a:t>
            </a:r>
            <a:r>
              <a:rPr lang="de-CH" altLang="de-DE" dirty="0" err="1"/>
              <a:t>Switzerland</a:t>
            </a:r>
            <a:endParaRPr lang="de-CH" altLang="de-DE" dirty="0"/>
          </a:p>
          <a:p>
            <a:r>
              <a:rPr lang="de-CH" altLang="de-DE" dirty="0" err="1"/>
              <a:t>Mention</a:t>
            </a:r>
            <a:r>
              <a:rPr lang="de-CH" altLang="de-DE" dirty="0"/>
              <a:t> </a:t>
            </a:r>
            <a:r>
              <a:rPr lang="de-CH" altLang="de-DE" dirty="0" err="1"/>
              <a:t>Provotum</a:t>
            </a:r>
            <a:r>
              <a:rPr lang="de-CH" altLang="de-DE" dirty="0"/>
              <a:t> </a:t>
            </a:r>
            <a:r>
              <a:rPr lang="de-CH" altLang="de-DE" dirty="0" err="1"/>
              <a:t>as</a:t>
            </a:r>
            <a:r>
              <a:rPr lang="de-CH" altLang="de-DE" dirty="0"/>
              <a:t> an </a:t>
            </a:r>
            <a:r>
              <a:rPr lang="de-CH" altLang="de-DE" dirty="0" err="1"/>
              <a:t>instantiation</a:t>
            </a:r>
            <a:r>
              <a:rPr lang="de-CH" altLang="de-DE" dirty="0"/>
              <a:t> </a:t>
            </a:r>
            <a:r>
              <a:rPr lang="de-CH" altLang="de-DE" dirty="0" err="1"/>
              <a:t>of</a:t>
            </a:r>
            <a:r>
              <a:rPr lang="de-CH" altLang="de-DE" dirty="0"/>
              <a:t> </a:t>
            </a:r>
            <a:r>
              <a:rPr lang="de-CH" altLang="de-DE" dirty="0" err="1"/>
              <a:t>that</a:t>
            </a:r>
            <a:r>
              <a:rPr lang="de-CH" altLang="de-DE" dirty="0"/>
              <a:t> </a:t>
            </a:r>
            <a:r>
              <a:rPr lang="de-CH" altLang="de-DE" dirty="0" err="1"/>
              <a:t>why</a:t>
            </a:r>
            <a:r>
              <a:rPr lang="de-CH" altLang="de-DE" dirty="0"/>
              <a:t> </a:t>
            </a:r>
            <a:r>
              <a:rPr lang="de-CH" altLang="de-DE" dirty="0" err="1"/>
              <a:t>we</a:t>
            </a:r>
            <a:r>
              <a:rPr lang="de-CH" altLang="de-DE" dirty="0"/>
              <a:t> </a:t>
            </a:r>
            <a:r>
              <a:rPr lang="de-CH" altLang="de-DE" dirty="0" err="1"/>
              <a:t>want</a:t>
            </a:r>
            <a:r>
              <a:rPr lang="de-CH" altLang="de-DE" dirty="0"/>
              <a:t> </a:t>
            </a:r>
            <a:r>
              <a:rPr lang="de-CH" altLang="de-DE" dirty="0" err="1"/>
              <a:t>to</a:t>
            </a:r>
            <a:r>
              <a:rPr lang="de-CH" altLang="de-DE" dirty="0"/>
              <a:t> </a:t>
            </a:r>
            <a:r>
              <a:rPr lang="de-CH" altLang="de-DE" dirty="0" err="1"/>
              <a:t>distribute</a:t>
            </a:r>
            <a:r>
              <a:rPr lang="de-CH" altLang="de-DE" dirty="0"/>
              <a:t> </a:t>
            </a:r>
            <a:r>
              <a:rPr lang="de-CH" altLang="de-DE" dirty="0" err="1"/>
              <a:t>because</a:t>
            </a:r>
            <a:r>
              <a:rPr lang="de-CH" altLang="de-DE" dirty="0"/>
              <a:t> </a:t>
            </a:r>
            <a:r>
              <a:rPr lang="de-CH" altLang="de-DE" dirty="0" err="1"/>
              <a:t>we</a:t>
            </a:r>
            <a:r>
              <a:rPr lang="de-CH" altLang="de-DE" dirty="0"/>
              <a:t> </a:t>
            </a:r>
            <a:r>
              <a:rPr lang="de-CH" altLang="de-DE" dirty="0" err="1"/>
              <a:t>have</a:t>
            </a:r>
            <a:r>
              <a:rPr lang="de-CH" altLang="de-DE" dirty="0"/>
              <a:t> </a:t>
            </a:r>
            <a:r>
              <a:rPr lang="de-CH" altLang="de-DE" dirty="0" err="1"/>
              <a:t>Switzerland</a:t>
            </a:r>
            <a:endParaRPr lang="de-CH" altLang="de-DE" dirty="0"/>
          </a:p>
        </p:txBody>
      </p:sp>
      <p:sp>
        <p:nvSpPr>
          <p:cNvPr id="103428" name="Slide Number Placeholder 3"/>
          <p:cNvSpPr txBox="1">
            <a:spLocks noGrp="1"/>
          </p:cNvSpPr>
          <p:nvPr/>
        </p:nvSpPr>
        <p:spPr bwMode="auto">
          <a:xfrm>
            <a:off x="3838579" y="9397322"/>
            <a:ext cx="2917825" cy="5340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4364" tIns="47181" rIns="94364" bIns="47181" anchor="b"/>
          <a:lstStyle/>
          <a:p>
            <a:pPr algn="r" defTabSz="941326"/>
            <a:fld id="{109E4786-066C-45A7-BA39-A84AF5F79C9A}" type="slidenum">
              <a:rPr lang="en-US" altLang="de-DE" sz="1300" b="1">
                <a:latin typeface="Times New Roman" pitchFamily="18" charset="0"/>
              </a:rPr>
              <a:pPr algn="r" defTabSz="941326"/>
              <a:t>87</a:t>
            </a:fld>
            <a:endParaRPr lang="en-US" altLang="de-DE" sz="1300" b="1" dirty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69058129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x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D22ADA9-850B-49A8-9FD5-E7CA35035055}" type="slidenum">
              <a:rPr lang="en-US" altLang="en-US" smtClean="0"/>
              <a:pPr>
                <a:defRPr/>
              </a:pPr>
              <a:t>89</a:t>
            </a:fld>
            <a:endParaRPr lang="en-US" altLang="en-US"/>
          </a:p>
        </p:txBody>
      </p:sp>
    </p:spTree>
    <p:extLst>
      <p:ext uri="{BB962C8B-B14F-4D97-AF65-F5344CB8AC3E}">
        <p14:creationId xmlns="" xmlns:p14="http://schemas.microsoft.com/office/powerpoint/2010/main" val="2975104419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191B50-21DE-47D8-A187-061C8A0DCEA6}" type="slidenum">
              <a:rPr lang="en-US" altLang="en-US" sz="1300" smtClean="0"/>
              <a:pPr>
                <a:spcBef>
                  <a:spcPct val="0"/>
                </a:spcBef>
              </a:pPr>
              <a:t>90</a:t>
            </a:fld>
            <a:endParaRPr lang="en-US" altLang="en-US" sz="130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30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>
              <a:latin typeface="Times New Roman" panose="02020603050405020304" pitchFamily="18" charset="0"/>
              <a:ea typeface="MS PGothic" panose="020B0600070205080204" pitchFamily="34" charset="-128"/>
            </a:endParaRPr>
          </a:p>
        </p:txBody>
      </p:sp>
      <p:sp>
        <p:nvSpPr>
          <p:cNvPr id="430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652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65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9E191B50-21DE-47D8-A187-061C8A0DCEA6}" type="slidenum">
              <a:rPr lang="en-US" altLang="en-US" sz="1300" smtClean="0"/>
              <a:pPr>
                <a:spcBef>
                  <a:spcPct val="0"/>
                </a:spcBef>
              </a:pPr>
              <a:t>91</a:t>
            </a:fld>
            <a:endParaRPr lang="en-US" altLang="en-US" sz="1300"/>
          </a:p>
        </p:txBody>
      </p:sp>
    </p:spTree>
    <p:extLst>
      <p:ext uri="{BB962C8B-B14F-4D97-AF65-F5344CB8AC3E}">
        <p14:creationId xmlns="" xmlns:p14="http://schemas.microsoft.com/office/powerpoint/2010/main" val="376467926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9F7CFE-4288-4374-A12C-21619CA18EB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58554352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A721AB-A9B7-4039-9F98-51837A2A7C4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883140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41608946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381000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5067300" y="1219200"/>
            <a:ext cx="4533900" cy="5181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0096047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54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1757313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31277270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4854146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9675678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</p:spTree>
    <p:extLst>
      <p:ext uri="{BB962C8B-B14F-4D97-AF65-F5344CB8AC3E}">
        <p14:creationId xmlns="" xmlns:p14="http://schemas.microsoft.com/office/powerpoint/2010/main" val="8667611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605008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7294563" y="219075"/>
            <a:ext cx="2306637" cy="6181725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374650" y="219075"/>
            <a:ext cx="6767513" cy="6181725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</p:spTree>
    <p:extLst>
      <p:ext uri="{BB962C8B-B14F-4D97-AF65-F5344CB8AC3E}">
        <p14:creationId xmlns="" xmlns:p14="http://schemas.microsoft.com/office/powerpoint/2010/main" val="2665588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="" xmlns:p14="http://schemas.microsoft.com/office/powerpoint/2010/main" val="41155789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650" y="219075"/>
            <a:ext cx="9209088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81000" y="1219200"/>
            <a:ext cx="9220200" cy="518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381000" y="1066800"/>
            <a:ext cx="9220200" cy="76200"/>
          </a:xfrm>
          <a:prstGeom prst="rect">
            <a:avLst/>
          </a:prstGeom>
          <a:gradFill rotWithShape="0">
            <a:gsLst>
              <a:gs pos="0">
                <a:schemeClr val="bg2"/>
              </a:gs>
              <a:gs pos="100000">
                <a:schemeClr val="bg2">
                  <a:gamma/>
                  <a:tint val="48627"/>
                  <a:invGamma/>
                </a:scheme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1029" name="Line 10"/>
          <p:cNvSpPr>
            <a:spLocks noChangeShapeType="1"/>
          </p:cNvSpPr>
          <p:nvPr/>
        </p:nvSpPr>
        <p:spPr bwMode="auto">
          <a:xfrm>
            <a:off x="-6350" y="6477000"/>
            <a:ext cx="9912350" cy="0"/>
          </a:xfrm>
          <a:prstGeom prst="line">
            <a:avLst/>
          </a:prstGeom>
          <a:noFill/>
          <a:ln w="12700">
            <a:solidFill>
              <a:srgbClr val="DADADA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1038" name="Text Box 14"/>
          <p:cNvSpPr txBox="1">
            <a:spLocks noChangeArrowheads="1"/>
          </p:cNvSpPr>
          <p:nvPr/>
        </p:nvSpPr>
        <p:spPr bwMode="auto">
          <a:xfrm>
            <a:off x="292100" y="6538913"/>
            <a:ext cx="1646238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defRPr/>
            </a:pPr>
            <a:r>
              <a:rPr lang="en-US" altLang="en-US" sz="1100" i="1" dirty="0" smtClean="0">
                <a:solidFill>
                  <a:srgbClr val="000000"/>
                </a:solidFill>
                <a:latin typeface="Helvetica Black" charset="0"/>
              </a:rPr>
              <a:t>© 2020 </a:t>
            </a:r>
            <a:r>
              <a:rPr lang="en-US" altLang="en-US" sz="1100" i="1" dirty="0">
                <a:solidFill>
                  <a:srgbClr val="000000"/>
                </a:solidFill>
              </a:rPr>
              <a:t>UZH, CSG@IFI</a:t>
            </a:r>
          </a:p>
        </p:txBody>
      </p:sp>
      <p:pic>
        <p:nvPicPr>
          <p:cNvPr id="1031" name="Picture 24" descr="ifi"/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13863" y="6521450"/>
            <a:ext cx="292100" cy="292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4"/>
          </p:nvPr>
        </p:nvSpPr>
        <p:spPr>
          <a:xfrm>
            <a:off x="2889250" y="6477000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i="1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AD630FB-9244-44C2-AF88-B7797D10A2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9" r:id="rId1"/>
    <p:sldLayoutId id="2147483730" r:id="rId2"/>
    <p:sldLayoutId id="2147483731" r:id="rId3"/>
    <p:sldLayoutId id="2147483732" r:id="rId4"/>
    <p:sldLayoutId id="2147483733" r:id="rId5"/>
    <p:sldLayoutId id="2147483734" r:id="rId6"/>
    <p:sldLayoutId id="2147483735" r:id="rId7"/>
    <p:sldLayoutId id="2147483736" r:id="rId8"/>
    <p:sldLayoutId id="2147483737" r:id="rId9"/>
    <p:sldLayoutId id="2147483738" r:id="rId10"/>
    <p:sldLayoutId id="2147483739" r:id="rId11"/>
    <p:sldLayoutId id="2147483740" r:id="rId12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+mj-lt"/>
          <a:ea typeface="MS PGothic" charset="0"/>
          <a:cs typeface="MS PGothic" charset="0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  <a:ea typeface="MS PGothic" charset="0"/>
          <a:cs typeface="MS PGothic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  <a:ea typeface="MS PGothic" charset="0"/>
          <a:cs typeface="MS PGothic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  <a:ea typeface="MS PGothic" charset="0"/>
          <a:cs typeface="MS PGothic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  <a:ea typeface="MS PGothic" charset="0"/>
          <a:cs typeface="MS PGothic" charset="0"/>
        </a:defRPr>
      </a:lvl5pPr>
      <a:lvl6pPr marL="4572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6pPr>
      <a:lvl7pPr marL="9144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7pPr>
      <a:lvl8pPr marL="13716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8pPr>
      <a:lvl9pPr marL="1828800" algn="ctr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accent2"/>
          </a:solidFill>
          <a:latin typeface="Arial" charset="0"/>
        </a:defRPr>
      </a:lvl9pPr>
    </p:titleStyle>
    <p:bodyStyle>
      <a:lvl1pPr marL="342900" indent="-342900" algn="l" rtl="0" eaLnBrk="0" fontAlgn="base" hangingPunct="0">
        <a:lnSpc>
          <a:spcPts val="3600"/>
        </a:lnSpc>
        <a:spcBef>
          <a:spcPct val="10000"/>
        </a:spcBef>
        <a:spcAft>
          <a:spcPct val="0"/>
        </a:spcAft>
        <a:buSzPct val="65000"/>
        <a:buFont typeface="Wingdings" panose="05000000000000000000" pitchFamily="2" charset="2"/>
        <a:buChar char="q"/>
        <a:defRPr sz="2800">
          <a:solidFill>
            <a:schemeClr val="tx1"/>
          </a:solidFill>
          <a:latin typeface="+mn-lt"/>
          <a:ea typeface="MS PGothic" charset="0"/>
          <a:cs typeface="MS PGothic" charset="0"/>
        </a:defRPr>
      </a:lvl1pPr>
      <a:lvl2pPr marL="742950" indent="-285750" algn="l" rtl="0" eaLnBrk="0" fontAlgn="base" hangingPunct="0">
        <a:lnSpc>
          <a:spcPts val="3200"/>
        </a:lnSpc>
        <a:spcBef>
          <a:spcPct val="5000"/>
        </a:spcBef>
        <a:spcAft>
          <a:spcPct val="0"/>
        </a:spcAft>
        <a:buChar char="–"/>
        <a:defRPr sz="2400">
          <a:solidFill>
            <a:schemeClr val="tx1"/>
          </a:solidFill>
          <a:latin typeface="+mn-lt"/>
          <a:ea typeface="MS PGothic" charset="0"/>
          <a:cs typeface="MS PGothic" charset="0"/>
        </a:defRPr>
      </a:lvl2pPr>
      <a:lvl3pPr marL="1143000" indent="-228600" algn="l" rtl="0" eaLnBrk="0" fontAlgn="base" hangingPunct="0">
        <a:lnSpc>
          <a:spcPts val="2600"/>
        </a:lnSpc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>
          <a:solidFill>
            <a:schemeClr val="tx1"/>
          </a:solidFill>
          <a:latin typeface="+mn-lt"/>
          <a:ea typeface="MS PGothic" charset="0"/>
          <a:cs typeface="MS PGothic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har char="•"/>
        <a:defRPr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emf"/><Relationship Id="rId5" Type="http://schemas.openxmlformats.org/officeDocument/2006/relationships/image" Target="../media/image23.emf"/><Relationship Id="rId4" Type="http://schemas.openxmlformats.org/officeDocument/2006/relationships/image" Target="../media/image22.e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5.png"/><Relationship Id="rId4" Type="http://schemas.openxmlformats.org/officeDocument/2006/relationships/image" Target="../media/image3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9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4.png"/><Relationship Id="rId4" Type="http://schemas.microsoft.com/office/2007/relationships/hdphoto" Target="../media/hdphoto1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png"/><Relationship Id="rId13" Type="http://schemas.openxmlformats.org/officeDocument/2006/relationships/image" Target="../media/image55.png"/><Relationship Id="rId18" Type="http://schemas.openxmlformats.org/officeDocument/2006/relationships/image" Target="../media/image60.png"/><Relationship Id="rId3" Type="http://schemas.openxmlformats.org/officeDocument/2006/relationships/image" Target="../media/image45.png"/><Relationship Id="rId21" Type="http://schemas.openxmlformats.org/officeDocument/2006/relationships/image" Target="../media/image63.png"/><Relationship Id="rId7" Type="http://schemas.openxmlformats.org/officeDocument/2006/relationships/image" Target="../media/image49.png"/><Relationship Id="rId12" Type="http://schemas.openxmlformats.org/officeDocument/2006/relationships/image" Target="../media/image54.png"/><Relationship Id="rId17" Type="http://schemas.openxmlformats.org/officeDocument/2006/relationships/image" Target="../media/image59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58.png"/><Relationship Id="rId20" Type="http://schemas.openxmlformats.org/officeDocument/2006/relationships/image" Target="../media/image6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11" Type="http://schemas.openxmlformats.org/officeDocument/2006/relationships/image" Target="../media/image53.png"/><Relationship Id="rId5" Type="http://schemas.openxmlformats.org/officeDocument/2006/relationships/image" Target="../media/image47.png"/><Relationship Id="rId15" Type="http://schemas.openxmlformats.org/officeDocument/2006/relationships/image" Target="../media/image57.png"/><Relationship Id="rId10" Type="http://schemas.openxmlformats.org/officeDocument/2006/relationships/image" Target="../media/image52.png"/><Relationship Id="rId19" Type="http://schemas.openxmlformats.org/officeDocument/2006/relationships/image" Target="../media/image61.png"/><Relationship Id="rId4" Type="http://schemas.openxmlformats.org/officeDocument/2006/relationships/image" Target="../media/image46.png"/><Relationship Id="rId9" Type="http://schemas.openxmlformats.org/officeDocument/2006/relationships/image" Target="../media/image51.png"/><Relationship Id="rId14" Type="http://schemas.openxmlformats.org/officeDocument/2006/relationships/image" Target="../media/image56.png"/><Relationship Id="rId22" Type="http://schemas.openxmlformats.org/officeDocument/2006/relationships/image" Target="../media/image64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3" Type="http://schemas.openxmlformats.org/officeDocument/2006/relationships/image" Target="../media/image65.emf"/><Relationship Id="rId7" Type="http://schemas.openxmlformats.org/officeDocument/2006/relationships/image" Target="../media/image48.pn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7.pn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11" Type="http://schemas.microsoft.com/office/2007/relationships/hdphoto" Target="../media/hdphoto1.wdp"/><Relationship Id="rId5" Type="http://schemas.openxmlformats.org/officeDocument/2006/relationships/image" Target="../media/image68.png"/><Relationship Id="rId10" Type="http://schemas.openxmlformats.org/officeDocument/2006/relationships/image" Target="../media/image4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png"/><Relationship Id="rId3" Type="http://schemas.openxmlformats.org/officeDocument/2006/relationships/image" Target="../media/image66.png"/><Relationship Id="rId7" Type="http://schemas.openxmlformats.org/officeDocument/2006/relationships/image" Target="../media/image70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9.png"/><Relationship Id="rId11" Type="http://schemas.microsoft.com/office/2007/relationships/hdphoto" Target="../media/hdphoto1.wdp"/><Relationship Id="rId5" Type="http://schemas.openxmlformats.org/officeDocument/2006/relationships/image" Target="../media/image68.png"/><Relationship Id="rId10" Type="http://schemas.openxmlformats.org/officeDocument/2006/relationships/image" Target="../media/image43.png"/><Relationship Id="rId4" Type="http://schemas.openxmlformats.org/officeDocument/2006/relationships/image" Target="../media/image67.png"/><Relationship Id="rId9" Type="http://schemas.openxmlformats.org/officeDocument/2006/relationships/image" Target="../media/image72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png"/><Relationship Id="rId3" Type="http://schemas.openxmlformats.org/officeDocument/2006/relationships/image" Target="../media/image73.png"/><Relationship Id="rId7" Type="http://schemas.openxmlformats.org/officeDocument/2006/relationships/image" Target="../media/image77.png"/><Relationship Id="rId12" Type="http://schemas.openxmlformats.org/officeDocument/2006/relationships/image" Target="../media/image82.e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6.png"/><Relationship Id="rId11" Type="http://schemas.openxmlformats.org/officeDocument/2006/relationships/image" Target="../media/image81.png"/><Relationship Id="rId5" Type="http://schemas.openxmlformats.org/officeDocument/2006/relationships/image" Target="../media/image75.png"/><Relationship Id="rId10" Type="http://schemas.openxmlformats.org/officeDocument/2006/relationships/image" Target="../media/image80.png"/><Relationship Id="rId4" Type="http://schemas.openxmlformats.org/officeDocument/2006/relationships/image" Target="../media/image74.png"/><Relationship Id="rId9" Type="http://schemas.openxmlformats.org/officeDocument/2006/relationships/image" Target="../media/image79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3" Type="http://schemas.openxmlformats.org/officeDocument/2006/relationships/image" Target="../media/image81.png"/><Relationship Id="rId7" Type="http://schemas.openxmlformats.org/officeDocument/2006/relationships/image" Target="../media/image83.em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79.png"/><Relationship Id="rId5" Type="http://schemas.openxmlformats.org/officeDocument/2006/relationships/image" Target="../media/image74.png"/><Relationship Id="rId10" Type="http://schemas.openxmlformats.org/officeDocument/2006/relationships/image" Target="../media/image86.png"/><Relationship Id="rId4" Type="http://schemas.openxmlformats.org/officeDocument/2006/relationships/image" Target="../media/image73.png"/><Relationship Id="rId9" Type="http://schemas.openxmlformats.org/officeDocument/2006/relationships/image" Target="../media/image85.emf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86.png"/><Relationship Id="rId3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85.emf"/><Relationship Id="rId2" Type="http://schemas.openxmlformats.org/officeDocument/2006/relationships/notesSlide" Target="../notesSlides/notesSlide26.xml"/><Relationship Id="rId16" Type="http://schemas.openxmlformats.org/officeDocument/2006/relationships/image" Target="../media/image91.emf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1.png"/><Relationship Id="rId11" Type="http://schemas.openxmlformats.org/officeDocument/2006/relationships/image" Target="../media/image83.emf"/><Relationship Id="rId5" Type="http://schemas.openxmlformats.org/officeDocument/2006/relationships/image" Target="../media/image89.emf"/><Relationship Id="rId15" Type="http://schemas.openxmlformats.org/officeDocument/2006/relationships/image" Target="../media/image90.emf"/><Relationship Id="rId10" Type="http://schemas.openxmlformats.org/officeDocument/2006/relationships/image" Target="../media/image84.png"/><Relationship Id="rId4" Type="http://schemas.openxmlformats.org/officeDocument/2006/relationships/image" Target="../media/image88.emf"/><Relationship Id="rId9" Type="http://schemas.openxmlformats.org/officeDocument/2006/relationships/image" Target="../media/image79.png"/><Relationship Id="rId14" Type="http://schemas.openxmlformats.org/officeDocument/2006/relationships/image" Target="../media/image51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13" Type="http://schemas.openxmlformats.org/officeDocument/2006/relationships/image" Target="../media/image85.emf"/><Relationship Id="rId3" Type="http://schemas.openxmlformats.org/officeDocument/2006/relationships/image" Target="../media/image92.png"/><Relationship Id="rId7" Type="http://schemas.openxmlformats.org/officeDocument/2006/relationships/image" Target="../media/image81.png"/><Relationship Id="rId12" Type="http://schemas.openxmlformats.org/officeDocument/2006/relationships/image" Target="../media/image83.emf"/><Relationship Id="rId2" Type="http://schemas.openxmlformats.org/officeDocument/2006/relationships/notesSlide" Target="../notesSlides/notesSlide27.xml"/><Relationship Id="rId16" Type="http://schemas.openxmlformats.org/officeDocument/2006/relationships/image" Target="../media/image97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95.png"/><Relationship Id="rId11" Type="http://schemas.openxmlformats.org/officeDocument/2006/relationships/image" Target="../media/image84.png"/><Relationship Id="rId5" Type="http://schemas.openxmlformats.org/officeDocument/2006/relationships/image" Target="../media/image94.emf"/><Relationship Id="rId15" Type="http://schemas.openxmlformats.org/officeDocument/2006/relationships/image" Target="../media/image96.png"/><Relationship Id="rId10" Type="http://schemas.openxmlformats.org/officeDocument/2006/relationships/image" Target="../media/image79.png"/><Relationship Id="rId4" Type="http://schemas.openxmlformats.org/officeDocument/2006/relationships/image" Target="../media/image93.emf"/><Relationship Id="rId9" Type="http://schemas.openxmlformats.org/officeDocument/2006/relationships/image" Target="../media/image74.png"/><Relationship Id="rId14" Type="http://schemas.openxmlformats.org/officeDocument/2006/relationships/image" Target="../media/image8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emf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00.emf"/><Relationship Id="rId4" Type="http://schemas.openxmlformats.org/officeDocument/2006/relationships/image" Target="../media/image99.e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emf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em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4.emf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5.emf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6.emf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emf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7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emf"/><Relationship Id="rId2" Type="http://schemas.openxmlformats.org/officeDocument/2006/relationships/image" Target="../media/image108.emf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pn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3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5.png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7.emf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emf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9.emf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emf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1.emf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emf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emf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emf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emf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1.xml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6" Type="http://schemas.openxmlformats.org/officeDocument/2006/relationships/image" Target="../media/image126.png"/><Relationship Id="rId5" Type="http://schemas.microsoft.com/office/2007/relationships/media" Target="../media/media1.mp4"/><Relationship Id="rId4" Type="http://schemas.openxmlformats.org/officeDocument/2006/relationships/image" Target="../media/image125.emf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emf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2.mp4"/><Relationship Id="rId5" Type="http://schemas.openxmlformats.org/officeDocument/2006/relationships/image" Target="../media/image128.png"/><Relationship Id="rId4" Type="http://schemas.microsoft.com/office/2007/relationships/media" Target="../media/media2.mp4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emf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2" Type="http://schemas.openxmlformats.org/officeDocument/2006/relationships/image" Target="../media/image13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1.png"/></Relationships>
</file>

<file path=ppt/slides/_rels/slide76.xml.rels><?xml version="1.0" encoding="UTF-8" standalone="yes"?>
<Relationships xmlns="http://schemas.openxmlformats.org/package/2006/relationships"><Relationship Id="rId3" Type="http://schemas.microsoft.com/office/2007/relationships/media" Target="../media/media3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3.mp4"/><Relationship Id="rId4" Type="http://schemas.openxmlformats.org/officeDocument/2006/relationships/image" Target="../media/image134.png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5.emf"/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3" Type="http://schemas.microsoft.com/office/2007/relationships/media" Target="../media/media4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4.mp4"/><Relationship Id="rId4" Type="http://schemas.openxmlformats.org/officeDocument/2006/relationships/image" Target="../media/image136.pn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37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8.emf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3" Type="http://schemas.microsoft.com/office/2007/relationships/media" Target="../media/media5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5.mp4"/><Relationship Id="rId4" Type="http://schemas.openxmlformats.org/officeDocument/2006/relationships/image" Target="../media/image139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png"/><Relationship Id="rId2" Type="http://schemas.openxmlformats.org/officeDocument/2006/relationships/image" Target="../media/image140.png"/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42.png"/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7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uzh_logo_d_pos_gross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8113" y="4985476"/>
            <a:ext cx="3292475" cy="1443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425885" y="1435100"/>
            <a:ext cx="9031266" cy="1871771"/>
          </a:xfrm>
          <a:ln>
            <a:solidFill>
              <a:schemeClr val="bg2"/>
            </a:solidFill>
            <a:miter lim="800000"/>
            <a:headEnd/>
            <a:tailEnd/>
          </a:ln>
        </p:spPr>
        <p:txBody>
          <a:bodyPr/>
          <a:lstStyle/>
          <a:p>
            <a:r>
              <a:rPr lang="en-US" smtClean="0"/>
              <a:t>Practical Introduction to Blockchain-based Remote Electronic Voting</a:t>
            </a:r>
            <a:endParaRPr lang="en-US" altLang="en-US" i="1">
              <a:ea typeface="MS PGothic" panose="020B0600070205080204" pitchFamily="34" charset="-128"/>
            </a:endParaRP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027135" y="3570492"/>
            <a:ext cx="7878870" cy="1527601"/>
          </a:xfrm>
        </p:spPr>
        <p:txBody>
          <a:bodyPr/>
          <a:lstStyle/>
          <a:p>
            <a:pPr lvl="0">
              <a:lnSpc>
                <a:spcPts val="2000"/>
              </a:lnSpc>
              <a:defRPr/>
            </a:pPr>
            <a:r>
              <a:rPr lang="en-US" sz="1600" b="1"/>
              <a:t>Christian Killer, Bruno Rodrigues, Eder Scheid, Muriel Franco</a:t>
            </a:r>
            <a:r>
              <a:rPr lang="en-US" sz="1600" b="1" smtClean="0"/>
              <a:t>, </a:t>
            </a:r>
            <a:r>
              <a:rPr lang="en-US" sz="1600" b="1"/>
              <a:t>Burkhard Stiller</a:t>
            </a:r>
            <a:r>
              <a:rPr lang="en-US" sz="1600" b="1" u="sng"/>
              <a:t/>
            </a:r>
            <a:br>
              <a:rPr lang="en-US" sz="1600" b="1" u="sng"/>
            </a:br>
            <a:r>
              <a:rPr lang="en-US" sz="1600" i="1"/>
              <a:t>Communication Systems Group CSG</a:t>
            </a:r>
            <a:br>
              <a:rPr lang="en-US" sz="1600" i="1"/>
            </a:br>
            <a:r>
              <a:rPr lang="en-US" sz="1600" i="1"/>
              <a:t>Department of Informatics IfI</a:t>
            </a:r>
            <a:br>
              <a:rPr lang="en-US" sz="1600" i="1"/>
            </a:br>
            <a:r>
              <a:rPr lang="en-US" sz="1600" i="1"/>
              <a:t>University of Zürich UZH</a:t>
            </a:r>
          </a:p>
          <a:p>
            <a:pPr lvl="0">
              <a:lnSpc>
                <a:spcPts val="2000"/>
              </a:lnSpc>
              <a:defRPr/>
            </a:pPr>
            <a:r>
              <a:rPr lang="en-US" sz="1800" i="1"/>
              <a:t>[killer,rodrigues,scheid,franco,stiller]@ifi.uzh.ch</a:t>
            </a:r>
          </a:p>
          <a:p>
            <a:pPr>
              <a:lnSpc>
                <a:spcPts val="2000"/>
              </a:lnSpc>
            </a:pPr>
            <a:endParaRPr lang="en-US" altLang="en-US" sz="1600" i="1">
              <a:ea typeface="MS PGothic" panose="020B0600070205080204" pitchFamily="34" charset="-128"/>
            </a:endParaRPr>
          </a:p>
        </p:txBody>
      </p:sp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87338" y="365125"/>
            <a:ext cx="9345612" cy="409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 anchorCtr="1"/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algn="ctr">
              <a:lnSpc>
                <a:spcPts val="2400"/>
              </a:lnSpc>
              <a:spcBef>
                <a:spcPct val="0"/>
              </a:spcBef>
              <a:buNone/>
            </a:pPr>
            <a:r>
              <a:rPr lang="en-US" sz="1800" b="1" i="1" smtClean="0"/>
              <a:t>IEEE International Conference on Blockchain and Cryptocurrency</a:t>
            </a:r>
          </a:p>
          <a:p>
            <a:pPr algn="ctr">
              <a:lnSpc>
                <a:spcPts val="2400"/>
              </a:lnSpc>
              <a:spcBef>
                <a:spcPct val="0"/>
              </a:spcBef>
              <a:buNone/>
            </a:pPr>
            <a:r>
              <a:rPr lang="en-US" altLang="en-US" sz="1800" b="1" i="1" smtClean="0"/>
              <a:t>Toronto, Canada, Virtual Conference, May 3, 2020</a:t>
            </a:r>
            <a:endParaRPr lang="en-US" altLang="en-US" sz="1800" b="1" i="1"/>
          </a:p>
        </p:txBody>
      </p:sp>
      <p:pic>
        <p:nvPicPr>
          <p:cNvPr id="10" name="Picture 7" descr="CSG_logo_final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675563" y="5217251"/>
            <a:ext cx="1177925" cy="9667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3"/>
          <p:cNvSpPr txBox="1">
            <a:spLocks noChangeArrowheads="1"/>
          </p:cNvSpPr>
          <p:nvPr/>
        </p:nvSpPr>
        <p:spPr bwMode="auto">
          <a:xfrm>
            <a:off x="3452318" y="5032693"/>
            <a:ext cx="3015652" cy="1444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0" indent="0" algn="ctr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None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457200" indent="0" algn="ctr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None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914400" indent="0" algn="ctr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371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18288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2860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7432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2004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57600" indent="0" algn="ctr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pPr>
              <a:lnSpc>
                <a:spcPts val="2000"/>
              </a:lnSpc>
            </a:pPr>
            <a:endParaRPr lang="en-US" altLang="en-US" sz="1800" kern="0">
              <a:ea typeface="MS PGothic" panose="020B0600070205080204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ToC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2"/>
                </a:solidFill>
              </a:rPr>
              <a:t>Electronic Voting (EV)</a:t>
            </a:r>
          </a:p>
          <a:p>
            <a:pPr lvl="1"/>
            <a:r>
              <a:rPr lang="en-US" dirty="0"/>
              <a:t>Definitions and Notions with a Global Overview on EV</a:t>
            </a:r>
          </a:p>
          <a:p>
            <a:pPr lvl="1"/>
            <a:r>
              <a:rPr lang="en-US" dirty="0"/>
              <a:t>History of Switzerland and REV</a:t>
            </a:r>
          </a:p>
          <a:p>
            <a:pPr lvl="1"/>
            <a:r>
              <a:rPr lang="en-US" dirty="0"/>
              <a:t>Focus on Remote Postal Voting (RPV) in Switzerland</a:t>
            </a:r>
          </a:p>
          <a:p>
            <a:r>
              <a:rPr lang="en-US" dirty="0">
                <a:solidFill>
                  <a:schemeClr val="accent2"/>
                </a:solidFill>
              </a:rPr>
              <a:t>Remote Electronic Voting (REV)</a:t>
            </a:r>
          </a:p>
          <a:p>
            <a:pPr lvl="1"/>
            <a:r>
              <a:rPr lang="en-US" dirty="0"/>
              <a:t>REV Requirements and Properties</a:t>
            </a:r>
          </a:p>
          <a:p>
            <a:pPr lvl="1"/>
            <a:r>
              <a:rPr lang="en-US" dirty="0"/>
              <a:t>Building Blocks</a:t>
            </a:r>
          </a:p>
          <a:p>
            <a:pPr lvl="2"/>
            <a:r>
              <a:rPr lang="en-US" dirty="0" err="1"/>
              <a:t>Homomorphic</a:t>
            </a:r>
            <a:r>
              <a:rPr lang="en-US" dirty="0"/>
              <a:t> Encryption, ZKP, PBB</a:t>
            </a:r>
          </a:p>
          <a:p>
            <a:r>
              <a:rPr lang="en-US" dirty="0">
                <a:solidFill>
                  <a:schemeClr val="accent2"/>
                </a:solidFill>
              </a:rPr>
              <a:t>BC-based REV</a:t>
            </a:r>
          </a:p>
          <a:p>
            <a:pPr lvl="1"/>
            <a:r>
              <a:rPr lang="en-US" dirty="0" err="1"/>
              <a:t>Provotum</a:t>
            </a:r>
            <a:r>
              <a:rPr lang="en-US" dirty="0"/>
              <a:t> Voting Protocol and Evaluation</a:t>
            </a:r>
          </a:p>
          <a:p>
            <a:r>
              <a:rPr lang="en-US" dirty="0">
                <a:solidFill>
                  <a:schemeClr val="accent2"/>
                </a:solidFill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68990" y="3926860"/>
            <a:ext cx="854721" cy="400110"/>
          </a:xfrm>
          <a:prstGeom prst="rect">
            <a:avLst/>
          </a:prstGeom>
          <a:solidFill>
            <a:schemeClr val="bg1">
              <a:alpha val="80000"/>
            </a:schemeClr>
          </a:solidFill>
        </p:spPr>
        <p:txBody>
          <a:bodyPr wrap="none" rtlCol="0">
            <a:spAutoFit/>
          </a:bodyPr>
          <a:lstStyle/>
          <a:p>
            <a:r>
              <a:rPr lang="en-US" sz="2000" i="1" dirty="0"/>
              <a:t>Break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18499" y="1385838"/>
            <a:ext cx="9328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11:30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8496" y="350485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12:30</a:t>
            </a:r>
          </a:p>
        </p:txBody>
      </p:sp>
      <p:cxnSp>
        <p:nvCxnSpPr>
          <p:cNvPr id="7" name="Straight Arrow Connector 6"/>
          <p:cNvCxnSpPr>
            <a:stCxn id="5" idx="2"/>
            <a:endCxn id="6" idx="0"/>
          </p:cNvCxnSpPr>
          <p:nvPr/>
        </p:nvCxnSpPr>
        <p:spPr bwMode="auto">
          <a:xfrm>
            <a:off x="8784941" y="1847503"/>
            <a:ext cx="11411" cy="1657355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8" name="TextBox 7"/>
          <p:cNvSpPr txBox="1"/>
          <p:nvPr/>
        </p:nvSpPr>
        <p:spPr>
          <a:xfrm>
            <a:off x="8318496" y="4287307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12:30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318496" y="5874098"/>
            <a:ext cx="95571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13:30</a:t>
            </a:r>
          </a:p>
        </p:txBody>
      </p:sp>
      <p:cxnSp>
        <p:nvCxnSpPr>
          <p:cNvPr id="10" name="Straight Arrow Connector 9"/>
          <p:cNvCxnSpPr>
            <a:stCxn id="8" idx="2"/>
            <a:endCxn id="9" idx="0"/>
          </p:cNvCxnSpPr>
          <p:nvPr/>
        </p:nvCxnSpPr>
        <p:spPr bwMode="auto">
          <a:xfrm>
            <a:off x="8796352" y="4748972"/>
            <a:ext cx="0" cy="1125126"/>
          </a:xfrm>
          <a:prstGeom prst="straightConnector1">
            <a:avLst/>
          </a:prstGeom>
          <a:solidFill>
            <a:schemeClr val="bg1"/>
          </a:solidFill>
          <a:ln w="9525" cap="flat" cmpd="sng" algn="ctr">
            <a:solidFill>
              <a:schemeClr val="accent2"/>
            </a:solidFill>
            <a:prstDash val="solid"/>
            <a:round/>
            <a:headEnd type="none" w="med" len="med"/>
            <a:tailEnd type="triangle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934267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dirty="0"/>
              <a:t>Electronic Voting (EV)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r>
              <a:rPr lang="en-US" b="1" dirty="0"/>
              <a:t>Definitions and Notions with a Global Overview on EV</a:t>
            </a:r>
          </a:p>
          <a:p>
            <a:pPr lvl="1"/>
            <a:r>
              <a:rPr lang="en-US" dirty="0"/>
              <a:t>History of Switzerland and REV</a:t>
            </a:r>
          </a:p>
          <a:p>
            <a:pPr lvl="1"/>
            <a:r>
              <a:rPr lang="en-US" dirty="0"/>
              <a:t>Focus on Remote Postal Voting (RPV) in Switzerland</a:t>
            </a:r>
          </a:p>
        </p:txBody>
      </p:sp>
    </p:spTree>
    <p:extLst>
      <p:ext uri="{BB962C8B-B14F-4D97-AF65-F5344CB8AC3E}">
        <p14:creationId xmlns="" xmlns:p14="http://schemas.microsoft.com/office/powerpoint/2010/main" val="3493576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B9EDBD0-48CA-1845-8311-B1E78AD48C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endParaRPr lang="en-US" b="1" dirty="0"/>
          </a:p>
          <a:p>
            <a:r>
              <a:rPr lang="en-US" dirty="0"/>
              <a:t>Main difficulties in practice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No one is trusted</a:t>
            </a:r>
          </a:p>
          <a:p>
            <a:pPr lvl="2"/>
            <a:r>
              <a:rPr lang="en-US" dirty="0"/>
              <a:t>Anyone is a potential adversary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The need for evidence</a:t>
            </a:r>
          </a:p>
          <a:p>
            <a:pPr lvl="2"/>
            <a:r>
              <a:rPr lang="en-US" dirty="0"/>
              <a:t>Any observer should be able to verify the election data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The secret ballot</a:t>
            </a:r>
          </a:p>
          <a:p>
            <a:pPr lvl="2"/>
            <a:r>
              <a:rPr lang="en-US" dirty="0"/>
              <a:t>Voters should not be able to prove how they voted to anyone, even if they wish to do so</a:t>
            </a:r>
          </a:p>
          <a:p>
            <a:pPr lvl="2"/>
            <a:endParaRPr lang="en-US" dirty="0"/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078CF6BB-2F4C-9F47-85D9-8578034F2D3F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840" t="41119" r="18115" b="35625"/>
          <a:stretch/>
        </p:blipFill>
        <p:spPr>
          <a:xfrm>
            <a:off x="1631361" y="1387583"/>
            <a:ext cx="6427814" cy="11031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BBB3A26B-7DB4-ED45-A8A6-AFEF83B745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Are elections just counting?</a:t>
            </a:r>
          </a:p>
        </p:txBody>
      </p:sp>
    </p:spTree>
    <p:extLst>
      <p:ext uri="{BB962C8B-B14F-4D97-AF65-F5344CB8AC3E}">
        <p14:creationId xmlns="" xmlns:p14="http://schemas.microsoft.com/office/powerpoint/2010/main" val="139955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1255F8F-1F77-544A-A502-8AB57C750B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Secret Ballot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BDDC363-6969-B041-8E2E-09091CB21F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Mid 19th century, the “Australian ballot” was introduced as a means of deterring coercion</a:t>
            </a:r>
          </a:p>
          <a:p>
            <a:r>
              <a:rPr lang="en-US" dirty="0"/>
              <a:t>Today, society takes for granted this process of voting privately within a public environment, where observers can enforce privacy, but great innovation in its time</a:t>
            </a:r>
          </a:p>
          <a:p>
            <a:r>
              <a:rPr lang="en-US" dirty="0"/>
              <a:t>In the early 1980s, cryptographers began to propose new election designs with new properties and integrity guarantees </a:t>
            </a:r>
          </a:p>
        </p:txBody>
      </p:sp>
      <p:pic>
        <p:nvPicPr>
          <p:cNvPr id="1026" name="Picture 2" descr="A newspaper sketch of the general elections of 1880">
            <a:extLst>
              <a:ext uri="{FF2B5EF4-FFF2-40B4-BE49-F238E27FC236}">
                <a16:creationId xmlns="" xmlns:a16="http://schemas.microsoft.com/office/drawing/2014/main" id="{BCD61DE9-1B6F-CA45-AD5A-2FAA6D6D29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4742" y="4566898"/>
            <a:ext cx="3260271" cy="183390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267F0E07-FF50-194A-B2C0-90D2CCE5542C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29428" y="4641082"/>
            <a:ext cx="2605314" cy="1685533"/>
          </a:xfrm>
          <a:prstGeom prst="rect">
            <a:avLst/>
          </a:prstGeom>
        </p:spPr>
      </p:pic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9517E7BA-3277-7B4E-A0D4-FC9DEFA1AB64}"/>
              </a:ext>
            </a:extLst>
          </p:cNvPr>
          <p:cNvSpPr/>
          <p:nvPr/>
        </p:nvSpPr>
        <p:spPr>
          <a:xfrm>
            <a:off x="5072460" y="6515814"/>
            <a:ext cx="3766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Source: https://www.bbc.com/news/uk-england-leeds-31630588</a:t>
            </a:r>
          </a:p>
        </p:txBody>
      </p:sp>
    </p:spTree>
    <p:extLst>
      <p:ext uri="{BB962C8B-B14F-4D97-AF65-F5344CB8AC3E}">
        <p14:creationId xmlns="" xmlns:p14="http://schemas.microsoft.com/office/powerpoint/2010/main" val="6554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hteck 5">
            <a:extLst>
              <a:ext uri="{FF2B5EF4-FFF2-40B4-BE49-F238E27FC236}">
                <a16:creationId xmlns="" xmlns:a16="http://schemas.microsoft.com/office/drawing/2014/main" id="{9517E7BA-3277-7B4E-A0D4-FC9DEFA1AB64}"/>
              </a:ext>
            </a:extLst>
          </p:cNvPr>
          <p:cNvSpPr/>
          <p:nvPr/>
        </p:nvSpPr>
        <p:spPr>
          <a:xfrm>
            <a:off x="5072460" y="6515814"/>
            <a:ext cx="3766740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Source: https://www.bbc.com/news/uk-england-leeds-31630588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="" xmlns:a16="http://schemas.microsoft.com/office/drawing/2014/main" id="{0D38A790-E7C2-6348-9CEE-251A8544D123}"/>
              </a:ext>
            </a:extLst>
          </p:cNvPr>
          <p:cNvSpPr txBox="1">
            <a:spLocks/>
          </p:cNvSpPr>
          <p:nvPr/>
        </p:nvSpPr>
        <p:spPr>
          <a:xfrm>
            <a:off x="374650" y="1147128"/>
            <a:ext cx="9035568" cy="6858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  <a:ea typeface="MS PGothic" charset="0"/>
                <a:cs typeface="MS PGothic" charset="0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b="1" dirty="0">
                <a:solidFill>
                  <a:schemeClr val="accent2"/>
                </a:solidFill>
              </a:rPr>
              <a:t>Remote Electronic Voting</a:t>
            </a:r>
            <a:r>
              <a:rPr lang="en-US" dirty="0">
                <a:solidFill>
                  <a:schemeClr val="accent2"/>
                </a:solidFill>
              </a:rPr>
              <a:t> </a:t>
            </a:r>
            <a:r>
              <a:rPr lang="en-US" dirty="0"/>
              <a:t>(REV) or Internet Voting </a:t>
            </a:r>
          </a:p>
          <a:p>
            <a:pPr lvl="1"/>
            <a:r>
              <a:rPr lang="en-US" dirty="0"/>
              <a:t>Vote cast in a </a:t>
            </a:r>
            <a:r>
              <a:rPr lang="en-US" b="1" dirty="0"/>
              <a:t>remote,</a:t>
            </a:r>
            <a:r>
              <a:rPr lang="en-US" dirty="0"/>
              <a:t> </a:t>
            </a:r>
            <a:r>
              <a:rPr lang="en-US" b="1" dirty="0"/>
              <a:t>uncontrolled</a:t>
            </a:r>
            <a:r>
              <a:rPr lang="en-US" dirty="0"/>
              <a:t> environment and </a:t>
            </a:r>
            <a:r>
              <a:rPr lang="en-US" b="1" i="1" dirty="0"/>
              <a:t>not </a:t>
            </a:r>
            <a:r>
              <a:rPr lang="en-US" dirty="0"/>
              <a:t>in a voting booth.</a:t>
            </a:r>
            <a:endParaRPr lang="de-CH" dirty="0"/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lvl="1"/>
            <a:endParaRPr lang="de-CH" b="1" dirty="0"/>
          </a:p>
          <a:p>
            <a:pPr marL="800100" lvl="1" indent="-342900">
              <a:spcBef>
                <a:spcPts val="150"/>
              </a:spcBef>
              <a:buFont typeface="Arial" panose="020B0604020202020204" pitchFamily="34" charset="0"/>
              <a:buChar char="−"/>
              <a:defRPr/>
            </a:pPr>
            <a:endParaRPr lang="en-US" dirty="0"/>
          </a:p>
          <a:p>
            <a:pPr marL="800020" lvl="1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399970" indent="-342831">
              <a:spcBef>
                <a:spcPts val="150"/>
              </a:spcBef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lvl="1">
              <a:defRPr/>
            </a:pPr>
            <a:endParaRPr lang="en-US" kern="0" dirty="0"/>
          </a:p>
          <a:p>
            <a:pPr marL="0" indent="0">
              <a:buFont typeface="Wingdings" panose="05000000000000000000" pitchFamily="2" charset="2"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  <a:p>
            <a:pPr marL="457200" lvl="1" indent="0">
              <a:buFontTx/>
              <a:buNone/>
              <a:defRPr/>
            </a:pPr>
            <a:endParaRPr lang="en-US" altLang="en-US" kern="0" dirty="0">
              <a:ea typeface="MS PGothic" panose="020B0600070205080204" pitchFamily="34" charset="-128"/>
            </a:endParaRPr>
          </a:p>
        </p:txBody>
      </p:sp>
      <p:pic>
        <p:nvPicPr>
          <p:cNvPr id="12" name="Grafik 11">
            <a:extLst>
              <a:ext uri="{FF2B5EF4-FFF2-40B4-BE49-F238E27FC236}">
                <a16:creationId xmlns="" xmlns:a16="http://schemas.microsoft.com/office/drawing/2014/main" id="{AD4A43A3-F315-BF4C-B838-03809C26659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alphaModFix/>
          </a:blip>
          <a:stretch>
            <a:fillRect/>
          </a:stretch>
        </p:blipFill>
        <p:spPr>
          <a:xfrm>
            <a:off x="1386319" y="2627677"/>
            <a:ext cx="7133361" cy="3820236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="" xmlns:a16="http://schemas.microsoft.com/office/drawing/2014/main" id="{0939F473-C6BC-E544-9608-2A7585A024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650" y="219075"/>
            <a:ext cx="9209088" cy="68580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Terminology</a:t>
            </a:r>
          </a:p>
        </p:txBody>
      </p:sp>
    </p:spTree>
    <p:extLst>
      <p:ext uri="{BB962C8B-B14F-4D97-AF65-F5344CB8AC3E}">
        <p14:creationId xmlns="" xmlns:p14="http://schemas.microsoft.com/office/powerpoint/2010/main" val="2038796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5E29E81-CDFF-704B-B37F-F92EA8B80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E-Voting World Map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48EE0E64-C3E4-7247-8C1B-C44E57D5F6F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488" y="1176236"/>
            <a:ext cx="7557025" cy="5667768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05E048A7-8827-094E-9A30-7B28003D729B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6950" y="5364429"/>
            <a:ext cx="7672100" cy="1237435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88E833EF-D45B-F849-865A-A92C3749B2D5}"/>
              </a:ext>
            </a:extLst>
          </p:cNvPr>
          <p:cNvSpPr/>
          <p:nvPr/>
        </p:nvSpPr>
        <p:spPr>
          <a:xfrm>
            <a:off x="4953000" y="6560500"/>
            <a:ext cx="4386943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000"/>
              <a:t>Source: </a:t>
            </a:r>
            <a:r>
              <a:rPr lang="en-US" sz="1000" i="1"/>
              <a:t>e-voting.cc</a:t>
            </a:r>
            <a:endParaRPr lang="en-US" sz="1000"/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42D7CCB1-7A99-894A-BA52-0A010C4D63A5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432071" y="863511"/>
            <a:ext cx="2562013" cy="12374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Gerade Verbindung 7">
            <a:extLst>
              <a:ext uri="{FF2B5EF4-FFF2-40B4-BE49-F238E27FC236}">
                <a16:creationId xmlns="" xmlns:a16="http://schemas.microsoft.com/office/drawing/2014/main" id="{D241922E-0D7D-C147-8E22-90158D78D614}"/>
              </a:ext>
            </a:extLst>
          </p:cNvPr>
          <p:cNvCxnSpPr>
            <a:endCxn id="3" idx="1"/>
          </p:cNvCxnSpPr>
          <p:nvPr/>
        </p:nvCxnSpPr>
        <p:spPr bwMode="auto">
          <a:xfrm flipV="1">
            <a:off x="4757239" y="1482229"/>
            <a:ext cx="674832" cy="35580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0CE978E2-EE18-5B40-A50F-C20E1E781DB8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4015631"/>
            <a:ext cx="2906686" cy="123743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0" name="Gerade Verbindung 9">
            <a:extLst>
              <a:ext uri="{FF2B5EF4-FFF2-40B4-BE49-F238E27FC236}">
                <a16:creationId xmlns="" xmlns:a16="http://schemas.microsoft.com/office/drawing/2014/main" id="{63ECC298-447F-8944-B72E-DC004A9E6313}"/>
              </a:ext>
            </a:extLst>
          </p:cNvPr>
          <p:cNvCxnSpPr>
            <a:cxnSpLocks/>
            <a:endCxn id="9" idx="0"/>
          </p:cNvCxnSpPr>
          <p:nvPr/>
        </p:nvCxnSpPr>
        <p:spPr bwMode="auto">
          <a:xfrm flipH="1">
            <a:off x="1827993" y="3851564"/>
            <a:ext cx="1193518" cy="164067"/>
          </a:xfrm>
          <a:prstGeom prst="line">
            <a:avLst/>
          </a:prstGeom>
          <a:ln w="19050" cap="flat" cmpd="sng" algn="ctr">
            <a:solidFill>
              <a:schemeClr val="accent4"/>
            </a:solidFill>
            <a:prstDash val="dash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pic>
        <p:nvPicPr>
          <p:cNvPr id="16" name="Grafik 15">
            <a:extLst>
              <a:ext uri="{FF2B5EF4-FFF2-40B4-BE49-F238E27FC236}">
                <a16:creationId xmlns="" xmlns:a16="http://schemas.microsoft.com/office/drawing/2014/main" id="{8FC858A8-E54E-7947-BAC0-E446901DCEA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650" y="3084248"/>
            <a:ext cx="1318745" cy="875702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27942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20040D0-10B4-9344-81C6-E91FCC76E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Estonia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7516B130-DDD8-8D43-9B10-CB43F2878E7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7538" y="1489557"/>
            <a:ext cx="2270924" cy="1707964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F6526FA7-E5BA-3F42-AA83-8B5FB118674C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87343" y="1690442"/>
            <a:ext cx="2427986" cy="130619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68A7D4C8-8222-2E43-AB2B-F89115D8F446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390671" y="1548837"/>
            <a:ext cx="1993900" cy="144780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98153C0A-7C8D-EA4D-8174-D1BBBB0B23DF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3598458"/>
            <a:ext cx="3072917" cy="2533471"/>
          </a:xfrm>
          <a:prstGeom prst="rect">
            <a:avLst/>
          </a:prstGeom>
        </p:spPr>
      </p:pic>
      <p:pic>
        <p:nvPicPr>
          <p:cNvPr id="15" name="Grafik 14">
            <a:extLst>
              <a:ext uri="{FF2B5EF4-FFF2-40B4-BE49-F238E27FC236}">
                <a16:creationId xmlns="" xmlns:a16="http://schemas.microsoft.com/office/drawing/2014/main" id="{1E878E09-69E1-7F44-BFCD-0362BF97BBE6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527858" y="3667178"/>
            <a:ext cx="2935254" cy="2396030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="" xmlns:a16="http://schemas.microsoft.com/office/drawing/2014/main" id="{D43B4BD8-B035-C74C-B5E7-3603F5C4D2A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alphaModFix amt="85000"/>
          </a:blip>
          <a:stretch>
            <a:fillRect/>
          </a:stretch>
        </p:blipFill>
        <p:spPr>
          <a:xfrm>
            <a:off x="6463112" y="3660479"/>
            <a:ext cx="3004396" cy="239603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F4EB2DA5-4F09-9346-9D7A-13F94BBE7F9C}"/>
              </a:ext>
            </a:extLst>
          </p:cNvPr>
          <p:cNvSpPr/>
          <p:nvPr/>
        </p:nvSpPr>
        <p:spPr>
          <a:xfrm>
            <a:off x="4953000" y="6450051"/>
            <a:ext cx="4386943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de-CH" sz="1000" dirty="0"/>
              <a:t>Source: Security Analysis </a:t>
            </a:r>
            <a:r>
              <a:rPr lang="de-CH" sz="1000" dirty="0" err="1"/>
              <a:t>of</a:t>
            </a:r>
            <a:r>
              <a:rPr lang="de-CH" sz="1000" dirty="0"/>
              <a:t> </a:t>
            </a:r>
            <a:r>
              <a:rPr lang="de-CH" sz="1000" dirty="0" err="1"/>
              <a:t>the</a:t>
            </a:r>
            <a:r>
              <a:rPr lang="de-CH" sz="1000" dirty="0"/>
              <a:t> </a:t>
            </a:r>
            <a:r>
              <a:rPr lang="de-CH" sz="1000" dirty="0" err="1"/>
              <a:t>Estonian</a:t>
            </a:r>
            <a:r>
              <a:rPr lang="de-CH" sz="1000" dirty="0"/>
              <a:t> Internet </a:t>
            </a:r>
            <a:r>
              <a:rPr lang="de-CH" sz="1000" dirty="0" err="1"/>
              <a:t>Voting</a:t>
            </a:r>
            <a:r>
              <a:rPr lang="de-CH" sz="1000" dirty="0"/>
              <a:t> System, Drew </a:t>
            </a:r>
            <a:r>
              <a:rPr lang="de-CH" sz="1000" dirty="0" err="1"/>
              <a:t>Springall</a:t>
            </a:r>
            <a:r>
              <a:rPr lang="de-CH" sz="1000" dirty="0"/>
              <a:t> et al., November 2014</a:t>
            </a:r>
          </a:p>
          <a:p>
            <a:pPr algn="ctr"/>
            <a:endParaRPr lang="de-DE" sz="1000" dirty="0"/>
          </a:p>
        </p:txBody>
      </p:sp>
    </p:spTree>
    <p:extLst>
      <p:ext uri="{BB962C8B-B14F-4D97-AF65-F5344CB8AC3E}">
        <p14:creationId xmlns="" xmlns:p14="http://schemas.microsoft.com/office/powerpoint/2010/main" val="11463720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dirty="0"/>
              <a:t>Electronic Voting (EV)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r>
              <a:rPr lang="en-US" dirty="0"/>
              <a:t>Definitions and Notions with a Global Overview on EV</a:t>
            </a:r>
          </a:p>
          <a:p>
            <a:pPr lvl="1"/>
            <a:r>
              <a:rPr lang="en-US" b="1" dirty="0"/>
              <a:t>History of Switzerland and REV</a:t>
            </a:r>
          </a:p>
          <a:p>
            <a:pPr lvl="1"/>
            <a:r>
              <a:rPr lang="en-US" dirty="0"/>
              <a:t>Focus on Remote Postal Voting (RPV) in Switzerland</a:t>
            </a:r>
          </a:p>
        </p:txBody>
      </p:sp>
    </p:spTree>
    <p:extLst>
      <p:ext uri="{BB962C8B-B14F-4D97-AF65-F5344CB8AC3E}">
        <p14:creationId xmlns="" xmlns:p14="http://schemas.microsoft.com/office/powerpoint/2010/main" val="3849725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DF8F5A8-FEAC-5C43-BE11-695378242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Brief History of Swiss Voting Channels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C30B642A-80DD-8F48-968F-99B00653B9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 tradition of direct democracy (</a:t>
            </a:r>
            <a:r>
              <a:rPr lang="en-US" dirty="0" err="1"/>
              <a:t>Landsgemeinde</a:t>
            </a:r>
            <a:r>
              <a:rPr lang="en-US" dirty="0"/>
              <a:t>)</a:t>
            </a:r>
          </a:p>
          <a:p>
            <a:pPr lvl="1"/>
            <a:r>
              <a:rPr lang="en-US" dirty="0"/>
              <a:t>Introduction of “Remote Postal Voting” in the 1970’s which was generalized in the 1990’s</a:t>
            </a:r>
          </a:p>
          <a:p>
            <a:pPr lvl="1"/>
            <a:r>
              <a:rPr lang="en-US" dirty="0"/>
              <a:t>1998: the Federal Council proposes to study Internet Voting (I-Voting) and by the year 2000, official start of the Vote “</a:t>
            </a:r>
            <a:r>
              <a:rPr lang="en-US" dirty="0" err="1"/>
              <a:t>électronique</a:t>
            </a:r>
            <a:r>
              <a:rPr lang="en-US" dirty="0"/>
              <a:t>” project with three pilot cantons (GE, NE, ZH)</a:t>
            </a:r>
          </a:p>
          <a:p>
            <a:endParaRPr lang="en-US" dirty="0"/>
          </a:p>
        </p:txBody>
      </p:sp>
      <p:pic>
        <p:nvPicPr>
          <p:cNvPr id="1026" name="Picture 2">
            <a:extLst>
              <a:ext uri="{FF2B5EF4-FFF2-40B4-BE49-F238E27FC236}">
                <a16:creationId xmlns="" xmlns:a16="http://schemas.microsoft.com/office/drawing/2014/main" id="{A998CED5-71DC-6D4C-9CE5-353068BE34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3305" y="4096314"/>
            <a:ext cx="3764739" cy="189322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673EED10-BC21-F84B-B7F4-2D032AD23FCC}"/>
              </a:ext>
            </a:extLst>
          </p:cNvPr>
          <p:cNvSpPr/>
          <p:nvPr/>
        </p:nvSpPr>
        <p:spPr>
          <a:xfrm>
            <a:off x="2582084" y="6057647"/>
            <a:ext cx="5813912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/>
              <a:t>Image: </a:t>
            </a:r>
            <a:r>
              <a:rPr lang="en-US" sz="1000" i="1"/>
              <a:t>Samuel Trümpy Photography, https://www.gl.ch/landsgemeinde.html/216 </a:t>
            </a:r>
            <a:endParaRPr lang="en-US" sz="1000"/>
          </a:p>
        </p:txBody>
      </p:sp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7461D667-C0E8-FA4F-B053-64F4B1850081}"/>
              </a:ext>
            </a:extLst>
          </p:cNvPr>
          <p:cNvSpPr/>
          <p:nvPr/>
        </p:nvSpPr>
        <p:spPr>
          <a:xfrm>
            <a:off x="4979194" y="6523509"/>
            <a:ext cx="4953000" cy="2308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900"/>
              <a:t>Source: https://www.bk.admin.ch/bk/en/home/politische-rechte/e-voting/chronik.html</a:t>
            </a:r>
          </a:p>
        </p:txBody>
      </p:sp>
    </p:spTree>
    <p:extLst>
      <p:ext uri="{BB962C8B-B14F-4D97-AF65-F5344CB8AC3E}">
        <p14:creationId xmlns="" xmlns:p14="http://schemas.microsoft.com/office/powerpoint/2010/main" val="3058173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/>
      <p:bldP spid="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 descr="Ein Bild, das Text, Karte enthält.&#10;&#10;Automatisch generierte Beschreibung">
            <a:extLst>
              <a:ext uri="{FF2B5EF4-FFF2-40B4-BE49-F238E27FC236}">
                <a16:creationId xmlns="" xmlns:a16="http://schemas.microsoft.com/office/drawing/2014/main" id="{6DB76B62-D140-8A43-A3BA-4E0E0B5C518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8431" y="1241544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 Trials, Initial Pilot Phase</a:t>
            </a:r>
          </a:p>
        </p:txBody>
      </p:sp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="" xmlns:a16="http://schemas.microsoft.com/office/drawing/2014/main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008B9945-99F5-2E43-8CA1-D1DFE6695535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2005</a:t>
            </a:r>
            <a:r>
              <a:rPr lang="en-US" sz="1000" b="1" i="1"/>
              <a:t> Neuchâtel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26D5B0C3-4F30-3C46-BDC1-BAE9B55A8C8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6" name="Grafik 15">
            <a:extLst>
              <a:ext uri="{FF2B5EF4-FFF2-40B4-BE49-F238E27FC236}">
                <a16:creationId xmlns="" xmlns:a16="http://schemas.microsoft.com/office/drawing/2014/main" id="{F30C1142-CD84-3248-B015-B01161C47AD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="" xmlns:a16="http://schemas.microsoft.com/office/drawing/2014/main" id="{7D61622B-A805-3048-9805-0E5A2999075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8" name="Rechteck 17">
            <a:extLst>
              <a:ext uri="{FF2B5EF4-FFF2-40B4-BE49-F238E27FC236}">
                <a16:creationId xmlns="" xmlns:a16="http://schemas.microsoft.com/office/drawing/2014/main" id="{6691D961-D98A-8C41-8C56-D96F8C18BBB0}"/>
              </a:ext>
            </a:extLst>
          </p:cNvPr>
          <p:cNvSpPr/>
          <p:nvPr/>
        </p:nvSpPr>
        <p:spPr>
          <a:xfrm>
            <a:off x="859611" y="2041846"/>
            <a:ext cx="212171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2004</a:t>
            </a:r>
            <a:r>
              <a:rPr lang="en-US" sz="1000" b="1" i="1"/>
              <a:t> Geneva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sp>
        <p:nvSpPr>
          <p:cNvPr id="19" name="Rechteck 18">
            <a:extLst>
              <a:ext uri="{FF2B5EF4-FFF2-40B4-BE49-F238E27FC236}">
                <a16:creationId xmlns="" xmlns:a16="http://schemas.microsoft.com/office/drawing/2014/main" id="{09E0C8BD-2067-DD4E-B316-15CA81EA653B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2004</a:t>
            </a:r>
            <a:r>
              <a:rPr lang="en-US" sz="1000" b="1" i="1"/>
              <a:t> Zurich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</p:spTree>
    <p:extLst>
      <p:ext uri="{BB962C8B-B14F-4D97-AF65-F5344CB8AC3E}">
        <p14:creationId xmlns="" xmlns:p14="http://schemas.microsoft.com/office/powerpoint/2010/main" val="228197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8" grpId="0"/>
      <p:bldP spid="1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9AE8BD8-15A7-0F42-833E-41DF6FA863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of Trials 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ED238E96-D371-4446-873E-ADB3553D32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2006, the Federal Government </a:t>
            </a:r>
            <a:r>
              <a:rPr lang="en-US" dirty="0">
                <a:solidFill>
                  <a:srgbClr val="3333CC"/>
                </a:solidFill>
              </a:rPr>
              <a:t>opened the door for all cantons to use </a:t>
            </a:r>
            <a:r>
              <a:rPr lang="en-US" i="1" dirty="0">
                <a:solidFill>
                  <a:srgbClr val="3333CC"/>
                </a:solidFill>
              </a:rPr>
              <a:t>limited </a:t>
            </a:r>
            <a:r>
              <a:rPr lang="en-US" dirty="0">
                <a:solidFill>
                  <a:srgbClr val="3333CC"/>
                </a:solidFill>
              </a:rPr>
              <a:t>internet voting</a:t>
            </a:r>
            <a:r>
              <a:rPr lang="en-US" dirty="0"/>
              <a:t>:</a:t>
            </a:r>
          </a:p>
          <a:p>
            <a:pPr lvl="1"/>
            <a:r>
              <a:rPr lang="en-US" dirty="0"/>
              <a:t>20% of the cantonal electorate (later extended to 30%); </a:t>
            </a:r>
          </a:p>
          <a:p>
            <a:pPr lvl="1"/>
            <a:r>
              <a:rPr lang="en-US" dirty="0"/>
              <a:t>10% of the federal electorate</a:t>
            </a:r>
          </a:p>
          <a:p>
            <a:pPr lvl="1"/>
            <a:endParaRPr lang="en-US" dirty="0"/>
          </a:p>
          <a:p>
            <a:r>
              <a:rPr lang="en-US" dirty="0"/>
              <a:t>Geneva and Zurich (Vote Consortium) started offering their system to other cantons </a:t>
            </a:r>
          </a:p>
          <a:p>
            <a:pPr lvl="1"/>
            <a:r>
              <a:rPr lang="en-US" dirty="0"/>
              <a:t>Some drawbacks were also experienced:</a:t>
            </a:r>
          </a:p>
          <a:p>
            <a:pPr lvl="2"/>
            <a:r>
              <a:rPr lang="en-US" dirty="0">
                <a:solidFill>
                  <a:srgbClr val="3333CC"/>
                </a:solidFill>
              </a:rPr>
              <a:t>Regulatory</a:t>
            </a:r>
            <a:r>
              <a:rPr lang="en-US" b="1" dirty="0"/>
              <a:t> </a:t>
            </a:r>
            <a:r>
              <a:rPr lang="en-US" dirty="0"/>
              <a:t>issues in Geneva (2005 – 2007) </a:t>
            </a:r>
          </a:p>
          <a:p>
            <a:pPr lvl="2"/>
            <a:r>
              <a:rPr lang="en-US" dirty="0">
                <a:solidFill>
                  <a:srgbClr val="3333CC"/>
                </a:solidFill>
              </a:rPr>
              <a:t>Technical</a:t>
            </a:r>
            <a:r>
              <a:rPr lang="en-US" dirty="0"/>
              <a:t> issues in Zurich (2011 – now)</a:t>
            </a:r>
          </a:p>
        </p:txBody>
      </p:sp>
    </p:spTree>
    <p:extLst>
      <p:ext uri="{BB962C8B-B14F-4D97-AF65-F5344CB8AC3E}">
        <p14:creationId xmlns="" xmlns:p14="http://schemas.microsoft.com/office/powerpoint/2010/main" val="2703819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 descr="Ein Bild, das Text, Karte enthält.&#10;&#10;Automatisch generierte Beschreibung">
            <a:extLst>
              <a:ext uri="{FF2B5EF4-FFF2-40B4-BE49-F238E27FC236}">
                <a16:creationId xmlns="" xmlns:a16="http://schemas.microsoft.com/office/drawing/2014/main" id="{DFF53346-CBAA-7344-ABB1-B709B158186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742" y="1241546"/>
            <a:ext cx="8186777" cy="5243125"/>
          </a:xfrm>
          <a:prstGeom prst="rect">
            <a:avLst/>
          </a:prstGeom>
        </p:spPr>
      </p:pic>
      <p:pic>
        <p:nvPicPr>
          <p:cNvPr id="13" name="Grafik 12" descr="Ein Bild, das Text, Karte enthält.&#10;&#10;Automatisch generierte Beschreibung">
            <a:extLst>
              <a:ext uri="{FF2B5EF4-FFF2-40B4-BE49-F238E27FC236}">
                <a16:creationId xmlns="" xmlns:a16="http://schemas.microsoft.com/office/drawing/2014/main" id="{94AD4E4F-174D-EA40-80E1-97FC7FBF0E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053" y="1241542"/>
            <a:ext cx="8186777" cy="52431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9E7A1A30-D8C3-7448-AAB6-FD165191B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Extension of Swiss-wide Pilots</a:t>
            </a:r>
          </a:p>
        </p:txBody>
      </p:sp>
      <p:sp>
        <p:nvSpPr>
          <p:cNvPr id="15" name="Rechteck 14">
            <a:extLst>
              <a:ext uri="{FF2B5EF4-FFF2-40B4-BE49-F238E27FC236}">
                <a16:creationId xmlns="" xmlns:a16="http://schemas.microsoft.com/office/drawing/2014/main" id="{69F22555-C043-C94B-9548-604F8016A2E7}"/>
              </a:ext>
            </a:extLst>
          </p:cNvPr>
          <p:cNvSpPr/>
          <p:nvPr/>
        </p:nvSpPr>
        <p:spPr>
          <a:xfrm>
            <a:off x="859611" y="1635662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2005</a:t>
            </a:r>
            <a:r>
              <a:rPr lang="en-US" sz="1000" b="1" i="1"/>
              <a:t> Neuchâtel System</a:t>
            </a:r>
            <a:br>
              <a:rPr lang="en-US" sz="1000" b="1" i="1"/>
            </a:br>
            <a:r>
              <a:rPr lang="en-US" sz="1000"/>
              <a:t>first trials for federal votes</a:t>
            </a:r>
            <a:endParaRPr lang="en-US" sz="1000" b="1" i="1"/>
          </a:p>
        </p:txBody>
      </p:sp>
      <p:pic>
        <p:nvPicPr>
          <p:cNvPr id="16" name="Grafik 15">
            <a:extLst>
              <a:ext uri="{FF2B5EF4-FFF2-40B4-BE49-F238E27FC236}">
                <a16:creationId xmlns="" xmlns:a16="http://schemas.microsoft.com/office/drawing/2014/main" id="{E5073E1A-9D33-6546-AAC9-AF4484D97FD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3" y="1259863"/>
            <a:ext cx="315428" cy="315428"/>
          </a:xfrm>
          <a:prstGeom prst="rect">
            <a:avLst/>
          </a:prstGeom>
        </p:spPr>
      </p:pic>
      <p:pic>
        <p:nvPicPr>
          <p:cNvPr id="17" name="Grafik 16">
            <a:extLst>
              <a:ext uri="{FF2B5EF4-FFF2-40B4-BE49-F238E27FC236}">
                <a16:creationId xmlns="" xmlns:a16="http://schemas.microsoft.com/office/drawing/2014/main" id="{AEB6725C-2618-C04D-A08A-9F1B667535D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183" y="1671654"/>
            <a:ext cx="315428" cy="315428"/>
          </a:xfrm>
          <a:prstGeom prst="rect">
            <a:avLst/>
          </a:prstGeom>
        </p:spPr>
      </p:pic>
      <p:pic>
        <p:nvPicPr>
          <p:cNvPr id="18" name="Grafik 17">
            <a:extLst>
              <a:ext uri="{FF2B5EF4-FFF2-40B4-BE49-F238E27FC236}">
                <a16:creationId xmlns="" xmlns:a16="http://schemas.microsoft.com/office/drawing/2014/main" id="{FA898194-2518-E242-A55D-1F61F3900FD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494" y="2084187"/>
            <a:ext cx="315428" cy="315428"/>
          </a:xfrm>
          <a:prstGeom prst="rect">
            <a:avLst/>
          </a:prstGeom>
        </p:spPr>
      </p:pic>
      <p:sp>
        <p:nvSpPr>
          <p:cNvPr id="19" name="Rechteck 18">
            <a:extLst>
              <a:ext uri="{FF2B5EF4-FFF2-40B4-BE49-F238E27FC236}">
                <a16:creationId xmlns="" xmlns:a16="http://schemas.microsoft.com/office/drawing/2014/main" id="{8AA48349-865A-D04C-92C4-E784B6629DDE}"/>
              </a:ext>
            </a:extLst>
          </p:cNvPr>
          <p:cNvSpPr/>
          <p:nvPr/>
        </p:nvSpPr>
        <p:spPr>
          <a:xfrm>
            <a:off x="859611" y="2041846"/>
            <a:ext cx="212171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 dirty="0"/>
              <a:t>2009-2011</a:t>
            </a:r>
            <a:r>
              <a:rPr lang="en-US" sz="1000" b="1" i="1" dirty="0"/>
              <a:t> Geneva System</a:t>
            </a:r>
            <a:br>
              <a:rPr lang="en-US" sz="1000" b="1" i="1" dirty="0"/>
            </a:br>
            <a:r>
              <a:rPr lang="en-US" sz="1000" dirty="0"/>
              <a:t>Agreements between Geneva and the cantons of Basel-</a:t>
            </a:r>
            <a:r>
              <a:rPr lang="en-US" sz="1000" dirty="0" err="1"/>
              <a:t>Stadt</a:t>
            </a:r>
            <a:r>
              <a:rPr lang="en-US" sz="1000" dirty="0"/>
              <a:t>, Lucerne, and Berne for Swiss living abroad</a:t>
            </a:r>
          </a:p>
          <a:p>
            <a:endParaRPr lang="en-US" sz="1000" b="1" i="1" dirty="0"/>
          </a:p>
        </p:txBody>
      </p:sp>
      <p:sp>
        <p:nvSpPr>
          <p:cNvPr id="20" name="Rechteck 19">
            <a:extLst>
              <a:ext uri="{FF2B5EF4-FFF2-40B4-BE49-F238E27FC236}">
                <a16:creationId xmlns="" xmlns:a16="http://schemas.microsoft.com/office/drawing/2014/main" id="{7208CCC6-4739-8441-B2E1-ADB54A653223}"/>
              </a:ext>
            </a:extLst>
          </p:cNvPr>
          <p:cNvSpPr/>
          <p:nvPr/>
        </p:nvSpPr>
        <p:spPr>
          <a:xfrm>
            <a:off x="859611" y="1209817"/>
            <a:ext cx="279024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000" i="1"/>
              <a:t>2009 Foundation </a:t>
            </a:r>
            <a:r>
              <a:rPr lang="en-US" sz="1000" b="1" i="1"/>
              <a:t>Consortium Voté Electronique</a:t>
            </a:r>
          </a:p>
        </p:txBody>
      </p:sp>
    </p:spTree>
    <p:extLst>
      <p:ext uri="{BB962C8B-B14F-4D97-AF65-F5344CB8AC3E}">
        <p14:creationId xmlns="" xmlns:p14="http://schemas.microsoft.com/office/powerpoint/2010/main" val="3409534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9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63A42B99-028C-974C-8657-E7D22C782F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Situation as of 2011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876F58CE-2EEF-7343-B5CD-086C1F6FDA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Geneva System</a:t>
            </a:r>
          </a:p>
          <a:p>
            <a:pPr lvl="1"/>
            <a:r>
              <a:rPr lang="en-US" dirty="0"/>
              <a:t>Canton owns the SW and operates the system</a:t>
            </a:r>
          </a:p>
          <a:p>
            <a:pPr lvl="1"/>
            <a:r>
              <a:rPr lang="en-US" dirty="0"/>
              <a:t>Developed by Geneva IT Department</a:t>
            </a:r>
          </a:p>
          <a:p>
            <a:pPr lvl="1"/>
            <a:r>
              <a:rPr lang="en-US" dirty="0"/>
              <a:t>Voting Protocol by Bern University of Applied Sciences</a:t>
            </a:r>
          </a:p>
          <a:p>
            <a:r>
              <a:rPr lang="en-US" dirty="0">
                <a:solidFill>
                  <a:srgbClr val="3333CC"/>
                </a:solidFill>
              </a:rPr>
              <a:t>Zürich / Vote </a:t>
            </a:r>
            <a:r>
              <a:rPr lang="en-US" dirty="0" err="1">
                <a:solidFill>
                  <a:srgbClr val="3333CC"/>
                </a:solidFill>
              </a:rPr>
              <a:t>Électronique</a:t>
            </a:r>
            <a:r>
              <a:rPr lang="en-US" dirty="0">
                <a:solidFill>
                  <a:srgbClr val="3333CC"/>
                </a:solidFill>
              </a:rPr>
              <a:t> Consortium System</a:t>
            </a:r>
          </a:p>
          <a:p>
            <a:pPr lvl="1"/>
            <a:r>
              <a:rPr lang="en-US" dirty="0"/>
              <a:t>Canton owns the SW, external company (Unisys) operates it</a:t>
            </a:r>
          </a:p>
          <a:p>
            <a:pPr lvl="1"/>
            <a:r>
              <a:rPr lang="en-US" dirty="0"/>
              <a:t>Developed by Unisys</a:t>
            </a:r>
          </a:p>
          <a:p>
            <a:r>
              <a:rPr lang="en-US" dirty="0">
                <a:solidFill>
                  <a:srgbClr val="3333CC"/>
                </a:solidFill>
              </a:rPr>
              <a:t>Neuchâtel System</a:t>
            </a:r>
          </a:p>
          <a:p>
            <a:pPr lvl="1"/>
            <a:r>
              <a:rPr lang="en-US" dirty="0"/>
              <a:t>Canton owns the SW and operates the system</a:t>
            </a:r>
          </a:p>
          <a:p>
            <a:pPr lvl="1"/>
            <a:r>
              <a:rPr lang="en-US" dirty="0"/>
              <a:t>Developed by </a:t>
            </a:r>
            <a:r>
              <a:rPr lang="en-US" dirty="0" err="1"/>
              <a:t>Scytl</a:t>
            </a:r>
            <a:endParaRPr lang="en-US" dirty="0"/>
          </a:p>
          <a:p>
            <a:pPr lvl="1"/>
            <a:r>
              <a:rPr lang="en-US" dirty="0"/>
              <a:t>Embedded in “</a:t>
            </a:r>
            <a:r>
              <a:rPr lang="en-US" dirty="0" err="1"/>
              <a:t>Guichet</a:t>
            </a:r>
            <a:r>
              <a:rPr lang="en-US" dirty="0"/>
              <a:t> unique“, as one of many offerings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D69F0158-8516-9D45-9C8F-27CA95A08FE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6" y="3138397"/>
            <a:ext cx="260685" cy="260685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BF142EB2-C6A9-DA40-BB37-7B37ABECC41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9846" y="4479356"/>
            <a:ext cx="260685" cy="260685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1C730FF1-89F5-7B4F-996E-21C209CF190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709" y="1359341"/>
            <a:ext cx="260685" cy="26068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653223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9A482B9-02C1-B84D-9795-1F055A61E8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New Swiss Regulations in 2014 (</a:t>
            </a:r>
            <a:r>
              <a:rPr lang="en-US" dirty="0" err="1"/>
              <a:t>VEleS</a:t>
            </a:r>
            <a:r>
              <a:rPr lang="en-US" dirty="0"/>
              <a:t>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181D6BEA-9D3F-1646-9C89-8377E344C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 2013 new regulations regarding REV in CH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Federal Chancellery Ordinance on Electronic Voting</a:t>
            </a:r>
            <a:r>
              <a:rPr lang="en-US" b="1" dirty="0"/>
              <a:t> </a:t>
            </a:r>
            <a:r>
              <a:rPr lang="en-US" dirty="0"/>
              <a:t>«161.116 - </a:t>
            </a:r>
            <a:r>
              <a:rPr lang="en-US" dirty="0" err="1"/>
              <a:t>Verordnung</a:t>
            </a:r>
            <a:r>
              <a:rPr lang="en-US" dirty="0"/>
              <a:t> </a:t>
            </a:r>
            <a:r>
              <a:rPr lang="en-US" dirty="0" err="1"/>
              <a:t>der</a:t>
            </a:r>
            <a:r>
              <a:rPr lang="en-US" dirty="0"/>
              <a:t> BK </a:t>
            </a:r>
            <a:r>
              <a:rPr lang="en-US" dirty="0" err="1"/>
              <a:t>über</a:t>
            </a:r>
            <a:r>
              <a:rPr lang="en-US" dirty="0"/>
              <a:t> die </a:t>
            </a:r>
            <a:r>
              <a:rPr lang="en-US" dirty="0" err="1"/>
              <a:t>elektronische</a:t>
            </a:r>
            <a:r>
              <a:rPr lang="en-US" dirty="0"/>
              <a:t> </a:t>
            </a:r>
            <a:r>
              <a:rPr lang="en-US" dirty="0" err="1"/>
              <a:t>Stimmabgabe</a:t>
            </a:r>
            <a:r>
              <a:rPr lang="en-US" dirty="0"/>
              <a:t> </a:t>
            </a:r>
            <a:r>
              <a:rPr lang="en-US" dirty="0" err="1"/>
              <a:t>vom</a:t>
            </a:r>
            <a:r>
              <a:rPr lang="en-US" dirty="0"/>
              <a:t> 13. </a:t>
            </a:r>
            <a:r>
              <a:rPr lang="en-US" dirty="0" err="1"/>
              <a:t>Dezember</a:t>
            </a:r>
            <a:r>
              <a:rPr lang="en-US" dirty="0"/>
              <a:t> 2013 (</a:t>
            </a:r>
            <a:r>
              <a:rPr lang="en-US" dirty="0" err="1"/>
              <a:t>VEleS</a:t>
            </a:r>
            <a:r>
              <a:rPr lang="en-US" dirty="0"/>
              <a:t>)»</a:t>
            </a:r>
          </a:p>
          <a:p>
            <a:r>
              <a:rPr lang="en-US" dirty="0"/>
              <a:t>Framework for authorization of voting systems with three different levels, linked to the amount of allowed electorate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05712282-AE97-2245-ADF6-08641DA7C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688336" y="3970220"/>
            <a:ext cx="5891130" cy="2333425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40926431-BD0C-7B43-ADFC-F0406200673C}"/>
              </a:ext>
            </a:extLst>
          </p:cNvPr>
          <p:cNvSpPr/>
          <p:nvPr/>
        </p:nvSpPr>
        <p:spPr>
          <a:xfrm>
            <a:off x="5119116" y="6485036"/>
            <a:ext cx="401574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/>
              <a:t>Source: Defining a national framework for online voting and meeting its requirements: the Swiss experience, Jordi Puiggalí, Adrià Rodríguez Pérez, E-VOTE ID 2018</a:t>
            </a:r>
          </a:p>
        </p:txBody>
      </p:sp>
    </p:spTree>
    <p:extLst>
      <p:ext uri="{BB962C8B-B14F-4D97-AF65-F5344CB8AC3E}">
        <p14:creationId xmlns="" xmlns:p14="http://schemas.microsoft.com/office/powerpoint/2010/main" val="3278662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90CCD62-041A-C847-9697-7BAC02161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Publication of Source Code </a:t>
            </a:r>
            <a:r>
              <a:rPr lang="en-US" dirty="0" smtClean="0"/>
              <a:t>in 2019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A4DCB4EE-9714-214C-8390-64421B7D60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Publication of the source code in February 2019, researchers have uncovered significant security flaws in the new, fully verifiable, system provided by Swiss Post (</a:t>
            </a:r>
            <a:r>
              <a:rPr lang="en-US" dirty="0" err="1"/>
              <a:t>sVote</a:t>
            </a:r>
            <a:r>
              <a:rPr lang="en-US" dirty="0"/>
              <a:t>, developed by </a:t>
            </a:r>
            <a:r>
              <a:rPr lang="en-US" dirty="0" err="1"/>
              <a:t>Scytl</a:t>
            </a:r>
            <a:r>
              <a:rPr lang="en-US" dirty="0"/>
              <a:t>) </a:t>
            </a:r>
          </a:p>
          <a:p>
            <a:pPr lvl="1"/>
            <a:r>
              <a:rPr lang="en-US" dirty="0"/>
              <a:t>One of the security issues relates to individual verifiability and thus to the system already used. As a result, the system was not available for the vote on 19 May 2019.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C43E7F44-76D0-5D4A-A686-F0E47E24AF97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b="47459"/>
          <a:stretch/>
        </p:blipFill>
        <p:spPr>
          <a:xfrm>
            <a:off x="797782" y="4477791"/>
            <a:ext cx="2697571" cy="19230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88AAD8B0-D791-864F-A902-D11A3E443BE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b="32575"/>
          <a:stretch/>
        </p:blipFill>
        <p:spPr>
          <a:xfrm>
            <a:off x="3627389" y="4477790"/>
            <a:ext cx="2065565" cy="192300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66E80D5C-88A3-C043-BBDD-F4FD818C51A5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50000"/>
          <a:stretch/>
        </p:blipFill>
        <p:spPr>
          <a:xfrm>
            <a:off x="5824990" y="4458391"/>
            <a:ext cx="2940187" cy="196180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31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281313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947D44A-01D7-3C4A-9710-8F922EB9BC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sVote</a:t>
            </a:r>
            <a:r>
              <a:rPr lang="en-US" dirty="0"/>
              <a:t> Dependencies</a:t>
            </a:r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B7BA9AE6-1D51-6F4C-ADA9-3F7B215F333A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78279" y="1147124"/>
            <a:ext cx="6835127" cy="5299748"/>
          </a:xfrm>
          <a:prstGeom prst="rect">
            <a:avLst/>
          </a:prstGeom>
        </p:spPr>
      </p:pic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1D9B1E31-BA03-D64C-9290-40D2DC0DC258}"/>
              </a:ext>
            </a:extLst>
          </p:cNvPr>
          <p:cNvSpPr/>
          <p:nvPr/>
        </p:nvSpPr>
        <p:spPr>
          <a:xfrm>
            <a:off x="5119116" y="6485036"/>
            <a:ext cx="4015740" cy="4154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00"/>
              <a:t>Source: Analysis of the Cryptographic Implementation of the Swiss Post Voting Protocol, Philipp Locher, Rolf Haenni, Reto E. Koenig,  https://www.bk.admin.ch/bk/en/home/politische-rechte/e-voting/berichte-und-studien.html</a:t>
            </a:r>
          </a:p>
        </p:txBody>
      </p:sp>
    </p:spTree>
    <p:extLst>
      <p:ext uri="{BB962C8B-B14F-4D97-AF65-F5344CB8AC3E}">
        <p14:creationId xmlns="" xmlns:p14="http://schemas.microsoft.com/office/powerpoint/2010/main" val="208447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Current Situation in Switzerland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1A909D58-344B-486A-8460-92C7BF8B327D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18</a:t>
            </a:fld>
            <a:endParaRPr lang="en-US" altLang="en-US" sz="1200"/>
          </a:p>
        </p:txBody>
      </p:sp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1F1B8097-8240-9146-86A3-51AE6C54F99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475" t="2841" r="5156" b="9913"/>
          <a:stretch/>
        </p:blipFill>
        <p:spPr>
          <a:xfrm>
            <a:off x="6458501" y="1788219"/>
            <a:ext cx="2394409" cy="366702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2A942AA0-9274-574C-818C-0B17816CBD0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86" t="2822" r="6433" b="8904"/>
          <a:stretch/>
        </p:blipFill>
        <p:spPr>
          <a:xfrm>
            <a:off x="1072985" y="1879861"/>
            <a:ext cx="2322764" cy="375893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8C58912C-77BF-6E4B-A0BD-6D40E1D5B33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758" t="3195" r="5603" b="9929"/>
          <a:stretch/>
        </p:blipFill>
        <p:spPr>
          <a:xfrm>
            <a:off x="3538955" y="1521184"/>
            <a:ext cx="2776340" cy="447629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custDataLst>
      <p:tags r:id="rId1"/>
    </p:custDataLst>
    <p:extLst>
      <p:ext uri="{BB962C8B-B14F-4D97-AF65-F5344CB8AC3E}">
        <p14:creationId xmlns="" xmlns:p14="http://schemas.microsoft.com/office/powerpoint/2010/main" val="24216782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dirty="0"/>
              <a:t>Electronic Voting (EV)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r>
              <a:rPr lang="en-US" dirty="0"/>
              <a:t>Definitions and Notions with a Global Overview on EV</a:t>
            </a:r>
          </a:p>
          <a:p>
            <a:pPr lvl="1"/>
            <a:r>
              <a:rPr lang="en-US" dirty="0"/>
              <a:t>History of Switzerland and REV</a:t>
            </a:r>
          </a:p>
          <a:p>
            <a:pPr lvl="1"/>
            <a:r>
              <a:rPr lang="en-US" b="1" dirty="0"/>
              <a:t>Focus on Remote Postal Voting (RPV) in Switzerland</a:t>
            </a:r>
          </a:p>
        </p:txBody>
      </p:sp>
    </p:spTree>
    <p:extLst>
      <p:ext uri="{BB962C8B-B14F-4D97-AF65-F5344CB8AC3E}">
        <p14:creationId xmlns="" xmlns:p14="http://schemas.microsoft.com/office/powerpoint/2010/main" val="87108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Advertisement on Public Initiative</a:t>
            </a:r>
          </a:p>
        </p:txBody>
      </p:sp>
      <p:pic>
        <p:nvPicPr>
          <p:cNvPr id="12" name="Grafik 11">
            <a:extLst>
              <a:ext uri="{FF2B5EF4-FFF2-40B4-BE49-F238E27FC236}">
                <a16:creationId xmlns="" xmlns:a16="http://schemas.microsoft.com/office/drawing/2014/main" id="{3D24BA8C-E6CD-BE41-9DCC-086E5958574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1309" r="7436"/>
          <a:stretch/>
        </p:blipFill>
        <p:spPr>
          <a:xfrm>
            <a:off x="-1" y="1460049"/>
            <a:ext cx="9906001" cy="4598780"/>
          </a:xfrm>
          <a:prstGeom prst="rect">
            <a:avLst/>
          </a:prstGeom>
        </p:spPr>
      </p:pic>
      <p:pic>
        <p:nvPicPr>
          <p:cNvPr id="14" name="Grafik 13" descr="Ein Bild, das sitzend, Monitor, grün, rot enthält.&#10;&#10;Automatisch generierte Beschreibung">
            <a:extLst>
              <a:ext uri="{FF2B5EF4-FFF2-40B4-BE49-F238E27FC236}">
                <a16:creationId xmlns="" xmlns:a16="http://schemas.microsoft.com/office/drawing/2014/main" id="{6B51999A-6312-BE42-81C1-375B4634C1F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4543"/>
          <a:stretch/>
        </p:blipFill>
        <p:spPr>
          <a:xfrm>
            <a:off x="159473" y="1460049"/>
            <a:ext cx="2475603" cy="12522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053068"/>
            <a:ext cx="990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/>
              <a:t>Swiss public initiative on a “Secure and trusted democracy”</a:t>
            </a:r>
          </a:p>
        </p:txBody>
      </p:sp>
    </p:spTree>
    <p:extLst>
      <p:ext uri="{BB962C8B-B14F-4D97-AF65-F5344CB8AC3E}">
        <p14:creationId xmlns="" xmlns:p14="http://schemas.microsoft.com/office/powerpoint/2010/main" val="80989213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A8E92D13-4F2B-FE4E-B3C1-E9DB4A93584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7932"/>
          <a:stretch/>
        </p:blipFill>
        <p:spPr>
          <a:xfrm>
            <a:off x="967148" y="1475248"/>
            <a:ext cx="8024091" cy="4083752"/>
          </a:xfrm>
          <a:prstGeom prst="rect">
            <a:avLst/>
          </a:prstGeom>
        </p:spPr>
      </p:pic>
      <p:pic>
        <p:nvPicPr>
          <p:cNvPr id="6" name="Grafik 5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66D923D9-CDEA-3049-8919-E90D5ED74AD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t="17932"/>
          <a:stretch/>
        </p:blipFill>
        <p:spPr>
          <a:xfrm>
            <a:off x="967148" y="1602284"/>
            <a:ext cx="8024091" cy="408375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Proposed Law </a:t>
            </a:r>
          </a:p>
        </p:txBody>
      </p:sp>
      <p:sp>
        <p:nvSpPr>
          <p:cNvPr id="3" name="Rechteck 2">
            <a:extLst>
              <a:ext uri="{FF2B5EF4-FFF2-40B4-BE49-F238E27FC236}">
                <a16:creationId xmlns="" xmlns:a16="http://schemas.microsoft.com/office/drawing/2014/main" id="{AD1461E2-713F-B540-8A5E-715E14A45225}"/>
              </a:ext>
            </a:extLst>
          </p:cNvPr>
          <p:cNvSpPr/>
          <p:nvPr/>
        </p:nvSpPr>
        <p:spPr>
          <a:xfrm>
            <a:off x="1576749" y="5489906"/>
            <a:ext cx="6727192" cy="64633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sz="1800" i="1"/>
              <a:t>... if it is guaranteed that </a:t>
            </a:r>
            <a:r>
              <a:rPr lang="en-US" sz="1800" b="1" i="1">
                <a:solidFill>
                  <a:srgbClr val="2619BE"/>
                </a:solidFill>
              </a:rPr>
              <a:t>at least the same security</a:t>
            </a:r>
            <a:r>
              <a:rPr lang="en-US" sz="1800" b="1" i="1"/>
              <a:t> against manipulation exists as in the case of hand-written voting ...</a:t>
            </a:r>
            <a:endParaRPr lang="en-US" sz="1800" i="1"/>
          </a:p>
        </p:txBody>
      </p:sp>
      <p:pic>
        <p:nvPicPr>
          <p:cNvPr id="10" name="Grafik 9" descr="Ein Bild, das sitzend, Monitor, grün, rot enthält.&#10;&#10;Automatisch generierte Beschreibung">
            <a:extLst>
              <a:ext uri="{FF2B5EF4-FFF2-40B4-BE49-F238E27FC236}">
                <a16:creationId xmlns="" xmlns:a16="http://schemas.microsoft.com/office/drawing/2014/main" id="{E47FFC21-0FB7-DD4F-8CF9-6A5CAAF05EAA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t="4543"/>
          <a:stretch/>
        </p:blipFill>
        <p:spPr>
          <a:xfrm>
            <a:off x="-62231" y="0"/>
            <a:ext cx="2291515" cy="1159138"/>
          </a:xfrm>
          <a:prstGeom prst="rect">
            <a:avLst/>
          </a:prstGeom>
        </p:spPr>
      </p:pic>
      <p:cxnSp>
        <p:nvCxnSpPr>
          <p:cNvPr id="7" name="Gerade Verbindung 6">
            <a:extLst>
              <a:ext uri="{FF2B5EF4-FFF2-40B4-BE49-F238E27FC236}">
                <a16:creationId xmlns="" xmlns:a16="http://schemas.microsoft.com/office/drawing/2014/main" id="{0F3A19AE-669A-7841-9EC8-63A0CE0A2B31}"/>
              </a:ext>
            </a:extLst>
          </p:cNvPr>
          <p:cNvCxnSpPr/>
          <p:nvPr/>
        </p:nvCxnSpPr>
        <p:spPr bwMode="auto">
          <a:xfrm>
            <a:off x="3114907" y="4668214"/>
            <a:ext cx="3992136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cxnSp>
        <p:nvCxnSpPr>
          <p:cNvPr id="13" name="Gerade Verbindung 12">
            <a:extLst>
              <a:ext uri="{FF2B5EF4-FFF2-40B4-BE49-F238E27FC236}">
                <a16:creationId xmlns="" xmlns:a16="http://schemas.microsoft.com/office/drawing/2014/main" id="{2C2F9D9F-5C2B-AA4A-9254-E6B45DFA6F64}"/>
              </a:ext>
            </a:extLst>
          </p:cNvPr>
          <p:cNvCxnSpPr>
            <a:cxnSpLocks/>
          </p:cNvCxnSpPr>
          <p:nvPr/>
        </p:nvCxnSpPr>
        <p:spPr bwMode="auto">
          <a:xfrm>
            <a:off x="1523999" y="5002751"/>
            <a:ext cx="7062440" cy="0"/>
          </a:xfrm>
          <a:prstGeom prst="line">
            <a:avLst/>
          </a:prstGeom>
          <a:solidFill>
            <a:schemeClr val="bg1"/>
          </a:solidFill>
          <a:ln w="28575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362209772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Ein Bild, das Zeichnung, Schild, Uhr enthält.&#10;&#10;Automatisch generierte Beschreibung">
            <a:extLst>
              <a:ext uri="{FF2B5EF4-FFF2-40B4-BE49-F238E27FC236}">
                <a16:creationId xmlns="" xmlns:a16="http://schemas.microsoft.com/office/drawing/2014/main" id="{31FBFA66-F399-ED47-BEEF-57BF2E0287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0150" y="2096831"/>
            <a:ext cx="8983780" cy="3019342"/>
          </a:xfrm>
          <a:prstGeom prst="rect">
            <a:avLst/>
          </a:prstGeom>
        </p:spPr>
      </p:pic>
      <p:pic>
        <p:nvPicPr>
          <p:cNvPr id="9" name="Grafik 8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91C1840D-E6F7-6A4B-AFD4-254403DADF7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40150" y="2096831"/>
            <a:ext cx="8983780" cy="3019342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B0B78B30-62FA-C84D-BB0D-1FD45E0F23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Comparing “Systems“</a:t>
            </a:r>
          </a:p>
        </p:txBody>
      </p:sp>
    </p:spTree>
    <p:extLst>
      <p:ext uri="{BB962C8B-B14F-4D97-AF65-F5344CB8AC3E}">
        <p14:creationId xmlns="" xmlns:p14="http://schemas.microsoft.com/office/powerpoint/2010/main" val="779316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The Swiss RPV Case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Swiss RPV is </a:t>
            </a:r>
            <a:r>
              <a:rPr lang="en-US" b="1" dirty="0">
                <a:solidFill>
                  <a:schemeClr val="accent2"/>
                </a:solidFill>
              </a:rPr>
              <a:t>fragmented and difficult to generalize</a:t>
            </a:r>
            <a:r>
              <a:rPr lang="en-US" dirty="0"/>
              <a:t>, due to federalism in Switzerland, autonomy, and involvement of many external suppliers</a:t>
            </a:r>
          </a:p>
          <a:p>
            <a:pPr lvl="1"/>
            <a:endParaRPr lang="en-US" dirty="0"/>
          </a:p>
          <a:p>
            <a:r>
              <a:rPr lang="en-US" i="1" dirty="0"/>
              <a:t>Goal: </a:t>
            </a:r>
            <a:r>
              <a:rPr lang="en-US" i="1" dirty="0">
                <a:solidFill>
                  <a:srgbClr val="2619BE"/>
                </a:solidFill>
              </a:rPr>
              <a:t/>
            </a:r>
            <a:br>
              <a:rPr lang="en-US" i="1" dirty="0">
                <a:solidFill>
                  <a:srgbClr val="2619BE"/>
                </a:solidFill>
              </a:rPr>
            </a:br>
            <a:r>
              <a:rPr lang="en-US" i="1" dirty="0">
                <a:solidFill>
                  <a:srgbClr val="2619BE"/>
                </a:solidFill>
              </a:rPr>
              <a:t>To identify weaknesses of RPV to allow for “hardening” of the RPV through security and risk assessment.</a:t>
            </a:r>
          </a:p>
          <a:p>
            <a:pPr lvl="1"/>
            <a:r>
              <a:rPr lang="en-US" altLang="en-US" sz="2000" b="1" dirty="0">
                <a:ea typeface="MS PGothic" panose="020B0600070205080204" pitchFamily="34" charset="-128"/>
              </a:rPr>
              <a:t>Disclaimer: </a:t>
            </a:r>
            <a:r>
              <a:rPr lang="en-US" sz="2000" dirty="0"/>
              <a:t>Focus on generalization, may not cover all cantons and processes exactly, leaves room for exceptions.</a:t>
            </a:r>
          </a:p>
          <a:p>
            <a:pPr lvl="1"/>
            <a:r>
              <a:rPr lang="en-US" sz="2000" dirty="0"/>
              <a:t>Many exchanges with Swiss authorities and external suppliers  </a:t>
            </a:r>
            <a:endParaRPr lang="en-US" dirty="0"/>
          </a:p>
        </p:txBody>
      </p:sp>
      <p:sp>
        <p:nvSpPr>
          <p:cNvPr id="5" name="Rectangle 12">
            <a:extLst>
              <a:ext uri="{FF2B5EF4-FFF2-40B4-BE49-F238E27FC236}">
                <a16:creationId xmlns="" xmlns:a16="http://schemas.microsoft.com/office/drawing/2014/main" id="{7D01330C-4B60-EC4B-9D9B-0A39097FDE1E}"/>
              </a:ext>
            </a:extLst>
          </p:cNvPr>
          <p:cNvSpPr/>
          <p:nvPr/>
        </p:nvSpPr>
        <p:spPr>
          <a:xfrm>
            <a:off x="-110835" y="6093023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en-US" sz="1400">
                <a:solidFill>
                  <a:schemeClr val="bg1"/>
                </a:solidFill>
              </a:rPr>
              <a:t> </a:t>
            </a:r>
            <a:r>
              <a:rPr lang="en-US" sz="1400"/>
              <a:t>C. Killer, B. Stiller: The Swiss Postal Voting Process and Its System and Security Analysis, E-VOTE-ID 2019</a:t>
            </a:r>
            <a:endParaRPr lang="en-US" altLang="en-US" sz="800"/>
          </a:p>
        </p:txBody>
      </p:sp>
    </p:spTree>
    <p:extLst>
      <p:ext uri="{BB962C8B-B14F-4D97-AF65-F5344CB8AC3E}">
        <p14:creationId xmlns="" xmlns:p14="http://schemas.microsoft.com/office/powerpoint/2010/main" val="367390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1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RPV From a Voter’s Perspective</a:t>
            </a:r>
          </a:p>
        </p:txBody>
      </p:sp>
      <p:pic>
        <p:nvPicPr>
          <p:cNvPr id="16" name="Grafik 15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82F56119-6CAE-5748-B1F0-F36D042AF84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18" name="Grafik 17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E3569BCD-4756-FF49-BC12-C71141F4711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pic>
        <p:nvPicPr>
          <p:cNvPr id="22" name="Grafik 21" descr="Ein Bild, das Schild, Zeichnung enthält.&#10;&#10;Automatisch generierte Beschreibung">
            <a:extLst>
              <a:ext uri="{FF2B5EF4-FFF2-40B4-BE49-F238E27FC236}">
                <a16:creationId xmlns="" xmlns:a16="http://schemas.microsoft.com/office/drawing/2014/main" id="{B2859C9D-D5E0-6E41-9B15-58CB311E5EAF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152" y="2023102"/>
            <a:ext cx="9005455" cy="3610295"/>
          </a:xfrm>
          <a:prstGeom prst="rect">
            <a:avLst/>
          </a:prstGeom>
        </p:spPr>
      </p:pic>
      <p:sp>
        <p:nvSpPr>
          <p:cNvPr id="7" name="Rectangle 12">
            <a:extLst>
              <a:ext uri="{FF2B5EF4-FFF2-40B4-BE49-F238E27FC236}">
                <a16:creationId xmlns="" xmlns:a16="http://schemas.microsoft.com/office/drawing/2014/main" id="{207F1D79-EA1D-194C-B2C6-E6F257315DA7}"/>
              </a:ext>
            </a:extLst>
          </p:cNvPr>
          <p:cNvSpPr/>
          <p:nvPr/>
        </p:nvSpPr>
        <p:spPr>
          <a:xfrm>
            <a:off x="7503679" y="6044400"/>
            <a:ext cx="20572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RPV: Remote Postal Voting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36819932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PVPF: Postal Voting Process Flow</a:t>
            </a:r>
          </a:p>
        </p:txBody>
      </p:sp>
      <p:pic>
        <p:nvPicPr>
          <p:cNvPr id="13" name="Grafik 12" descr="Ein Bild, das Screenshot, Parkplatz enthält.&#10;&#10;Automatisch generierte Beschreibung">
            <a:extLst>
              <a:ext uri="{FF2B5EF4-FFF2-40B4-BE49-F238E27FC236}">
                <a16:creationId xmlns="" xmlns:a16="http://schemas.microsoft.com/office/drawing/2014/main" id="{036F5F90-B04A-CA43-B5A5-75AFCD336C8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b="12412"/>
          <a:stretch/>
        </p:blipFill>
        <p:spPr>
          <a:xfrm>
            <a:off x="1430282" y="1208793"/>
            <a:ext cx="7224203" cy="4964289"/>
          </a:xfrm>
          <a:prstGeom prst="rect">
            <a:avLst/>
          </a:prstGeom>
        </p:spPr>
      </p:pic>
      <p:pic>
        <p:nvPicPr>
          <p:cNvPr id="8" name="Grafik 7" descr="Ein Bild, das Schild, Zeichnung enthält.&#10;&#10;Automatisch generierte Beschreibung">
            <a:extLst>
              <a:ext uri="{FF2B5EF4-FFF2-40B4-BE49-F238E27FC236}">
                <a16:creationId xmlns="" xmlns:a16="http://schemas.microsoft.com/office/drawing/2014/main" id="{74E09FB3-BA41-A648-8B91-5EC00A0725F3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540564" y="3529412"/>
            <a:ext cx="4201112" cy="1684229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0515996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hteck 32">
            <a:extLst>
              <a:ext uri="{FF2B5EF4-FFF2-40B4-BE49-F238E27FC236}">
                <a16:creationId xmlns="" xmlns:a16="http://schemas.microsoft.com/office/drawing/2014/main" id="{A91D10D8-4F20-154D-AE96-BA78FBC9461E}"/>
              </a:ext>
            </a:extLst>
          </p:cNvPr>
          <p:cNvSpPr/>
          <p:nvPr/>
        </p:nvSpPr>
        <p:spPr bwMode="auto">
          <a:xfrm>
            <a:off x="6195742" y="2200955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3" name="Grafik 42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8C76A723-FD6A-4746-B517-FDFA6BDC3BE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433468" y="2406106"/>
            <a:ext cx="251914" cy="244280"/>
          </a:xfrm>
          <a:prstGeom prst="rect">
            <a:avLst/>
          </a:prstGeom>
        </p:spPr>
      </p:pic>
      <p:pic>
        <p:nvPicPr>
          <p:cNvPr id="101" name="Grafik 100" descr="Ein Bild, das sitzend, Zeichnung, Schild, weiß enthält.&#10;&#10;Automatisch generierte Beschreibung">
            <a:extLst>
              <a:ext uri="{FF2B5EF4-FFF2-40B4-BE49-F238E27FC236}">
                <a16:creationId xmlns="" xmlns:a16="http://schemas.microsoft.com/office/drawing/2014/main" id="{30F8C6C1-6D1B-5F4D-A40A-CE0C9816F37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432328" y="3600276"/>
            <a:ext cx="250355" cy="242768"/>
          </a:xfrm>
          <a:prstGeom prst="rect">
            <a:avLst/>
          </a:prstGeom>
        </p:spPr>
      </p:pic>
      <p:pic>
        <p:nvPicPr>
          <p:cNvPr id="112" name="Grafik 111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3ACCF700-ABFC-7C40-997D-69DA2D948B81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431952" y="3909128"/>
            <a:ext cx="250355" cy="242768"/>
          </a:xfrm>
          <a:prstGeom prst="rect">
            <a:avLst/>
          </a:prstGeom>
        </p:spPr>
      </p:pic>
      <p:pic>
        <p:nvPicPr>
          <p:cNvPr id="114" name="Grafik 113" descr="Ein Bild, das Zeichnung, Uhr enthält.&#10;&#10;Automatisch generierte Beschreibung">
            <a:extLst>
              <a:ext uri="{FF2B5EF4-FFF2-40B4-BE49-F238E27FC236}">
                <a16:creationId xmlns="" xmlns:a16="http://schemas.microsoft.com/office/drawing/2014/main" id="{C6FB427B-48C0-E04E-AFD7-B19A2F33A52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431952" y="4210710"/>
            <a:ext cx="250355" cy="242768"/>
          </a:xfrm>
          <a:prstGeom prst="rect">
            <a:avLst/>
          </a:prstGeom>
        </p:spPr>
      </p:pic>
      <p:pic>
        <p:nvPicPr>
          <p:cNvPr id="113" name="Grafik 112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E9F21F12-E7A7-F24E-B4A9-4261F89261C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431287" y="4503625"/>
            <a:ext cx="250355" cy="242768"/>
          </a:xfrm>
          <a:prstGeom prst="rect">
            <a:avLst/>
          </a:prstGeom>
        </p:spPr>
      </p:pic>
      <p:pic>
        <p:nvPicPr>
          <p:cNvPr id="115" name="Grafik 114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7E526406-4C7C-FC42-9F6F-01630BA233E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431287" y="4807507"/>
            <a:ext cx="250355" cy="242768"/>
          </a:xfrm>
          <a:prstGeom prst="rect">
            <a:avLst/>
          </a:prstGeom>
        </p:spPr>
      </p:pic>
      <p:pic>
        <p:nvPicPr>
          <p:cNvPr id="100" name="Grafik 99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DDA68C01-926F-0346-9960-526FF25AFF14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32328" y="3295943"/>
            <a:ext cx="250355" cy="242768"/>
          </a:xfrm>
          <a:prstGeom prst="rect">
            <a:avLst/>
          </a:prstGeom>
        </p:spPr>
      </p:pic>
      <p:pic>
        <p:nvPicPr>
          <p:cNvPr id="91" name="Grafik 90" descr="Ein Bild, das Gebäude enthält.&#10;&#10;Automatisch generierte Beschreibung">
            <a:extLst>
              <a:ext uri="{FF2B5EF4-FFF2-40B4-BE49-F238E27FC236}">
                <a16:creationId xmlns="" xmlns:a16="http://schemas.microsoft.com/office/drawing/2014/main" id="{58AEFAA7-BA7E-5D48-B359-F5F676A1D96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alphaModFix/>
          </a:blip>
          <a:stretch>
            <a:fillRect/>
          </a:stretch>
        </p:blipFill>
        <p:spPr>
          <a:xfrm>
            <a:off x="6432328" y="3006500"/>
            <a:ext cx="250355" cy="242768"/>
          </a:xfrm>
          <a:prstGeom prst="rect">
            <a:avLst/>
          </a:prstGeom>
        </p:spPr>
      </p:pic>
      <p:pic>
        <p:nvPicPr>
          <p:cNvPr id="86" name="Grafik 85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92D963ED-5DC3-754F-90A1-6A821ED805E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6432548" y="2702618"/>
            <a:ext cx="250355" cy="242768"/>
          </a:xfrm>
          <a:prstGeom prst="rect">
            <a:avLst/>
          </a:prstGeom>
        </p:spPr>
      </p:pic>
      <p:sp>
        <p:nvSpPr>
          <p:cNvPr id="44" name="Textfeld 43">
            <a:extLst>
              <a:ext uri="{FF2B5EF4-FFF2-40B4-BE49-F238E27FC236}">
                <a16:creationId xmlns="" xmlns:a16="http://schemas.microsoft.com/office/drawing/2014/main" id="{BDCFBF48-3B72-2142-A883-FE4B958D3973}"/>
              </a:ext>
            </a:extLst>
          </p:cNvPr>
          <p:cNvSpPr txBox="1"/>
          <p:nvPr/>
        </p:nvSpPr>
        <p:spPr>
          <a:xfrm>
            <a:off x="6662534" y="239203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Government</a:t>
            </a:r>
          </a:p>
        </p:txBody>
      </p:sp>
      <p:pic>
        <p:nvPicPr>
          <p:cNvPr id="3" name="Grafik 2" descr="Ein Bild, das Gebäude enthält.&#10;&#10;Automatisch generierte Beschreibung">
            <a:extLst>
              <a:ext uri="{FF2B5EF4-FFF2-40B4-BE49-F238E27FC236}">
                <a16:creationId xmlns="" xmlns:a16="http://schemas.microsoft.com/office/drawing/2014/main" id="{B9E17777-2CF3-A840-88B4-5E07444D81DE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824499" y="4424237"/>
            <a:ext cx="540000" cy="523637"/>
          </a:xfrm>
          <a:prstGeom prst="rect">
            <a:avLst/>
          </a:prstGeom>
        </p:spPr>
      </p:pic>
      <p:pic>
        <p:nvPicPr>
          <p:cNvPr id="5" name="Grafik 4" descr="Ein Bild, das sitzend, Zeichnung, Schild, weiß enthält.&#10;&#10;Automatisch generierte Beschreibung">
            <a:extLst>
              <a:ext uri="{FF2B5EF4-FFF2-40B4-BE49-F238E27FC236}">
                <a16:creationId xmlns="" xmlns:a16="http://schemas.microsoft.com/office/drawing/2014/main" id="{10255853-4947-C646-B301-4963890AEDA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2797494" y="3565132"/>
            <a:ext cx="540000" cy="523637"/>
          </a:xfrm>
          <a:prstGeom prst="rect">
            <a:avLst/>
          </a:prstGeom>
        </p:spPr>
      </p:pic>
      <p:pic>
        <p:nvPicPr>
          <p:cNvPr id="7" name="Grafik 6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E9D452DD-F913-4543-9A7D-5FB738E8D84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3690824" y="2200954"/>
            <a:ext cx="540000" cy="523637"/>
          </a:xfrm>
          <a:prstGeom prst="rect">
            <a:avLst/>
          </a:prstGeom>
        </p:spPr>
      </p:pic>
      <p:pic>
        <p:nvPicPr>
          <p:cNvPr id="9" name="Grafik 8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01733EEE-7B6F-1B49-8F1A-D32760EEF706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1256623" y="3117568"/>
            <a:ext cx="540000" cy="523637"/>
          </a:xfrm>
          <a:prstGeom prst="rect">
            <a:avLst/>
          </a:prstGeom>
        </p:spPr>
      </p:pic>
      <p:pic>
        <p:nvPicPr>
          <p:cNvPr id="13" name="Grafik 12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1D95D916-1C1C-5F43-B661-5201B5B0CED3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3839783" y="3234506"/>
            <a:ext cx="540000" cy="523637"/>
          </a:xfrm>
          <a:prstGeom prst="rect">
            <a:avLst/>
          </a:prstGeom>
        </p:spPr>
      </p:pic>
      <p:pic>
        <p:nvPicPr>
          <p:cNvPr id="22" name="Grafik 21" descr="Ein Bild, das Zeichnung, Uhr enthält.&#10;&#10;Automatisch generierte Beschreibung">
            <a:extLst>
              <a:ext uri="{FF2B5EF4-FFF2-40B4-BE49-F238E27FC236}">
                <a16:creationId xmlns="" xmlns:a16="http://schemas.microsoft.com/office/drawing/2014/main" id="{F2D9EE22-55A0-1744-85EE-FE6D11DC0CF1}"/>
              </a:ext>
            </a:extLst>
          </p:cNvPr>
          <p:cNvPicPr>
            <a:picLocks noChangeAspect="1"/>
          </p:cNvPicPr>
          <p:nvPr/>
        </p:nvPicPr>
        <p:blipFill>
          <a:blip r:embed="rId17" cstate="print"/>
          <a:stretch>
            <a:fillRect/>
          </a:stretch>
        </p:blipFill>
        <p:spPr>
          <a:xfrm>
            <a:off x="4596525" y="4162419"/>
            <a:ext cx="540000" cy="523637"/>
          </a:xfrm>
          <a:prstGeom prst="rect">
            <a:avLst/>
          </a:prstGeom>
        </p:spPr>
      </p:pic>
      <p:pic>
        <p:nvPicPr>
          <p:cNvPr id="24" name="Grafik 23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15A2B42D-8248-954B-8747-DF64777F5443}"/>
              </a:ext>
            </a:extLst>
          </p:cNvPr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4775779" y="2508366"/>
            <a:ext cx="540000" cy="523637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F7FC6C1E-C2C5-434D-AEA4-57819E1D41C1}"/>
              </a:ext>
            </a:extLst>
          </p:cNvPr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3679725" y="4686055"/>
            <a:ext cx="540000" cy="523637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="" xmlns:a16="http://schemas.microsoft.com/office/drawing/2014/main" id="{EC2D3D01-8209-5A48-8D49-706DBF6C76FA}"/>
              </a:ext>
            </a:extLst>
          </p:cNvPr>
          <p:cNvSpPr txBox="1"/>
          <p:nvPr/>
        </p:nvSpPr>
        <p:spPr>
          <a:xfrm>
            <a:off x="3128822" y="279440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0" name="Textfeld 39">
            <a:extLst>
              <a:ext uri="{FF2B5EF4-FFF2-40B4-BE49-F238E27FC236}">
                <a16:creationId xmlns="" xmlns:a16="http://schemas.microsoft.com/office/drawing/2014/main" id="{8D1A657A-D274-9A4F-9652-B88E24CA83F9}"/>
              </a:ext>
            </a:extLst>
          </p:cNvPr>
          <p:cNvSpPr txBox="1"/>
          <p:nvPr/>
        </p:nvSpPr>
        <p:spPr>
          <a:xfrm>
            <a:off x="2097655" y="351659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1" name="Textfeld 40">
            <a:extLst>
              <a:ext uri="{FF2B5EF4-FFF2-40B4-BE49-F238E27FC236}">
                <a16:creationId xmlns="" xmlns:a16="http://schemas.microsoft.com/office/drawing/2014/main" id="{F8E38461-F43F-794A-8FC5-58120D2B5E81}"/>
              </a:ext>
            </a:extLst>
          </p:cNvPr>
          <p:cNvSpPr txBox="1"/>
          <p:nvPr/>
        </p:nvSpPr>
        <p:spPr>
          <a:xfrm>
            <a:off x="4640133" y="3367910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sp>
        <p:nvSpPr>
          <p:cNvPr id="42" name="Textfeld 41">
            <a:extLst>
              <a:ext uri="{FF2B5EF4-FFF2-40B4-BE49-F238E27FC236}">
                <a16:creationId xmlns="" xmlns:a16="http://schemas.microsoft.com/office/drawing/2014/main" id="{DAC69C5F-05E9-3F43-A736-F219C8996E1E}"/>
              </a:ext>
            </a:extLst>
          </p:cNvPr>
          <p:cNvSpPr txBox="1"/>
          <p:nvPr/>
        </p:nvSpPr>
        <p:spPr>
          <a:xfrm>
            <a:off x="3147340" y="4183143"/>
            <a:ext cx="46091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/>
              <a:t>?</a:t>
            </a:r>
          </a:p>
        </p:txBody>
      </p:sp>
      <p:pic>
        <p:nvPicPr>
          <p:cNvPr id="78" name="Grafik 77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E1C05427-0CA7-3B4C-A208-C80C2BF1FF2E}"/>
              </a:ext>
            </a:extLst>
          </p:cNvPr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152988" y="2487280"/>
            <a:ext cx="540000" cy="523637"/>
          </a:xfrm>
          <a:prstGeom prst="rect">
            <a:avLst/>
          </a:prstGeom>
        </p:spPr>
      </p:pic>
      <p:sp>
        <p:nvSpPr>
          <p:cNvPr id="85" name="Textfeld 84">
            <a:extLst>
              <a:ext uri="{FF2B5EF4-FFF2-40B4-BE49-F238E27FC236}">
                <a16:creationId xmlns="" xmlns:a16="http://schemas.microsoft.com/office/drawing/2014/main" id="{65EC9CCC-5217-9D4D-BB6A-CEDC9ED7484F}"/>
              </a:ext>
            </a:extLst>
          </p:cNvPr>
          <p:cNvSpPr txBox="1"/>
          <p:nvPr/>
        </p:nvSpPr>
        <p:spPr>
          <a:xfrm>
            <a:off x="6662089" y="269305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Chancellery</a:t>
            </a:r>
          </a:p>
        </p:txBody>
      </p:sp>
      <p:sp>
        <p:nvSpPr>
          <p:cNvPr id="90" name="Textfeld 89">
            <a:extLst>
              <a:ext uri="{FF2B5EF4-FFF2-40B4-BE49-F238E27FC236}">
                <a16:creationId xmlns="" xmlns:a16="http://schemas.microsoft.com/office/drawing/2014/main" id="{ED4CC685-6B32-0F42-87F9-7BD7C5A8C655}"/>
              </a:ext>
            </a:extLst>
          </p:cNvPr>
          <p:cNvSpPr txBox="1"/>
          <p:nvPr/>
        </p:nvSpPr>
        <p:spPr>
          <a:xfrm>
            <a:off x="6661869" y="2996932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Cantonal Government</a:t>
            </a:r>
          </a:p>
        </p:txBody>
      </p:sp>
      <p:sp>
        <p:nvSpPr>
          <p:cNvPr id="98" name="Textfeld 97">
            <a:extLst>
              <a:ext uri="{FF2B5EF4-FFF2-40B4-BE49-F238E27FC236}">
                <a16:creationId xmlns="" xmlns:a16="http://schemas.microsoft.com/office/drawing/2014/main" id="{57A48264-DB3F-524A-8537-A1059FFC7AB2}"/>
              </a:ext>
            </a:extLst>
          </p:cNvPr>
          <p:cNvSpPr txBox="1"/>
          <p:nvPr/>
        </p:nvSpPr>
        <p:spPr>
          <a:xfrm>
            <a:off x="6661869" y="328637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Municipality</a:t>
            </a:r>
          </a:p>
        </p:txBody>
      </p:sp>
      <p:sp>
        <p:nvSpPr>
          <p:cNvPr id="99" name="Textfeld 98">
            <a:extLst>
              <a:ext uri="{FF2B5EF4-FFF2-40B4-BE49-F238E27FC236}">
                <a16:creationId xmlns="" xmlns:a16="http://schemas.microsoft.com/office/drawing/2014/main" id="{8DF551B9-DDDC-A24E-A8C8-4E8811A01D22}"/>
              </a:ext>
            </a:extLst>
          </p:cNvPr>
          <p:cNvSpPr txBox="1"/>
          <p:nvPr/>
        </p:nvSpPr>
        <p:spPr>
          <a:xfrm>
            <a:off x="6677515" y="3593945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 Election Office</a:t>
            </a:r>
          </a:p>
        </p:txBody>
      </p:sp>
      <p:sp>
        <p:nvSpPr>
          <p:cNvPr id="108" name="Textfeld 107">
            <a:extLst>
              <a:ext uri="{FF2B5EF4-FFF2-40B4-BE49-F238E27FC236}">
                <a16:creationId xmlns="" xmlns:a16="http://schemas.microsoft.com/office/drawing/2014/main" id="{E847AD4B-8F70-A94E-842F-1FC33A4F69E4}"/>
              </a:ext>
            </a:extLst>
          </p:cNvPr>
          <p:cNvSpPr txBox="1"/>
          <p:nvPr/>
        </p:nvSpPr>
        <p:spPr>
          <a:xfrm>
            <a:off x="6661493" y="3876781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Eligible Voter</a:t>
            </a:r>
          </a:p>
        </p:txBody>
      </p:sp>
      <p:sp>
        <p:nvSpPr>
          <p:cNvPr id="109" name="Textfeld 108">
            <a:extLst>
              <a:ext uri="{FF2B5EF4-FFF2-40B4-BE49-F238E27FC236}">
                <a16:creationId xmlns="" xmlns:a16="http://schemas.microsoft.com/office/drawing/2014/main" id="{98B933B7-035B-1144-B215-9F6B779F210C}"/>
              </a:ext>
            </a:extLst>
          </p:cNvPr>
          <p:cNvSpPr txBox="1"/>
          <p:nvPr/>
        </p:nvSpPr>
        <p:spPr>
          <a:xfrm>
            <a:off x="6661493" y="41845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The Swiss Post</a:t>
            </a:r>
          </a:p>
        </p:txBody>
      </p:sp>
      <p:sp>
        <p:nvSpPr>
          <p:cNvPr id="110" name="Textfeld 109">
            <a:extLst>
              <a:ext uri="{FF2B5EF4-FFF2-40B4-BE49-F238E27FC236}">
                <a16:creationId xmlns="" xmlns:a16="http://schemas.microsoft.com/office/drawing/2014/main" id="{D4280E99-7DA5-0544-BBB6-6FA71433A880}"/>
              </a:ext>
            </a:extLst>
          </p:cNvPr>
          <p:cNvSpPr txBox="1"/>
          <p:nvPr/>
        </p:nvSpPr>
        <p:spPr>
          <a:xfrm>
            <a:off x="6661493" y="4494057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External Supplier</a:t>
            </a:r>
          </a:p>
        </p:txBody>
      </p:sp>
      <p:sp>
        <p:nvSpPr>
          <p:cNvPr id="111" name="Textfeld 110">
            <a:extLst>
              <a:ext uri="{FF2B5EF4-FFF2-40B4-BE49-F238E27FC236}">
                <a16:creationId xmlns="" xmlns:a16="http://schemas.microsoft.com/office/drawing/2014/main" id="{EC509FDF-C551-C344-8EE9-8D4FBA257BF8}"/>
              </a:ext>
            </a:extLst>
          </p:cNvPr>
          <p:cNvSpPr txBox="1"/>
          <p:nvPr/>
        </p:nvSpPr>
        <p:spPr>
          <a:xfrm>
            <a:off x="6676474" y="4796261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Security Threat</a:t>
            </a:r>
          </a:p>
        </p:txBody>
      </p:sp>
      <p:pic>
        <p:nvPicPr>
          <p:cNvPr id="4" name="Grafik 3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3FF90639-64DF-6544-A540-936D66B048D0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125988" y="2459562"/>
            <a:ext cx="594000" cy="576000"/>
          </a:xfrm>
          <a:prstGeom prst="rect">
            <a:avLst/>
          </a:prstGeom>
        </p:spPr>
      </p:pic>
      <p:pic>
        <p:nvPicPr>
          <p:cNvPr id="37" name="Grafik 36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2AE093F8-D13E-6C44-BE12-B6B60897B3F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232370" y="3089943"/>
            <a:ext cx="594000" cy="576000"/>
          </a:xfrm>
          <a:prstGeom prst="rect">
            <a:avLst/>
          </a:prstGeom>
        </p:spPr>
      </p:pic>
      <p:pic>
        <p:nvPicPr>
          <p:cNvPr id="38" name="Grafik 37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24051F41-E6D0-B04A-8631-1953DA0D4F02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1793479" y="4399198"/>
            <a:ext cx="594000" cy="576000"/>
          </a:xfrm>
          <a:prstGeom prst="rect">
            <a:avLst/>
          </a:prstGeom>
        </p:spPr>
      </p:pic>
      <p:pic>
        <p:nvPicPr>
          <p:cNvPr id="39" name="Grafik 38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FDF0D53C-657F-6C40-ABE7-ED6E40313CF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2763297" y="3540216"/>
            <a:ext cx="594000" cy="576000"/>
          </a:xfrm>
          <a:prstGeom prst="rect">
            <a:avLst/>
          </a:prstGeom>
        </p:spPr>
      </p:pic>
      <p:pic>
        <p:nvPicPr>
          <p:cNvPr id="45" name="Grafik 44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634F9303-D77B-AB47-AF63-9C9512D95267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802388" y="3207707"/>
            <a:ext cx="594000" cy="576000"/>
          </a:xfrm>
          <a:prstGeom prst="rect">
            <a:avLst/>
          </a:prstGeom>
        </p:spPr>
      </p:pic>
      <p:pic>
        <p:nvPicPr>
          <p:cNvPr id="46" name="Grafik 45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9DC2127A-B269-1444-89AE-9D9B679CF9AB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63842" y="2182470"/>
            <a:ext cx="594000" cy="576000"/>
          </a:xfrm>
          <a:prstGeom prst="rect">
            <a:avLst/>
          </a:prstGeom>
        </p:spPr>
      </p:pic>
      <p:pic>
        <p:nvPicPr>
          <p:cNvPr id="47" name="Grafik 46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EF2CD392-C4B7-EE42-B799-AD5BD8B0E79E}"/>
              </a:ext>
            </a:extLst>
          </p:cNvPr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636824" y="4664903"/>
            <a:ext cx="594000" cy="576000"/>
          </a:xfrm>
          <a:prstGeom prst="rect">
            <a:avLst/>
          </a:prstGeom>
        </p:spPr>
      </p:pic>
      <p:pic>
        <p:nvPicPr>
          <p:cNvPr id="48" name="Grafik 47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680D5C6B-1AE2-8043-AD64-7DC01B2AF271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393892"/>
            <a:ext cx="277105" cy="268707"/>
          </a:xfrm>
          <a:prstGeom prst="rect">
            <a:avLst/>
          </a:prstGeom>
        </p:spPr>
      </p:pic>
      <p:pic>
        <p:nvPicPr>
          <p:cNvPr id="50" name="Grafik 49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720548FF-17F3-D84C-AD8F-0C71CC5C7934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689167"/>
            <a:ext cx="277105" cy="268707"/>
          </a:xfrm>
          <a:prstGeom prst="rect">
            <a:avLst/>
          </a:prstGeom>
        </p:spPr>
      </p:pic>
      <p:pic>
        <p:nvPicPr>
          <p:cNvPr id="51" name="Grafik 50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CAE8C03B-C235-444A-9A0D-936743E2CA98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2993967"/>
            <a:ext cx="277105" cy="268707"/>
          </a:xfrm>
          <a:prstGeom prst="rect">
            <a:avLst/>
          </a:prstGeom>
        </p:spPr>
      </p:pic>
      <p:pic>
        <p:nvPicPr>
          <p:cNvPr id="52" name="Grafik 51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05B2E20E-706B-214E-9A25-002F6E2E951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292417"/>
            <a:ext cx="277105" cy="268707"/>
          </a:xfrm>
          <a:prstGeom prst="rect">
            <a:avLst/>
          </a:prstGeom>
        </p:spPr>
      </p:pic>
      <p:pic>
        <p:nvPicPr>
          <p:cNvPr id="53" name="Grafik 52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126D6CA0-9D64-064B-925F-A49E1CAB97C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587692"/>
            <a:ext cx="277105" cy="268707"/>
          </a:xfrm>
          <a:prstGeom prst="rect">
            <a:avLst/>
          </a:prstGeom>
        </p:spPr>
      </p:pic>
      <p:pic>
        <p:nvPicPr>
          <p:cNvPr id="54" name="Grafik 53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9CC9343E-9B8D-794B-BBB1-6013BAA48EA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3892492"/>
            <a:ext cx="277105" cy="268707"/>
          </a:xfrm>
          <a:prstGeom prst="rect">
            <a:avLst/>
          </a:prstGeom>
        </p:spPr>
      </p:pic>
      <p:pic>
        <p:nvPicPr>
          <p:cNvPr id="55" name="Grafik 54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FB87571C-97D9-F04F-B3F1-5334557F1752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197292"/>
            <a:ext cx="277105" cy="268707"/>
          </a:xfrm>
          <a:prstGeom prst="rect">
            <a:avLst/>
          </a:prstGeom>
        </p:spPr>
      </p:pic>
      <p:pic>
        <p:nvPicPr>
          <p:cNvPr id="56" name="Grafik 55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2F31A03E-F5AF-DB43-BC01-ACFD05F536FF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492567"/>
            <a:ext cx="277105" cy="268707"/>
          </a:xfrm>
          <a:prstGeom prst="rect">
            <a:avLst/>
          </a:prstGeom>
        </p:spPr>
      </p:pic>
      <p:pic>
        <p:nvPicPr>
          <p:cNvPr id="57" name="Grafik 56" descr="Ein Bild, das Licht, Zeichnung enthält.&#10;&#10;Automatisch generierte Beschreibung">
            <a:extLst>
              <a:ext uri="{FF2B5EF4-FFF2-40B4-BE49-F238E27FC236}">
                <a16:creationId xmlns="" xmlns:a16="http://schemas.microsoft.com/office/drawing/2014/main" id="{E618179C-33D2-354D-99BB-1AF322A4167D}"/>
              </a:ext>
            </a:extLst>
          </p:cNvPr>
          <p:cNvPicPr>
            <a:picLocks noChangeAspect="1"/>
          </p:cNvPicPr>
          <p:nvPr/>
        </p:nvPicPr>
        <p:blipFill>
          <a:blip r:embed="rId22" cstate="print"/>
          <a:stretch>
            <a:fillRect/>
          </a:stretch>
        </p:blipFill>
        <p:spPr>
          <a:xfrm>
            <a:off x="6424838" y="4797367"/>
            <a:ext cx="277105" cy="268707"/>
          </a:xfrm>
          <a:prstGeom prst="rect">
            <a:avLst/>
          </a:prstGeom>
        </p:spPr>
      </p:pic>
      <p:sp>
        <p:nvSpPr>
          <p:cNvPr id="58" name="Title 1">
            <a:extLst>
              <a:ext uri="{FF2B5EF4-FFF2-40B4-BE49-F238E27FC236}">
                <a16:creationId xmlns="" xmlns:a16="http://schemas.microsoft.com/office/drawing/2014/main" id="{A0B6E93E-1F5C-D04D-8367-806A4DA4E7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>
                <a:ea typeface="MS PGothic" panose="020B0600070205080204" pitchFamily="34" charset="-128"/>
              </a:rPr>
              <a:t>Identification of Stakeholders</a:t>
            </a:r>
          </a:p>
        </p:txBody>
      </p:sp>
    </p:spTree>
    <p:extLst>
      <p:ext uri="{BB962C8B-B14F-4D97-AF65-F5344CB8AC3E}">
        <p14:creationId xmlns="" xmlns:p14="http://schemas.microsoft.com/office/powerpoint/2010/main" val="335281127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1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31" grpId="0"/>
      <p:bldP spid="40" grpId="0"/>
      <p:bldP spid="41" grpId="0"/>
      <p:bldP spid="42" grpId="0"/>
      <p:bldP spid="85" grpId="0"/>
      <p:bldP spid="90" grpId="0"/>
      <p:bldP spid="98" grpId="0"/>
      <p:bldP spid="99" grpId="0"/>
      <p:bldP spid="108" grpId="0"/>
      <p:bldP spid="109" grpId="0"/>
      <p:bldP spid="110" grpId="0"/>
      <p:bldP spid="1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PVPF Phases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/>
              <a:t>Divided into phases A to G with various stakeholders</a:t>
            </a:r>
          </a:p>
        </p:txBody>
      </p:sp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9686B535-1BBA-EF4E-BAD1-0A783DC578DF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57498" y="2377333"/>
            <a:ext cx="5594210" cy="3251806"/>
          </a:xfrm>
          <a:prstGeom prst="rect">
            <a:avLst/>
          </a:prstGeom>
        </p:spPr>
      </p:pic>
      <p:sp>
        <p:nvSpPr>
          <p:cNvPr id="38" name="Rectangle 37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/>
              <a:t>PVPF: Postal Voting Process Flow</a:t>
            </a:r>
            <a:endParaRPr lang="en-US" sz="1200"/>
          </a:p>
        </p:txBody>
      </p:sp>
      <p:sp>
        <p:nvSpPr>
          <p:cNvPr id="39" name="Rechteck 38">
            <a:extLst>
              <a:ext uri="{FF2B5EF4-FFF2-40B4-BE49-F238E27FC236}">
                <a16:creationId xmlns="" xmlns:a16="http://schemas.microsoft.com/office/drawing/2014/main" id="{10F27486-F12D-6646-96D5-E28D39E6B294}"/>
              </a:ext>
            </a:extLst>
          </p:cNvPr>
          <p:cNvSpPr/>
          <p:nvPr/>
        </p:nvSpPr>
        <p:spPr bwMode="auto">
          <a:xfrm>
            <a:off x="824403" y="2528003"/>
            <a:ext cx="2732054" cy="3039948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40" name="Grafik 39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7475B3A6-D84E-244D-A2AA-7BC7C927086D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062129" y="2733154"/>
            <a:ext cx="251914" cy="244280"/>
          </a:xfrm>
          <a:prstGeom prst="rect">
            <a:avLst/>
          </a:prstGeom>
        </p:spPr>
      </p:pic>
      <p:pic>
        <p:nvPicPr>
          <p:cNvPr id="41" name="Grafik 40" descr="Ein Bild, das sitzend, Zeichnung, Schild, weiß enthält.&#10;&#10;Automatisch generierte Beschreibung">
            <a:extLst>
              <a:ext uri="{FF2B5EF4-FFF2-40B4-BE49-F238E27FC236}">
                <a16:creationId xmlns="" xmlns:a16="http://schemas.microsoft.com/office/drawing/2014/main" id="{D229DB91-28FC-FA47-BC66-7335A3F11B3E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060989" y="3927324"/>
            <a:ext cx="250355" cy="242768"/>
          </a:xfrm>
          <a:prstGeom prst="rect">
            <a:avLst/>
          </a:prstGeom>
        </p:spPr>
      </p:pic>
      <p:pic>
        <p:nvPicPr>
          <p:cNvPr id="42" name="Grafik 41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47A5417E-85F1-4049-BA3E-2FB3E39AABDD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60613" y="4236176"/>
            <a:ext cx="250355" cy="242768"/>
          </a:xfrm>
          <a:prstGeom prst="rect">
            <a:avLst/>
          </a:prstGeom>
        </p:spPr>
      </p:pic>
      <p:pic>
        <p:nvPicPr>
          <p:cNvPr id="43" name="Grafik 42" descr="Ein Bild, das Zeichnung, Uhr enthält.&#10;&#10;Automatisch generierte Beschreibung">
            <a:extLst>
              <a:ext uri="{FF2B5EF4-FFF2-40B4-BE49-F238E27FC236}">
                <a16:creationId xmlns="" xmlns:a16="http://schemas.microsoft.com/office/drawing/2014/main" id="{E649DE37-BFE0-A349-B722-3891C10469E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060613" y="4537758"/>
            <a:ext cx="250355" cy="242768"/>
          </a:xfrm>
          <a:prstGeom prst="rect">
            <a:avLst/>
          </a:prstGeom>
        </p:spPr>
      </p:pic>
      <p:pic>
        <p:nvPicPr>
          <p:cNvPr id="44" name="Grafik 43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A0293BA0-822E-BA46-8967-F4784FDB18E7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059948" y="4830673"/>
            <a:ext cx="250355" cy="242768"/>
          </a:xfrm>
          <a:prstGeom prst="rect">
            <a:avLst/>
          </a:prstGeom>
        </p:spPr>
      </p:pic>
      <p:pic>
        <p:nvPicPr>
          <p:cNvPr id="45" name="Grafik 44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E3CF2661-4057-044F-8E16-1F6DA90AA16B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059948" y="5134555"/>
            <a:ext cx="250355" cy="242768"/>
          </a:xfrm>
          <a:prstGeom prst="rect">
            <a:avLst/>
          </a:prstGeom>
        </p:spPr>
      </p:pic>
      <p:pic>
        <p:nvPicPr>
          <p:cNvPr id="46" name="Grafik 45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EF803DEC-66AB-7E47-92BE-E03C7DFF3EC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060989" y="3622991"/>
            <a:ext cx="250355" cy="242768"/>
          </a:xfrm>
          <a:prstGeom prst="rect">
            <a:avLst/>
          </a:prstGeom>
        </p:spPr>
      </p:pic>
      <p:pic>
        <p:nvPicPr>
          <p:cNvPr id="47" name="Grafik 46" descr="Ein Bild, das Gebäude enthält.&#10;&#10;Automatisch generierte Beschreibung">
            <a:extLst>
              <a:ext uri="{FF2B5EF4-FFF2-40B4-BE49-F238E27FC236}">
                <a16:creationId xmlns="" xmlns:a16="http://schemas.microsoft.com/office/drawing/2014/main" id="{F18BF1E9-5AAC-9D47-B39C-2F738B8A47D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alphaModFix/>
          </a:blip>
          <a:stretch>
            <a:fillRect/>
          </a:stretch>
        </p:blipFill>
        <p:spPr>
          <a:xfrm>
            <a:off x="1060989" y="3333548"/>
            <a:ext cx="250355" cy="242768"/>
          </a:xfrm>
          <a:prstGeom prst="rect">
            <a:avLst/>
          </a:prstGeom>
        </p:spPr>
      </p:pic>
      <p:pic>
        <p:nvPicPr>
          <p:cNvPr id="48" name="Grafik 47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7FF73BC0-06B2-AF4D-97A0-4CBF995D730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alphaModFix/>
          </a:blip>
          <a:stretch>
            <a:fillRect/>
          </a:stretch>
        </p:blipFill>
        <p:spPr>
          <a:xfrm>
            <a:off x="1061209" y="3029666"/>
            <a:ext cx="250355" cy="242768"/>
          </a:xfrm>
          <a:prstGeom prst="rect">
            <a:avLst/>
          </a:prstGeom>
        </p:spPr>
      </p:pic>
      <p:sp>
        <p:nvSpPr>
          <p:cNvPr id="49" name="Textfeld 48">
            <a:extLst>
              <a:ext uri="{FF2B5EF4-FFF2-40B4-BE49-F238E27FC236}">
                <a16:creationId xmlns="" xmlns:a16="http://schemas.microsoft.com/office/drawing/2014/main" id="{97D99C1C-2B84-5042-9D69-767053A33CD3}"/>
              </a:ext>
            </a:extLst>
          </p:cNvPr>
          <p:cNvSpPr txBox="1"/>
          <p:nvPr/>
        </p:nvSpPr>
        <p:spPr>
          <a:xfrm>
            <a:off x="1291195" y="2719086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Government</a:t>
            </a:r>
          </a:p>
        </p:txBody>
      </p:sp>
      <p:sp>
        <p:nvSpPr>
          <p:cNvPr id="50" name="Textfeld 49">
            <a:extLst>
              <a:ext uri="{FF2B5EF4-FFF2-40B4-BE49-F238E27FC236}">
                <a16:creationId xmlns="" xmlns:a16="http://schemas.microsoft.com/office/drawing/2014/main" id="{15435C4E-EA01-E644-97DE-C94CFAAB9F86}"/>
              </a:ext>
            </a:extLst>
          </p:cNvPr>
          <p:cNvSpPr txBox="1"/>
          <p:nvPr/>
        </p:nvSpPr>
        <p:spPr>
          <a:xfrm>
            <a:off x="1290750" y="3020098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Federal Chancellery</a:t>
            </a:r>
          </a:p>
        </p:txBody>
      </p:sp>
      <p:sp>
        <p:nvSpPr>
          <p:cNvPr id="51" name="Textfeld 50">
            <a:extLst>
              <a:ext uri="{FF2B5EF4-FFF2-40B4-BE49-F238E27FC236}">
                <a16:creationId xmlns="" xmlns:a16="http://schemas.microsoft.com/office/drawing/2014/main" id="{FC9CB340-C8CF-894F-B6ED-6709A1D138AE}"/>
              </a:ext>
            </a:extLst>
          </p:cNvPr>
          <p:cNvSpPr txBox="1"/>
          <p:nvPr/>
        </p:nvSpPr>
        <p:spPr>
          <a:xfrm>
            <a:off x="1290530" y="3323980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Cantonal Government</a:t>
            </a:r>
          </a:p>
        </p:txBody>
      </p:sp>
      <p:sp>
        <p:nvSpPr>
          <p:cNvPr id="52" name="Textfeld 51">
            <a:extLst>
              <a:ext uri="{FF2B5EF4-FFF2-40B4-BE49-F238E27FC236}">
                <a16:creationId xmlns="" xmlns:a16="http://schemas.microsoft.com/office/drawing/2014/main" id="{EA9E6D26-AB65-1441-A4DE-FE5F2BC04631}"/>
              </a:ext>
            </a:extLst>
          </p:cNvPr>
          <p:cNvSpPr txBox="1"/>
          <p:nvPr/>
        </p:nvSpPr>
        <p:spPr>
          <a:xfrm>
            <a:off x="1290530" y="361342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Municipality</a:t>
            </a:r>
          </a:p>
        </p:txBody>
      </p:sp>
      <p:sp>
        <p:nvSpPr>
          <p:cNvPr id="53" name="Textfeld 52">
            <a:extLst>
              <a:ext uri="{FF2B5EF4-FFF2-40B4-BE49-F238E27FC236}">
                <a16:creationId xmlns="" xmlns:a16="http://schemas.microsoft.com/office/drawing/2014/main" id="{D6C1CA96-BF83-3C40-A6FC-02070C9A1A3D}"/>
              </a:ext>
            </a:extLst>
          </p:cNvPr>
          <p:cNvSpPr txBox="1"/>
          <p:nvPr/>
        </p:nvSpPr>
        <p:spPr>
          <a:xfrm>
            <a:off x="1306176" y="3920993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Municipal Election Office</a:t>
            </a:r>
          </a:p>
        </p:txBody>
      </p:sp>
      <p:sp>
        <p:nvSpPr>
          <p:cNvPr id="54" name="Textfeld 53">
            <a:extLst>
              <a:ext uri="{FF2B5EF4-FFF2-40B4-BE49-F238E27FC236}">
                <a16:creationId xmlns="" xmlns:a16="http://schemas.microsoft.com/office/drawing/2014/main" id="{68FC3715-F69B-AC48-9865-3B057B1CC99C}"/>
              </a:ext>
            </a:extLst>
          </p:cNvPr>
          <p:cNvSpPr txBox="1"/>
          <p:nvPr/>
        </p:nvSpPr>
        <p:spPr>
          <a:xfrm>
            <a:off x="1290154" y="4203829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Eligible Voter</a:t>
            </a:r>
          </a:p>
        </p:txBody>
      </p:sp>
      <p:sp>
        <p:nvSpPr>
          <p:cNvPr id="55" name="Textfeld 54">
            <a:extLst>
              <a:ext uri="{FF2B5EF4-FFF2-40B4-BE49-F238E27FC236}">
                <a16:creationId xmlns="" xmlns:a16="http://schemas.microsoft.com/office/drawing/2014/main" id="{CF44749A-9FD5-444C-AB64-88BD4AF06873}"/>
              </a:ext>
            </a:extLst>
          </p:cNvPr>
          <p:cNvSpPr txBox="1"/>
          <p:nvPr/>
        </p:nvSpPr>
        <p:spPr>
          <a:xfrm>
            <a:off x="1290154" y="4511553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The Swiss Post</a:t>
            </a:r>
          </a:p>
        </p:txBody>
      </p:sp>
      <p:sp>
        <p:nvSpPr>
          <p:cNvPr id="56" name="Textfeld 55">
            <a:extLst>
              <a:ext uri="{FF2B5EF4-FFF2-40B4-BE49-F238E27FC236}">
                <a16:creationId xmlns="" xmlns:a16="http://schemas.microsoft.com/office/drawing/2014/main" id="{58074301-1682-114A-8CF5-80B811390BAD}"/>
              </a:ext>
            </a:extLst>
          </p:cNvPr>
          <p:cNvSpPr txBox="1"/>
          <p:nvPr/>
        </p:nvSpPr>
        <p:spPr>
          <a:xfrm>
            <a:off x="1290154" y="4821105"/>
            <a:ext cx="2102287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External Supplier</a:t>
            </a:r>
          </a:p>
        </p:txBody>
      </p:sp>
      <p:sp>
        <p:nvSpPr>
          <p:cNvPr id="57" name="Textfeld 56">
            <a:extLst>
              <a:ext uri="{FF2B5EF4-FFF2-40B4-BE49-F238E27FC236}">
                <a16:creationId xmlns="" xmlns:a16="http://schemas.microsoft.com/office/drawing/2014/main" id="{9530DDB2-7A96-124E-BD1E-E234CD75A0FB}"/>
              </a:ext>
            </a:extLst>
          </p:cNvPr>
          <p:cNvSpPr txBox="1"/>
          <p:nvPr/>
        </p:nvSpPr>
        <p:spPr>
          <a:xfrm>
            <a:off x="1305135" y="5123309"/>
            <a:ext cx="2251322" cy="26544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lang="en-US" sz="1400"/>
              <a:t>Security Threat</a:t>
            </a:r>
          </a:p>
        </p:txBody>
      </p:sp>
    </p:spTree>
    <p:extLst>
      <p:ext uri="{BB962C8B-B14F-4D97-AF65-F5344CB8AC3E}">
        <p14:creationId xmlns="" xmlns:p14="http://schemas.microsoft.com/office/powerpoint/2010/main" val="3016732703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="" xmlns:a16="http://schemas.microsoft.com/office/drawing/2014/main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1" b="66631"/>
          <a:stretch/>
        </p:blipFill>
        <p:spPr>
          <a:xfrm>
            <a:off x="1430281" y="1208792"/>
            <a:ext cx="7224203" cy="1891247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 in </a:t>
            </a:r>
            <a:r>
              <a:rPr lang="en-US" altLang="en-US" dirty="0" smtClean="0"/>
              <a:t>Detail (1)</a:t>
            </a:r>
            <a:endParaRPr lang="en-US" altLang="en-US" dirty="0"/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="" xmlns:a16="http://schemas.microsoft.com/office/drawing/2014/main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="" xmlns:a16="http://schemas.microsoft.com/office/drawing/2014/main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="" xmlns:a16="http://schemas.microsoft.com/office/drawing/2014/main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t="33369" b="12412"/>
          <a:stretch/>
        </p:blipFill>
        <p:spPr>
          <a:xfrm>
            <a:off x="1430281" y="3100039"/>
            <a:ext cx="7224203" cy="3073043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  <p:sp>
        <p:nvSpPr>
          <p:cNvPr id="17" name="Rectangle 12">
            <a:extLst>
              <a:ext uri="{FF2B5EF4-FFF2-40B4-BE49-F238E27FC236}">
                <a16:creationId xmlns="" xmlns:a16="http://schemas.microsoft.com/office/drawing/2014/main" id="{E7D51633-4967-B945-8261-559552439895}"/>
              </a:ext>
            </a:extLst>
          </p:cNvPr>
          <p:cNvSpPr/>
          <p:nvPr/>
        </p:nvSpPr>
        <p:spPr>
          <a:xfrm>
            <a:off x="1" y="6105661"/>
            <a:ext cx="9906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CH" sz="1400" dirty="0">
                <a:solidFill>
                  <a:schemeClr val="bg1"/>
                </a:solidFill>
                <a:highlight>
                  <a:srgbClr val="000000"/>
                </a:highlight>
              </a:rPr>
              <a:t> [ KS19] </a:t>
            </a:r>
            <a:r>
              <a:rPr lang="de-CH" sz="1400" dirty="0">
                <a:highlight>
                  <a:srgbClr val="000000"/>
                </a:highlight>
              </a:rPr>
              <a:t>.</a:t>
            </a:r>
            <a:endParaRPr lang="en-US" altLang="en-US" sz="800" dirty="0">
              <a:highlight>
                <a:srgbClr val="000000"/>
              </a:highlight>
            </a:endParaRPr>
          </a:p>
        </p:txBody>
      </p:sp>
    </p:spTree>
    <p:extLst>
      <p:ext uri="{BB962C8B-B14F-4D97-AF65-F5344CB8AC3E}">
        <p14:creationId xmlns="" xmlns:p14="http://schemas.microsoft.com/office/powerpoint/2010/main" val="601817170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 descr="Ein Bild, das Screenshot, Parkplatz enthält.&#10;&#10;Automatisch generierte Beschreibung">
            <a:extLst>
              <a:ext uri="{FF2B5EF4-FFF2-40B4-BE49-F238E27FC236}">
                <a16:creationId xmlns="" xmlns:a16="http://schemas.microsoft.com/office/drawing/2014/main" id="{46B02943-B85C-FD4C-BDFB-6D52400ACA7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/>
          <a:srcRect t="2" b="29380"/>
          <a:stretch/>
        </p:blipFill>
        <p:spPr>
          <a:xfrm>
            <a:off x="1430281" y="1208792"/>
            <a:ext cx="7224203" cy="4002545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PVPF in </a:t>
            </a:r>
            <a:r>
              <a:rPr lang="en-US" altLang="en-US" dirty="0" smtClean="0"/>
              <a:t>Detail (2)</a:t>
            </a:r>
            <a:endParaRPr lang="en-US" altLang="en-US" dirty="0"/>
          </a:p>
        </p:txBody>
      </p:sp>
      <p:pic>
        <p:nvPicPr>
          <p:cNvPr id="7" name="Grafik 6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20C1876F-AF86-484B-B813-5B4042669F2A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50860" y="1277787"/>
            <a:ext cx="117520" cy="113959"/>
          </a:xfrm>
          <a:prstGeom prst="rect">
            <a:avLst/>
          </a:prstGeom>
        </p:spPr>
      </p:pic>
      <p:pic>
        <p:nvPicPr>
          <p:cNvPr id="11" name="Grafik 10" descr="Ein Bild, das Zeichnung, Uhr enthält.&#10;&#10;Automatisch generierte Beschreibung">
            <a:extLst>
              <a:ext uri="{FF2B5EF4-FFF2-40B4-BE49-F238E27FC236}">
                <a16:creationId xmlns="" xmlns:a16="http://schemas.microsoft.com/office/drawing/2014/main" id="{938A3873-DCB6-7844-AD48-23F395944488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102906" y="1433934"/>
            <a:ext cx="116792" cy="113253"/>
          </a:xfrm>
          <a:prstGeom prst="rect">
            <a:avLst/>
          </a:prstGeom>
        </p:spPr>
      </p:pic>
      <p:pic>
        <p:nvPicPr>
          <p:cNvPr id="12" name="Grafik 11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961A2D46-6B51-3740-ADB0-423F1AFBA1FC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93593" y="2214480"/>
            <a:ext cx="116792" cy="113253"/>
          </a:xfrm>
          <a:prstGeom prst="rect">
            <a:avLst/>
          </a:prstGeom>
        </p:spPr>
      </p:pic>
      <p:pic>
        <p:nvPicPr>
          <p:cNvPr id="14" name="Grafik 13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6A02EA1A-733B-DB44-97A4-BDF8F7032F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53330" y="1746874"/>
            <a:ext cx="116792" cy="113253"/>
          </a:xfrm>
          <a:prstGeom prst="rect">
            <a:avLst/>
          </a:prstGeom>
        </p:spPr>
      </p:pic>
      <p:pic>
        <p:nvPicPr>
          <p:cNvPr id="15" name="Grafik 14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056DC996-985B-9140-B79F-B10373B68B6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451588" y="1529733"/>
            <a:ext cx="116792" cy="113253"/>
          </a:xfrm>
          <a:prstGeom prst="rect">
            <a:avLst/>
          </a:prstGeom>
        </p:spPr>
      </p:pic>
      <p:pic>
        <p:nvPicPr>
          <p:cNvPr id="16" name="Grafik 15" descr="Ein Bild, das Gebäude enthält.&#10;&#10;Automatisch generierte Beschreibung">
            <a:extLst>
              <a:ext uri="{FF2B5EF4-FFF2-40B4-BE49-F238E27FC236}">
                <a16:creationId xmlns="" xmlns:a16="http://schemas.microsoft.com/office/drawing/2014/main" id="{E21B9843-455C-2D4C-ADBA-B0663724D4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alphaModFix/>
          </a:blip>
          <a:stretch>
            <a:fillRect/>
          </a:stretch>
        </p:blipFill>
        <p:spPr>
          <a:xfrm>
            <a:off x="2451588" y="1404113"/>
            <a:ext cx="116792" cy="113253"/>
          </a:xfrm>
          <a:prstGeom prst="rect">
            <a:avLst/>
          </a:prstGeom>
        </p:spPr>
      </p:pic>
      <p:pic>
        <p:nvPicPr>
          <p:cNvPr id="18" name="Grafik 17" descr="Ein Bild, das Zeichnung, Schild enthält.&#10;&#10;Automatisch generierte Beschreibung">
            <a:extLst>
              <a:ext uri="{FF2B5EF4-FFF2-40B4-BE49-F238E27FC236}">
                <a16:creationId xmlns="" xmlns:a16="http://schemas.microsoft.com/office/drawing/2014/main" id="{1F1C1AFE-4C47-6B4A-A4CD-E30C48AE32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60213" y="1741588"/>
            <a:ext cx="116792" cy="113253"/>
          </a:xfrm>
          <a:prstGeom prst="rect">
            <a:avLst/>
          </a:prstGeom>
        </p:spPr>
      </p:pic>
      <p:pic>
        <p:nvPicPr>
          <p:cNvPr id="19" name="Grafik 18" descr="Ein Bild, das Screenshot, Parkplatz enthält.&#10;&#10;Automatisch generierte Beschreibung">
            <a:extLst>
              <a:ext uri="{FF2B5EF4-FFF2-40B4-BE49-F238E27FC236}">
                <a16:creationId xmlns="" xmlns:a16="http://schemas.microsoft.com/office/drawing/2014/main" id="{37D216EE-9B13-3E40-835F-6B077D51B820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artisticBlur radius="20"/>
                    </a14:imgEffect>
                  </a14:imgLayer>
                </a14:imgProps>
              </a:ext>
            </a:extLst>
          </a:blip>
          <a:srcRect l="20195" t="67243" b="12412"/>
          <a:stretch/>
        </p:blipFill>
        <p:spPr>
          <a:xfrm>
            <a:off x="2889250" y="5019947"/>
            <a:ext cx="5765234" cy="1153136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7026691" y="6044400"/>
            <a:ext cx="2534219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altLang="en-US" sz="1200" dirty="0"/>
              <a:t>PVPF: Postal Voting Process Flow</a:t>
            </a:r>
            <a:endParaRPr lang="en-US" sz="1200" dirty="0"/>
          </a:p>
        </p:txBody>
      </p:sp>
    </p:spTree>
    <p:extLst>
      <p:ext uri="{BB962C8B-B14F-4D97-AF65-F5344CB8AC3E}">
        <p14:creationId xmlns="" xmlns:p14="http://schemas.microsoft.com/office/powerpoint/2010/main" val="164919395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C: Casting, D: Storage, E: Tallying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cxnSp>
        <p:nvCxnSpPr>
          <p:cNvPr id="7" name="Gerade Verbindung mit Pfeil 6">
            <a:extLst>
              <a:ext uri="{FF2B5EF4-FFF2-40B4-BE49-F238E27FC236}">
                <a16:creationId xmlns="" xmlns:a16="http://schemas.microsoft.com/office/drawing/2014/main" id="{CF59B4B5-CB49-A74C-AD01-76CB80A910E4}"/>
              </a:ext>
            </a:extLst>
          </p:cNvPr>
          <p:cNvCxnSpPr>
            <a:cxnSpLocks/>
          </p:cNvCxnSpPr>
          <p:nvPr/>
        </p:nvCxnSpPr>
        <p:spPr bwMode="auto">
          <a:xfrm flipV="1">
            <a:off x="3479180" y="1443522"/>
            <a:ext cx="0" cy="163550"/>
          </a:xfrm>
          <a:prstGeom prst="straightConnector1">
            <a:avLst/>
          </a:prstGeom>
          <a:solidFill>
            <a:schemeClr val="bg1"/>
          </a:solidFill>
          <a:ln w="2857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BD20A62F-E598-9849-8EB5-3FBFD172771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22AE01D4-9203-3644-B13D-E912DD0D5A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1" name="Grafik 10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28F5B0E4-46FE-3C43-8160-42AFBCF0C55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2" name="Grafik 11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6FC6218C-A9D0-2147-8171-2241427C48E1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="" xmlns:a16="http://schemas.microsoft.com/office/drawing/2014/main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5" name="Grafik 14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3D01A06B-F37F-9A4B-87DE-A30C77041171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1949140"/>
            <a:ext cx="9906000" cy="2959720"/>
          </a:xfrm>
          <a:prstGeom prst="rect">
            <a:avLst/>
          </a:prstGeom>
        </p:spPr>
      </p:pic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BECAA09D-1C43-1B41-8A83-1BDA42C894FC}"/>
              </a:ext>
            </a:extLst>
          </p:cNvPr>
          <p:cNvSpPr/>
          <p:nvPr/>
        </p:nvSpPr>
        <p:spPr bwMode="auto">
          <a:xfrm>
            <a:off x="1837997" y="5933921"/>
            <a:ext cx="6311590" cy="484931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8" name="Grafik 17">
            <a:extLst>
              <a:ext uri="{FF2B5EF4-FFF2-40B4-BE49-F238E27FC236}">
                <a16:creationId xmlns="" xmlns:a16="http://schemas.microsoft.com/office/drawing/2014/main" id="{265F300E-105E-C54C-A374-05312FDA667C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83342" t="46570" b="27506"/>
          <a:stretch/>
        </p:blipFill>
        <p:spPr>
          <a:xfrm>
            <a:off x="7046878" y="6173494"/>
            <a:ext cx="1169105" cy="182921"/>
          </a:xfrm>
          <a:prstGeom prst="rect">
            <a:avLst/>
          </a:prstGeom>
          <a:ln>
            <a:noFill/>
          </a:ln>
        </p:spPr>
      </p:pic>
      <p:pic>
        <p:nvPicPr>
          <p:cNvPr id="19" name="Grafik 18">
            <a:extLst>
              <a:ext uri="{FF2B5EF4-FFF2-40B4-BE49-F238E27FC236}">
                <a16:creationId xmlns="" xmlns:a16="http://schemas.microsoft.com/office/drawing/2014/main" id="{1E24E89B-3C01-C548-AD57-50FF6FA2104E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000" t="21143" r="53891" b="29940"/>
          <a:stretch/>
        </p:blipFill>
        <p:spPr>
          <a:xfrm>
            <a:off x="3552837" y="5987105"/>
            <a:ext cx="1270955" cy="345165"/>
          </a:xfrm>
          <a:prstGeom prst="rect">
            <a:avLst/>
          </a:prstGeom>
          <a:ln>
            <a:noFill/>
          </a:ln>
        </p:spPr>
      </p:pic>
      <p:pic>
        <p:nvPicPr>
          <p:cNvPr id="20" name="Grafik 19">
            <a:extLst>
              <a:ext uri="{FF2B5EF4-FFF2-40B4-BE49-F238E27FC236}">
                <a16:creationId xmlns="" xmlns:a16="http://schemas.microsoft.com/office/drawing/2014/main" id="{943115BC-FF70-D84B-9F51-9A5425143907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2882" t="18555" r="72232" b="26737"/>
          <a:stretch/>
        </p:blipFill>
        <p:spPr>
          <a:xfrm>
            <a:off x="1904130" y="5958044"/>
            <a:ext cx="1746653" cy="386022"/>
          </a:xfrm>
          <a:prstGeom prst="rect">
            <a:avLst/>
          </a:prstGeom>
          <a:ln>
            <a:noFill/>
          </a:ln>
        </p:spPr>
      </p:pic>
      <p:pic>
        <p:nvPicPr>
          <p:cNvPr id="21" name="Grafik 20">
            <a:extLst>
              <a:ext uri="{FF2B5EF4-FFF2-40B4-BE49-F238E27FC236}">
                <a16:creationId xmlns="" xmlns:a16="http://schemas.microsoft.com/office/drawing/2014/main" id="{6C97C430-B224-A64B-9559-9AA95C735784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46761" t="21802" r="32885" b="27249"/>
          <a:stretch/>
        </p:blipFill>
        <p:spPr>
          <a:xfrm>
            <a:off x="4749732" y="5992004"/>
            <a:ext cx="1428507" cy="359496"/>
          </a:xfrm>
          <a:prstGeom prst="rect">
            <a:avLst/>
          </a:prstGeom>
          <a:ln>
            <a:noFill/>
          </a:ln>
        </p:spPr>
      </p:pic>
      <p:pic>
        <p:nvPicPr>
          <p:cNvPr id="22" name="Grafik 21">
            <a:extLst>
              <a:ext uri="{FF2B5EF4-FFF2-40B4-BE49-F238E27FC236}">
                <a16:creationId xmlns="" xmlns:a16="http://schemas.microsoft.com/office/drawing/2014/main" id="{2665FD71-6CFA-D844-B260-935347783851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/>
          <a:srcRect l="66773" t="24139" r="18069" b="26944"/>
          <a:stretch/>
        </p:blipFill>
        <p:spPr>
          <a:xfrm>
            <a:off x="6035835" y="6016166"/>
            <a:ext cx="1063815" cy="34516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="" xmlns:p14="http://schemas.microsoft.com/office/powerpoint/2010/main" val="1201886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96 0.00023 L 0.13318 0.00023 " pathEditMode="relative" ptsTypes="AA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3125 0.00023 L 0.26346 0.00023 " pathEditMode="relative" ptsTypes="AA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>
            <a:extLst>
              <a:ext uri="{FF2B5EF4-FFF2-40B4-BE49-F238E27FC236}">
                <a16:creationId xmlns="" xmlns:a16="http://schemas.microsoft.com/office/drawing/2014/main" id="{CE9CEC3D-1311-5845-A79D-1610AD0BE2EF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 dirty="0">
                <a:ea typeface="MS PGothic" panose="020B0600070205080204" pitchFamily="34" charset="-128"/>
              </a:rPr>
              <a:t>C: Casting, D: Storage, E: Tallying</a:t>
            </a:r>
          </a:p>
        </p:txBody>
      </p:sp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310706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="" xmlns:a16="http://schemas.microsoft.com/office/drawing/2014/main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31" name="Textfeld 30">
            <a:extLst>
              <a:ext uri="{FF2B5EF4-FFF2-40B4-BE49-F238E27FC236}">
                <a16:creationId xmlns="" xmlns:a16="http://schemas.microsoft.com/office/drawing/2014/main" id="{0A2157C8-54C6-1042-B37E-03BE630FF4A0}"/>
              </a:ext>
            </a:extLst>
          </p:cNvPr>
          <p:cNvSpPr txBox="1"/>
          <p:nvPr/>
        </p:nvSpPr>
        <p:spPr>
          <a:xfrm>
            <a:off x="2427444" y="6066781"/>
            <a:ext cx="3109105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TE8: </a:t>
            </a:r>
            <a:r>
              <a:rPr lang="de-DE" sz="1100" dirty="0" err="1"/>
              <a:t>Steal</a:t>
            </a:r>
            <a:r>
              <a:rPr lang="de-DE" sz="1100" dirty="0"/>
              <a:t> </a:t>
            </a:r>
            <a:r>
              <a:rPr lang="de-DE" sz="1100" dirty="0" err="1"/>
              <a:t>casted</a:t>
            </a:r>
            <a:r>
              <a:rPr lang="de-DE" sz="1100" dirty="0"/>
              <a:t> VEs </a:t>
            </a:r>
            <a:r>
              <a:rPr lang="de-DE" sz="1100" dirty="0" err="1"/>
              <a:t>from</a:t>
            </a:r>
            <a:r>
              <a:rPr lang="de-DE" sz="1100" dirty="0"/>
              <a:t> </a:t>
            </a:r>
            <a:r>
              <a:rPr lang="de-DE" sz="1100" dirty="0" err="1"/>
              <a:t>municipal</a:t>
            </a:r>
            <a:r>
              <a:rPr lang="de-DE" sz="1100" dirty="0"/>
              <a:t> </a:t>
            </a:r>
            <a:r>
              <a:rPr lang="de-DE" sz="1100" dirty="0" err="1"/>
              <a:t>letterbox</a:t>
            </a:r>
            <a:endParaRPr lang="de-DE" sz="1100" dirty="0"/>
          </a:p>
        </p:txBody>
      </p:sp>
      <p:pic>
        <p:nvPicPr>
          <p:cNvPr id="32" name="Grafik 31">
            <a:extLst>
              <a:ext uri="{FF2B5EF4-FFF2-40B4-BE49-F238E27FC236}">
                <a16:creationId xmlns="" xmlns:a16="http://schemas.microsoft.com/office/drawing/2014/main" id="{EBB42546-D80A-0A4D-8624-32217B9ECB0A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53781" y="4786276"/>
            <a:ext cx="231161" cy="231161"/>
          </a:xfrm>
          <a:prstGeom prst="rect">
            <a:avLst/>
          </a:prstGeom>
        </p:spPr>
      </p:pic>
      <p:pic>
        <p:nvPicPr>
          <p:cNvPr id="33" name="Grafik 32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90F0E537-42FF-644D-AB66-BF9CD46FBDBB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130452" y="6035180"/>
            <a:ext cx="334962" cy="324812"/>
          </a:xfrm>
          <a:prstGeom prst="rect">
            <a:avLst/>
          </a:prstGeom>
        </p:spPr>
      </p:pic>
      <p:cxnSp>
        <p:nvCxnSpPr>
          <p:cNvPr id="34" name="Gekrümmte Verbindung 33">
            <a:extLst>
              <a:ext uri="{FF2B5EF4-FFF2-40B4-BE49-F238E27FC236}">
                <a16:creationId xmlns="" xmlns:a16="http://schemas.microsoft.com/office/drawing/2014/main" id="{4C0432C9-EE45-D94E-A229-7C4331BA3531}"/>
              </a:ext>
            </a:extLst>
          </p:cNvPr>
          <p:cNvCxnSpPr>
            <a:cxnSpLocks/>
            <a:stCxn id="33" idx="0"/>
            <a:endCxn id="32" idx="3"/>
          </p:cNvCxnSpPr>
          <p:nvPr/>
        </p:nvCxnSpPr>
        <p:spPr bwMode="auto">
          <a:xfrm rot="16200000" flipV="1">
            <a:off x="1424777" y="5162023"/>
            <a:ext cx="1133323" cy="61299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3" name="Textfeld 52">
            <a:extLst>
              <a:ext uri="{FF2B5EF4-FFF2-40B4-BE49-F238E27FC236}">
                <a16:creationId xmlns="" xmlns:a16="http://schemas.microsoft.com/office/drawing/2014/main" id="{C2AA85B3-1D71-9147-AE60-C9BCC8BEBE97}"/>
              </a:ext>
            </a:extLst>
          </p:cNvPr>
          <p:cNvSpPr txBox="1"/>
          <p:nvPr/>
        </p:nvSpPr>
        <p:spPr>
          <a:xfrm>
            <a:off x="2090577" y="2473772"/>
            <a:ext cx="142155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TE9: </a:t>
            </a:r>
            <a:r>
              <a:rPr lang="de-DE" sz="1100" dirty="0"/>
              <a:t>Re-route VEs</a:t>
            </a:r>
          </a:p>
        </p:txBody>
      </p:sp>
      <p:pic>
        <p:nvPicPr>
          <p:cNvPr id="54" name="Grafik 53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AA3CC0E6-ED67-4144-8D32-156E2E5E08E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793585" y="2442171"/>
            <a:ext cx="334962" cy="324812"/>
          </a:xfrm>
          <a:prstGeom prst="rect">
            <a:avLst/>
          </a:prstGeom>
        </p:spPr>
      </p:pic>
      <p:sp>
        <p:nvSpPr>
          <p:cNvPr id="55" name="Textfeld 54">
            <a:extLst>
              <a:ext uri="{FF2B5EF4-FFF2-40B4-BE49-F238E27FC236}">
                <a16:creationId xmlns="" xmlns:a16="http://schemas.microsoft.com/office/drawing/2014/main" id="{8DB53370-BBA7-EE4C-B70B-743DD34FB004}"/>
              </a:ext>
            </a:extLst>
          </p:cNvPr>
          <p:cNvSpPr txBox="1"/>
          <p:nvPr/>
        </p:nvSpPr>
        <p:spPr>
          <a:xfrm>
            <a:off x="846641" y="2053544"/>
            <a:ext cx="2228850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TE10: </a:t>
            </a:r>
            <a:r>
              <a:rPr lang="de-DE" sz="1100" dirty="0"/>
              <a:t>Cast </a:t>
            </a:r>
            <a:r>
              <a:rPr lang="de-DE" sz="1100" dirty="0" err="1"/>
              <a:t>stolen</a:t>
            </a:r>
            <a:r>
              <a:rPr lang="de-DE" sz="1100" dirty="0"/>
              <a:t> </a:t>
            </a:r>
            <a:r>
              <a:rPr lang="de-DE" sz="1100" dirty="0" err="1"/>
              <a:t>or</a:t>
            </a:r>
            <a:r>
              <a:rPr lang="de-DE" sz="1100" dirty="0"/>
              <a:t> </a:t>
            </a:r>
            <a:r>
              <a:rPr lang="de-DE" sz="1100" dirty="0" err="1"/>
              <a:t>forged</a:t>
            </a:r>
            <a:r>
              <a:rPr lang="de-DE" sz="1100" dirty="0"/>
              <a:t> VEs</a:t>
            </a:r>
          </a:p>
        </p:txBody>
      </p:sp>
      <p:pic>
        <p:nvPicPr>
          <p:cNvPr id="56" name="Grafik 55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A20C5DF1-5956-3445-927E-FEAE998AF333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49649" y="2021943"/>
            <a:ext cx="334962" cy="324812"/>
          </a:xfrm>
          <a:prstGeom prst="rect">
            <a:avLst/>
          </a:prstGeom>
        </p:spPr>
      </p:pic>
      <p:pic>
        <p:nvPicPr>
          <p:cNvPr id="58" name="Grafik 57">
            <a:extLst>
              <a:ext uri="{FF2B5EF4-FFF2-40B4-BE49-F238E27FC236}">
                <a16:creationId xmlns="" xmlns:a16="http://schemas.microsoft.com/office/drawing/2014/main" id="{F2625556-434E-9E44-A7CF-E582C58423B3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34563" y="3741654"/>
            <a:ext cx="231161" cy="231161"/>
          </a:xfrm>
          <a:prstGeom prst="rect">
            <a:avLst/>
          </a:prstGeom>
        </p:spPr>
      </p:pic>
      <p:cxnSp>
        <p:nvCxnSpPr>
          <p:cNvPr id="57" name="Gekrümmte Verbindung 56">
            <a:extLst>
              <a:ext uri="{FF2B5EF4-FFF2-40B4-BE49-F238E27FC236}">
                <a16:creationId xmlns="" xmlns:a16="http://schemas.microsoft.com/office/drawing/2014/main" id="{8E3AC20E-D305-BE4E-8194-248A19D0C1AD}"/>
              </a:ext>
            </a:extLst>
          </p:cNvPr>
          <p:cNvCxnSpPr>
            <a:cxnSpLocks/>
            <a:stCxn id="56" idx="1"/>
            <a:endCxn id="58" idx="3"/>
          </p:cNvCxnSpPr>
          <p:nvPr/>
        </p:nvCxnSpPr>
        <p:spPr bwMode="auto">
          <a:xfrm rot="10800000" flipV="1">
            <a:off x="365725" y="2184349"/>
            <a:ext cx="183925" cy="1672886"/>
          </a:xfrm>
          <a:prstGeom prst="curvedConnector3">
            <a:avLst>
              <a:gd name="adj1" fmla="val 50000"/>
            </a:avLst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1" name="Grafik 60">
            <a:extLst>
              <a:ext uri="{FF2B5EF4-FFF2-40B4-BE49-F238E27FC236}">
                <a16:creationId xmlns="" xmlns:a16="http://schemas.microsoft.com/office/drawing/2014/main" id="{96B36FC4-3AD1-3A4E-8604-187F96571EE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439667" y="4091848"/>
            <a:ext cx="231161" cy="231161"/>
          </a:xfrm>
          <a:prstGeom prst="rect">
            <a:avLst/>
          </a:prstGeom>
        </p:spPr>
      </p:pic>
      <p:cxnSp>
        <p:nvCxnSpPr>
          <p:cNvPr id="17408" name="Gekrümmte Verbindung 17407">
            <a:extLst>
              <a:ext uri="{FF2B5EF4-FFF2-40B4-BE49-F238E27FC236}">
                <a16:creationId xmlns="" xmlns:a16="http://schemas.microsoft.com/office/drawing/2014/main" id="{8E64902F-DC34-5E45-B4BC-E00265229E7E}"/>
              </a:ext>
            </a:extLst>
          </p:cNvPr>
          <p:cNvCxnSpPr>
            <a:cxnSpLocks/>
            <a:stCxn id="54" idx="2"/>
            <a:endCxn id="61" idx="3"/>
          </p:cNvCxnSpPr>
          <p:nvPr/>
        </p:nvCxnSpPr>
        <p:spPr bwMode="auto">
          <a:xfrm rot="5400000">
            <a:off x="1095724" y="3342087"/>
            <a:ext cx="1440446" cy="290238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77" name="Textfeld 76">
            <a:extLst>
              <a:ext uri="{FF2B5EF4-FFF2-40B4-BE49-F238E27FC236}">
                <a16:creationId xmlns="" xmlns:a16="http://schemas.microsoft.com/office/drawing/2014/main" id="{349655A1-9A44-A445-995F-BA2DBAD92740}"/>
              </a:ext>
            </a:extLst>
          </p:cNvPr>
          <p:cNvSpPr txBox="1"/>
          <p:nvPr/>
        </p:nvSpPr>
        <p:spPr>
          <a:xfrm>
            <a:off x="3796160" y="2894000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499167" y="2862399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="" xmlns:a16="http://schemas.microsoft.com/office/drawing/2014/main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00452" y="3857235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="" xmlns:a16="http://schemas.microsoft.com/office/drawing/2014/main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412496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="" xmlns:a16="http://schemas.microsoft.com/office/drawing/2014/main" id="{DD78880F-16B1-9343-B7DF-12F76D217A16}"/>
              </a:ext>
            </a:extLst>
          </p:cNvPr>
          <p:cNvSpPr txBox="1"/>
          <p:nvPr/>
        </p:nvSpPr>
        <p:spPr>
          <a:xfrm>
            <a:off x="6690865" y="2351754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93872" y="2320153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="" xmlns:a16="http://schemas.microsoft.com/office/drawing/2014/main" id="{A531E9BA-EA7B-6A41-B077-1EA9244D6C15}"/>
              </a:ext>
            </a:extLst>
          </p:cNvPr>
          <p:cNvSpPr txBox="1"/>
          <p:nvPr/>
        </p:nvSpPr>
        <p:spPr>
          <a:xfrm>
            <a:off x="7840544" y="3075460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7543551" y="3043859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="" xmlns:a16="http://schemas.microsoft.com/office/drawing/2014/main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813915" y="3842366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="" xmlns:a16="http://schemas.microsoft.com/office/drawing/2014/main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155510" y="3831936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="" xmlns:a16="http://schemas.microsoft.com/office/drawing/2014/main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043318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="" xmlns:a16="http://schemas.microsoft.com/office/drawing/2014/main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495914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="" xmlns:a16="http://schemas.microsoft.com/office/drawing/2014/main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="" xmlns:a16="http://schemas.microsoft.com/office/drawing/2014/main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</p:spTree>
    <p:extLst>
      <p:ext uri="{BB962C8B-B14F-4D97-AF65-F5344CB8AC3E}">
        <p14:creationId xmlns="" xmlns:p14="http://schemas.microsoft.com/office/powerpoint/2010/main" val="3275451907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174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3" grpId="0" animBg="1"/>
      <p:bldP spid="55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rafik 17" descr="Ein Bild, das Tisch, sitzend, dunkel, rot enthält.&#10;&#10;Automatisch generierte Beschreibung">
            <a:extLst>
              <a:ext uri="{FF2B5EF4-FFF2-40B4-BE49-F238E27FC236}">
                <a16:creationId xmlns="" xmlns:a16="http://schemas.microsoft.com/office/drawing/2014/main" id="{47153D8B-D606-0643-9D60-581FEB8AA7E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41260" y="1843885"/>
            <a:ext cx="1498600" cy="1498600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0A3B972E-2335-654A-96C4-15D14DEA95C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242177"/>
            <a:ext cx="909320" cy="530667"/>
          </a:xfrm>
          <a:prstGeom prst="rect">
            <a:avLst/>
          </a:prstGeom>
        </p:spPr>
      </p:pic>
      <p:pic>
        <p:nvPicPr>
          <p:cNvPr id="49" name="Grafik 48">
            <a:extLst>
              <a:ext uri="{FF2B5EF4-FFF2-40B4-BE49-F238E27FC236}">
                <a16:creationId xmlns="" xmlns:a16="http://schemas.microsoft.com/office/drawing/2014/main" id="{236A9A33-E784-624E-8BF1-E983E69BD401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35391" y="2096090"/>
            <a:ext cx="909320" cy="530667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3C1A0150-5354-2A45-A71A-B181B8072B0A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1352447" y="2268343"/>
            <a:ext cx="909320" cy="713084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4" name="Titel 3">
            <a:extLst>
              <a:ext uri="{FF2B5EF4-FFF2-40B4-BE49-F238E27FC236}">
                <a16:creationId xmlns="" xmlns:a16="http://schemas.microsoft.com/office/drawing/2014/main" id="{38A8F6AB-C013-3B44-81A0-CDDC24968C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e-DE" dirty="0"/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="" xmlns:a16="http://schemas.microsoft.com/office/drawing/2014/main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77" name="Textfeld 76">
            <a:extLst>
              <a:ext uri="{FF2B5EF4-FFF2-40B4-BE49-F238E27FC236}">
                <a16:creationId xmlns="" xmlns:a16="http://schemas.microsoft.com/office/drawing/2014/main" id="{349655A1-9A44-A445-995F-BA2DBAD92740}"/>
              </a:ext>
            </a:extLst>
          </p:cNvPr>
          <p:cNvSpPr txBox="1"/>
          <p:nvPr/>
        </p:nvSpPr>
        <p:spPr>
          <a:xfrm>
            <a:off x="3796160" y="3377073"/>
            <a:ext cx="1866708" cy="261610"/>
          </a:xfrm>
          <a:prstGeom prst="rect">
            <a:avLst/>
          </a:prstGeom>
          <a:solidFill>
            <a:schemeClr val="bg1"/>
          </a:solidFill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TE11: </a:t>
            </a:r>
            <a:r>
              <a:rPr lang="de-DE" sz="1100" dirty="0"/>
              <a:t>Access </a:t>
            </a:r>
            <a:r>
              <a:rPr lang="de-DE" sz="1100" dirty="0" err="1"/>
              <a:t>stored</a:t>
            </a:r>
            <a:r>
              <a:rPr lang="de-DE" sz="1100" dirty="0"/>
              <a:t> VEs</a:t>
            </a:r>
          </a:p>
        </p:txBody>
      </p:sp>
      <p:pic>
        <p:nvPicPr>
          <p:cNvPr id="78" name="Grafik 77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B64520A5-EC19-9248-B6FC-9B22001550C0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499167" y="3345472"/>
            <a:ext cx="334962" cy="324812"/>
          </a:xfrm>
          <a:prstGeom prst="rect">
            <a:avLst/>
          </a:prstGeom>
        </p:spPr>
      </p:pic>
      <p:pic>
        <p:nvPicPr>
          <p:cNvPr id="79" name="Grafik 78">
            <a:extLst>
              <a:ext uri="{FF2B5EF4-FFF2-40B4-BE49-F238E27FC236}">
                <a16:creationId xmlns="" xmlns:a16="http://schemas.microsoft.com/office/drawing/2014/main" id="{5A4896BF-CF14-B443-B946-12F6EE4E4669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100452" y="4340308"/>
            <a:ext cx="231161" cy="231161"/>
          </a:xfrm>
          <a:prstGeom prst="rect">
            <a:avLst/>
          </a:prstGeom>
        </p:spPr>
      </p:pic>
      <p:cxnSp>
        <p:nvCxnSpPr>
          <p:cNvPr id="17427" name="Gekrümmte Verbindung 17426">
            <a:extLst>
              <a:ext uri="{FF2B5EF4-FFF2-40B4-BE49-F238E27FC236}">
                <a16:creationId xmlns="" xmlns:a16="http://schemas.microsoft.com/office/drawing/2014/main" id="{F6EA74E2-BD73-C24F-82D5-0A8877C66DAB}"/>
              </a:ext>
            </a:extLst>
          </p:cNvPr>
          <p:cNvCxnSpPr>
            <a:cxnSpLocks/>
            <a:stCxn id="78" idx="2"/>
            <a:endCxn id="79" idx="3"/>
          </p:cNvCxnSpPr>
          <p:nvPr/>
        </p:nvCxnSpPr>
        <p:spPr bwMode="auto">
          <a:xfrm rot="5400000">
            <a:off x="3106329" y="3895569"/>
            <a:ext cx="785605" cy="335035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93" name="Textfeld 92">
            <a:extLst>
              <a:ext uri="{FF2B5EF4-FFF2-40B4-BE49-F238E27FC236}">
                <a16:creationId xmlns="" xmlns:a16="http://schemas.microsoft.com/office/drawing/2014/main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="" xmlns:a16="http://schemas.microsoft.com/office/drawing/2014/main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="" xmlns:a16="http://schemas.microsoft.com/office/drawing/2014/main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="" xmlns:a16="http://schemas.microsoft.com/office/drawing/2014/main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="" xmlns:a16="http://schemas.microsoft.com/office/drawing/2014/main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="" xmlns:a16="http://schemas.microsoft.com/office/drawing/2014/main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="" xmlns:a16="http://schemas.microsoft.com/office/drawing/2014/main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="" xmlns:a16="http://schemas.microsoft.com/office/drawing/2014/main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24" name="Grafik 23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25A0F62D-6D2C-4A48-8078-DEFC3094B4F2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1405307" y="2205283"/>
            <a:ext cx="250355" cy="242768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57505024-ABEF-D044-A25C-7E4F2CC36700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138570" y="2951840"/>
            <a:ext cx="1000252" cy="617177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="" xmlns:a16="http://schemas.microsoft.com/office/drawing/2014/main" id="{1C029C74-9FAE-454D-BF34-5412A2757BD4}"/>
              </a:ext>
            </a:extLst>
          </p:cNvPr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2644096" y="1851259"/>
            <a:ext cx="909320" cy="928666"/>
          </a:xfrm>
          <a:prstGeom prst="rect">
            <a:avLst/>
          </a:prstGeom>
        </p:spPr>
      </p:pic>
      <p:pic>
        <p:nvPicPr>
          <p:cNvPr id="26" name="Grafik 25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FA304060-4B21-374D-825E-728D7D7DE16F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764072" y="1827494"/>
            <a:ext cx="250355" cy="242768"/>
          </a:xfrm>
          <a:prstGeom prst="rect">
            <a:avLst/>
          </a:prstGeom>
        </p:spPr>
      </p:pic>
      <p:pic>
        <p:nvPicPr>
          <p:cNvPr id="23" name="Grafik 22" descr="Ein Bild, das Zeichnung enthält.&#10;&#10;Automatisch generierte Beschreibung">
            <a:extLst>
              <a:ext uri="{FF2B5EF4-FFF2-40B4-BE49-F238E27FC236}">
                <a16:creationId xmlns="" xmlns:a16="http://schemas.microsoft.com/office/drawing/2014/main" id="{40B38CB4-438E-854B-8621-DD8300D9F446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277887" y="2956897"/>
            <a:ext cx="250355" cy="242768"/>
          </a:xfrm>
          <a:prstGeom prst="rect">
            <a:avLst/>
          </a:prstGeom>
        </p:spPr>
      </p:pic>
      <p:pic>
        <p:nvPicPr>
          <p:cNvPr id="52" name="Grafik 16">
            <a:extLst>
              <a:ext uri="{FF2B5EF4-FFF2-40B4-BE49-F238E27FC236}">
                <a16:creationId xmlns="" xmlns:a16="http://schemas.microsoft.com/office/drawing/2014/main" id="{5C0292B4-CD73-BC46-B944-44AAF0630D32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3731208" y="1919251"/>
            <a:ext cx="224646" cy="286032"/>
          </a:xfrm>
          <a:prstGeom prst="rect">
            <a:avLst/>
          </a:prstGeom>
        </p:spPr>
      </p:pic>
      <p:sp>
        <p:nvSpPr>
          <p:cNvPr id="39" name="Title 1">
            <a:extLst>
              <a:ext uri="{FF2B5EF4-FFF2-40B4-BE49-F238E27FC236}">
                <a16:creationId xmlns="" xmlns:a16="http://schemas.microsoft.com/office/drawing/2014/main" id="{108737CC-F3BE-674B-991C-0124353BB380}"/>
              </a:ext>
            </a:extLst>
          </p:cNvPr>
          <p:cNvSpPr txBox="1">
            <a:spLocks/>
          </p:cNvSpPr>
          <p:nvPr/>
        </p:nvSpPr>
        <p:spPr bwMode="auto">
          <a:xfrm>
            <a:off x="374650" y="219075"/>
            <a:ext cx="7220214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5pPr>
            <a:lvl6pPr marL="4572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6pPr>
            <a:lvl7pPr marL="9144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7pPr>
            <a:lvl8pPr marL="13716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8pPr>
            <a:lvl9pPr marL="1828800" algn="ctr" rtl="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itchFamily="34" charset="0"/>
              </a:defRPr>
            </a:lvl9pPr>
          </a:lstStyle>
          <a:p>
            <a:r>
              <a:rPr lang="en-US" altLang="en-US" sz="3200" kern="0">
                <a:ea typeface="MS PGothic" panose="020B0600070205080204" pitchFamily="34" charset="-128"/>
              </a:rPr>
              <a:t>C: Casting, D: Storage, E: Tallying</a:t>
            </a:r>
            <a:endParaRPr lang="en-US" altLang="en-US" sz="3200" kern="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778546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-2.96296E-6 L 0.125 0.00162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50" y="69"/>
                                    </p:animMotion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02564E-6 7.40741E-7 L 0.12179 -0.01042 " pathEditMode="relative" rAng="0" ptsTypes="AA">
                                      <p:cBhvr>
                                        <p:cTn id="3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90" y="-532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4" name="Gekrümmte Verbindung 33">
            <a:extLst>
              <a:ext uri="{FF2B5EF4-FFF2-40B4-BE49-F238E27FC236}">
                <a16:creationId xmlns="" xmlns:a16="http://schemas.microsoft.com/office/drawing/2014/main" id="{7979A26B-19F6-C64A-A9DF-517528B821D2}"/>
              </a:ext>
            </a:extLst>
          </p:cNvPr>
          <p:cNvCxnSpPr>
            <a:stCxn id="32" idx="1"/>
          </p:cNvCxnSpPr>
          <p:nvPr/>
        </p:nvCxnSpPr>
        <p:spPr bwMode="auto">
          <a:xfrm rot="10800000" flipV="1">
            <a:off x="5392742" y="1959988"/>
            <a:ext cx="290509" cy="569380"/>
          </a:xfrm>
          <a:prstGeom prst="curvedConnector2">
            <a:avLst/>
          </a:prstGeom>
          <a:solidFill>
            <a:schemeClr val="bg1"/>
          </a:solidFill>
          <a:ln w="1270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6" name="Grafik 5" descr="Ein Bild, das Waage, Tisch, erleuchtet, Wein enthält.&#10;&#10;Automatisch generierte Beschreibung">
            <a:extLst>
              <a:ext uri="{FF2B5EF4-FFF2-40B4-BE49-F238E27FC236}">
                <a16:creationId xmlns="" xmlns:a16="http://schemas.microsoft.com/office/drawing/2014/main" id="{7AFF4AD7-1272-C248-9AB1-82B1B8EE2106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273858" y="1608273"/>
            <a:ext cx="2194101" cy="2194101"/>
          </a:xfrm>
          <a:prstGeom prst="rect">
            <a:avLst/>
          </a:prstGeom>
        </p:spPr>
      </p:pic>
      <p:pic>
        <p:nvPicPr>
          <p:cNvPr id="44" name="Grafik 43">
            <a:extLst>
              <a:ext uri="{FF2B5EF4-FFF2-40B4-BE49-F238E27FC236}">
                <a16:creationId xmlns="" xmlns:a16="http://schemas.microsoft.com/office/drawing/2014/main" id="{41F57CEF-940D-FB47-A0A2-D54A9BAC304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675115" y="2668888"/>
            <a:ext cx="396995" cy="299003"/>
          </a:xfrm>
          <a:prstGeom prst="rect">
            <a:avLst/>
          </a:prstGeom>
        </p:spPr>
      </p:pic>
      <p:pic>
        <p:nvPicPr>
          <p:cNvPr id="19" name="Grafik 18">
            <a:extLst>
              <a:ext uri="{FF2B5EF4-FFF2-40B4-BE49-F238E27FC236}">
                <a16:creationId xmlns="" xmlns:a16="http://schemas.microsoft.com/office/drawing/2014/main" id="{A92D3608-BB7D-A844-AF33-C9884E519EE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639244" y="2881038"/>
            <a:ext cx="436695" cy="392473"/>
          </a:xfrm>
          <a:prstGeom prst="rect">
            <a:avLst/>
          </a:prstGeom>
        </p:spPr>
      </p:pic>
      <p:pic>
        <p:nvPicPr>
          <p:cNvPr id="4" name="Grafik 3" descr="Ein Bild, das rot enthält.&#10;&#10;Automatisch generierte Beschreibung">
            <a:extLst>
              <a:ext uri="{FF2B5EF4-FFF2-40B4-BE49-F238E27FC236}">
                <a16:creationId xmlns="" xmlns:a16="http://schemas.microsoft.com/office/drawing/2014/main" id="{17CCFBAE-C44B-AC4E-9FFE-1AA14B03A5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43439" y="2028332"/>
            <a:ext cx="1498600" cy="1498600"/>
          </a:xfrm>
          <a:prstGeom prst="rect">
            <a:avLst/>
          </a:prstGeom>
        </p:spPr>
      </p:pic>
      <p:pic>
        <p:nvPicPr>
          <p:cNvPr id="16" name="Grafik 15" descr="Ein Bild, das Screenshot enthält.&#10;&#10;Automatisch generierte Beschreibung">
            <a:extLst>
              <a:ext uri="{FF2B5EF4-FFF2-40B4-BE49-F238E27FC236}">
                <a16:creationId xmlns="" xmlns:a16="http://schemas.microsoft.com/office/drawing/2014/main" id="{E6B3B511-200B-9B44-820A-216BF8985FCB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3579501"/>
            <a:ext cx="9906000" cy="2959720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="" xmlns:a16="http://schemas.microsoft.com/office/drawing/2014/main" id="{3C06EEFC-FCEE-8045-A63C-729C46B6B590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C: Casting, D: Storage, E: Tallying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BF3E5D8F-0C9B-294F-80F9-977A783A77F2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pic>
        <p:nvPicPr>
          <p:cNvPr id="10" name="Grafik 9" descr="Ein Bild, das Gerät enthält.&#10;&#10;Automatisch generierte Beschreibung">
            <a:extLst>
              <a:ext uri="{FF2B5EF4-FFF2-40B4-BE49-F238E27FC236}">
                <a16:creationId xmlns="" xmlns:a16="http://schemas.microsoft.com/office/drawing/2014/main" id="{A0E789C3-EE23-B845-BB2C-7A703153011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374650" y="1125755"/>
            <a:ext cx="9358503" cy="399542"/>
          </a:xfrm>
          <a:prstGeom prst="rect">
            <a:avLst/>
          </a:prstGeom>
        </p:spPr>
      </p:pic>
      <p:sp>
        <p:nvSpPr>
          <p:cNvPr id="93" name="Textfeld 92">
            <a:extLst>
              <a:ext uri="{FF2B5EF4-FFF2-40B4-BE49-F238E27FC236}">
                <a16:creationId xmlns="" xmlns:a16="http://schemas.microsoft.com/office/drawing/2014/main" id="{DD78880F-16B1-9343-B7DF-12F76D217A16}"/>
              </a:ext>
            </a:extLst>
          </p:cNvPr>
          <p:cNvSpPr txBox="1"/>
          <p:nvPr/>
        </p:nvSpPr>
        <p:spPr>
          <a:xfrm>
            <a:off x="6690865" y="2834827"/>
            <a:ext cx="1809187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TE12: </a:t>
            </a:r>
            <a:r>
              <a:rPr lang="de-DE" sz="1100" dirty="0" err="1"/>
              <a:t>Manipulate</a:t>
            </a:r>
            <a:r>
              <a:rPr lang="de-DE" sz="1100" dirty="0"/>
              <a:t> </a:t>
            </a:r>
            <a:r>
              <a:rPr lang="de-DE" sz="1100" dirty="0" err="1"/>
              <a:t>tallying</a:t>
            </a:r>
            <a:endParaRPr lang="de-DE" sz="1100" dirty="0"/>
          </a:p>
        </p:txBody>
      </p:sp>
      <p:pic>
        <p:nvPicPr>
          <p:cNvPr id="94" name="Grafik 93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DEAF0CD5-9A0C-8649-884B-F87C4B2261C8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6393872" y="2803226"/>
            <a:ext cx="334962" cy="324812"/>
          </a:xfrm>
          <a:prstGeom prst="rect">
            <a:avLst/>
          </a:prstGeom>
        </p:spPr>
      </p:pic>
      <p:sp>
        <p:nvSpPr>
          <p:cNvPr id="95" name="Textfeld 94">
            <a:extLst>
              <a:ext uri="{FF2B5EF4-FFF2-40B4-BE49-F238E27FC236}">
                <a16:creationId xmlns="" xmlns:a16="http://schemas.microsoft.com/office/drawing/2014/main" id="{A531E9BA-EA7B-6A41-B077-1EA9244D6C15}"/>
              </a:ext>
            </a:extLst>
          </p:cNvPr>
          <p:cNvSpPr txBox="1"/>
          <p:nvPr/>
        </p:nvSpPr>
        <p:spPr>
          <a:xfrm>
            <a:off x="7840544" y="3558533"/>
            <a:ext cx="1897591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TE13: </a:t>
            </a:r>
            <a:r>
              <a:rPr lang="de-DE" sz="1100" dirty="0" err="1"/>
              <a:t>Manipulate</a:t>
            </a:r>
            <a:r>
              <a:rPr lang="de-DE" sz="1100" dirty="0"/>
              <a:t> final </a:t>
            </a:r>
            <a:r>
              <a:rPr lang="de-DE" sz="1100" dirty="0" err="1"/>
              <a:t>tally</a:t>
            </a:r>
            <a:endParaRPr lang="de-DE" sz="1100" dirty="0"/>
          </a:p>
        </p:txBody>
      </p:sp>
      <p:pic>
        <p:nvPicPr>
          <p:cNvPr id="96" name="Grafik 95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80E749AB-A10B-694C-AD83-4F222469127F}"/>
              </a:ext>
            </a:extLst>
          </p:cNvPr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43551" y="3526932"/>
            <a:ext cx="334962" cy="324812"/>
          </a:xfrm>
          <a:prstGeom prst="rect">
            <a:avLst/>
          </a:prstGeom>
        </p:spPr>
      </p:pic>
      <p:pic>
        <p:nvPicPr>
          <p:cNvPr id="98" name="Grafik 97">
            <a:extLst>
              <a:ext uri="{FF2B5EF4-FFF2-40B4-BE49-F238E27FC236}">
                <a16:creationId xmlns="" xmlns:a16="http://schemas.microsoft.com/office/drawing/2014/main" id="{E9621EF1-DB5B-4243-8C2C-0F1BD60B6C40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5813915" y="4325439"/>
            <a:ext cx="231161" cy="231161"/>
          </a:xfrm>
          <a:prstGeom prst="rect">
            <a:avLst/>
          </a:prstGeom>
        </p:spPr>
      </p:pic>
      <p:pic>
        <p:nvPicPr>
          <p:cNvPr id="99" name="Grafik 98">
            <a:extLst>
              <a:ext uri="{FF2B5EF4-FFF2-40B4-BE49-F238E27FC236}">
                <a16:creationId xmlns="" xmlns:a16="http://schemas.microsoft.com/office/drawing/2014/main" id="{5CCF3783-AE3B-D049-BEBF-7F98C8203115}"/>
              </a:ext>
            </a:extLst>
          </p:cNvPr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7155510" y="4315009"/>
            <a:ext cx="231161" cy="231161"/>
          </a:xfrm>
          <a:prstGeom prst="rect">
            <a:avLst/>
          </a:prstGeom>
        </p:spPr>
      </p:pic>
      <p:cxnSp>
        <p:nvCxnSpPr>
          <p:cNvPr id="17436" name="Gekrümmte Verbindung 17435">
            <a:extLst>
              <a:ext uri="{FF2B5EF4-FFF2-40B4-BE49-F238E27FC236}">
                <a16:creationId xmlns="" xmlns:a16="http://schemas.microsoft.com/office/drawing/2014/main" id="{F8676D52-C357-144C-B98D-470F499350CF}"/>
              </a:ext>
            </a:extLst>
          </p:cNvPr>
          <p:cNvCxnSpPr>
            <a:stCxn id="94" idx="2"/>
            <a:endCxn id="98" idx="3"/>
          </p:cNvCxnSpPr>
          <p:nvPr/>
        </p:nvCxnSpPr>
        <p:spPr bwMode="auto">
          <a:xfrm rot="5400000">
            <a:off x="5646724" y="3526391"/>
            <a:ext cx="1312982" cy="516277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17439" name="Gekrümmte Verbindung 17438">
            <a:extLst>
              <a:ext uri="{FF2B5EF4-FFF2-40B4-BE49-F238E27FC236}">
                <a16:creationId xmlns="" xmlns:a16="http://schemas.microsoft.com/office/drawing/2014/main" id="{92B0AB29-AD3E-C742-B730-C60137A5559E}"/>
              </a:ext>
            </a:extLst>
          </p:cNvPr>
          <p:cNvCxnSpPr>
            <a:stCxn id="96" idx="2"/>
            <a:endCxn id="99" idx="3"/>
          </p:cNvCxnSpPr>
          <p:nvPr/>
        </p:nvCxnSpPr>
        <p:spPr bwMode="auto">
          <a:xfrm rot="5400000">
            <a:off x="7259429" y="3978987"/>
            <a:ext cx="578846" cy="324361"/>
          </a:xfrm>
          <a:prstGeom prst="curvedConnector2">
            <a:avLst/>
          </a:prstGeom>
          <a:solidFill>
            <a:schemeClr val="bg1"/>
          </a:solidFill>
          <a:ln w="19050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36" name="Grafik 16">
            <a:extLst>
              <a:ext uri="{FF2B5EF4-FFF2-40B4-BE49-F238E27FC236}">
                <a16:creationId xmlns="" xmlns:a16="http://schemas.microsoft.com/office/drawing/2014/main" id="{0259A240-5288-5045-A73F-18FF305244FD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594864" y="373485"/>
            <a:ext cx="299004" cy="380709"/>
          </a:xfrm>
          <a:prstGeom prst="rect">
            <a:avLst/>
          </a:prstGeom>
        </p:spPr>
      </p:pic>
      <p:pic>
        <p:nvPicPr>
          <p:cNvPr id="37" name="Grafik 91" descr="Ein Bild, das Schild, Zeichnung, Uhr enthält.&#10;&#10;Automatisch generierte Beschreibung">
            <a:extLst>
              <a:ext uri="{FF2B5EF4-FFF2-40B4-BE49-F238E27FC236}">
                <a16:creationId xmlns="" xmlns:a16="http://schemas.microsoft.com/office/drawing/2014/main" id="{CC71B4AE-C1A0-BD4E-A7E5-623AB8C83CD8}"/>
              </a:ext>
            </a:extLst>
          </p:cNvPr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8032113" y="395551"/>
            <a:ext cx="368458" cy="357293"/>
          </a:xfrm>
          <a:prstGeom prst="rect">
            <a:avLst/>
          </a:prstGeom>
        </p:spPr>
      </p:pic>
      <p:sp>
        <p:nvSpPr>
          <p:cNvPr id="38" name="Textfeld 92">
            <a:extLst>
              <a:ext uri="{FF2B5EF4-FFF2-40B4-BE49-F238E27FC236}">
                <a16:creationId xmlns="" xmlns:a16="http://schemas.microsoft.com/office/drawing/2014/main" id="{4817086C-19B3-3B4C-9DDC-297CB99491AF}"/>
              </a:ext>
            </a:extLst>
          </p:cNvPr>
          <p:cNvSpPr txBox="1"/>
          <p:nvPr/>
        </p:nvSpPr>
        <p:spPr>
          <a:xfrm>
            <a:off x="8307941" y="448746"/>
            <a:ext cx="1359073" cy="261610"/>
          </a:xfrm>
          <a:prstGeom prst="rect">
            <a:avLst/>
          </a:prstGeom>
          <a:noFill/>
          <a:ln w="12700"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r>
              <a:rPr lang="de-DE" sz="1100" b="1" dirty="0"/>
              <a:t>THREAT EVENTS</a:t>
            </a:r>
            <a:endParaRPr lang="de-DE" sz="1100" dirty="0"/>
          </a:p>
        </p:txBody>
      </p:sp>
      <p:pic>
        <p:nvPicPr>
          <p:cNvPr id="17" name="Grafik 16">
            <a:extLst>
              <a:ext uri="{FF2B5EF4-FFF2-40B4-BE49-F238E27FC236}">
                <a16:creationId xmlns="" xmlns:a16="http://schemas.microsoft.com/office/drawing/2014/main" id="{4EDEC8EA-551B-DD40-A405-405E68D21579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9083" y="2801042"/>
            <a:ext cx="581241" cy="437769"/>
          </a:xfrm>
          <a:prstGeom prst="rect">
            <a:avLst/>
          </a:prstGeom>
        </p:spPr>
      </p:pic>
      <p:pic>
        <p:nvPicPr>
          <p:cNvPr id="22" name="Grafik 21" descr="Ein Bild, das sitzend, weiß enthält.&#10;&#10;Automatisch generierte Beschreibung">
            <a:extLst>
              <a:ext uri="{FF2B5EF4-FFF2-40B4-BE49-F238E27FC236}">
                <a16:creationId xmlns="" xmlns:a16="http://schemas.microsoft.com/office/drawing/2014/main" id="{6F02D4C1-E609-024C-A387-40B78BC1C584}"/>
              </a:ext>
            </a:extLst>
          </p:cNvPr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400966" y="1798228"/>
            <a:ext cx="1939883" cy="1939883"/>
          </a:xfrm>
          <a:prstGeom prst="rect">
            <a:avLst/>
          </a:prstGeom>
        </p:spPr>
      </p:pic>
      <p:pic>
        <p:nvPicPr>
          <p:cNvPr id="32" name="Grafik 31">
            <a:extLst>
              <a:ext uri="{FF2B5EF4-FFF2-40B4-BE49-F238E27FC236}">
                <a16:creationId xmlns="" xmlns:a16="http://schemas.microsoft.com/office/drawing/2014/main" id="{76774F59-9AF2-394A-9E71-A0F4186A92D7}"/>
              </a:ext>
            </a:extLst>
          </p:cNvPr>
          <p:cNvPicPr>
            <a:picLocks noChangeAspect="1"/>
          </p:cNvPicPr>
          <p:nvPr/>
        </p:nvPicPr>
        <p:blipFill rotWithShape="1">
          <a:blip r:embed="rId16" cstate="print"/>
          <a:srcRect l="1722" t="1787" r="10063" b="11422"/>
          <a:stretch/>
        </p:blipFill>
        <p:spPr>
          <a:xfrm>
            <a:off x="5683250" y="1677585"/>
            <a:ext cx="1644650" cy="564806"/>
          </a:xfrm>
          <a:prstGeom prst="rect">
            <a:avLst/>
          </a:prstGeom>
        </p:spPr>
      </p:pic>
      <p:pic>
        <p:nvPicPr>
          <p:cNvPr id="50" name="Grafik 16">
            <a:extLst>
              <a:ext uri="{FF2B5EF4-FFF2-40B4-BE49-F238E27FC236}">
                <a16:creationId xmlns="" xmlns:a16="http://schemas.microsoft.com/office/drawing/2014/main" id="{D95E1A4C-ABED-0E4A-9565-1A58F710FA12}"/>
              </a:ext>
            </a:extLst>
          </p:cNvPr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7090152" y="1535981"/>
            <a:ext cx="582672" cy="74189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746621085"/>
      </p:ext>
    </p:extLst>
  </p:cSld>
  <p:clrMapOvr>
    <a:masterClrMapping/>
  </p:clrMapOvr>
  <mc:AlternateContent xmlns:mc="http://schemas.openxmlformats.org/markup-compatibility/2006">
    <mc:Choice xmlns="" xmlns:p159="http://schemas.microsoft.com/office/powerpoint/2015/09/main" Requires="p159">
      <p:transition xmlns:p14="http://schemas.microsoft.com/office/powerpoint/2010/main" spd="slow" p14:dur="2000">
        <p159:morph option="byObjec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85343EC-76DF-0846-B0BA-8BEB1624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on the Swiss RPV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0E01C48-562F-0142-A6E9-BFDB11F72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>
              <a:solidFill>
                <a:srgbClr val="3333CC"/>
              </a:solidFill>
            </a:endParaRPr>
          </a:p>
          <a:p>
            <a:r>
              <a:rPr lang="en-US" dirty="0" smtClean="0">
                <a:solidFill>
                  <a:srgbClr val="3333CC"/>
                </a:solidFill>
              </a:rPr>
              <a:t>The </a:t>
            </a:r>
            <a:r>
              <a:rPr lang="en-US" dirty="0">
                <a:solidFill>
                  <a:srgbClr val="3333CC"/>
                </a:solidFill>
              </a:rPr>
              <a:t>Swiss RPV system</a:t>
            </a:r>
          </a:p>
          <a:p>
            <a:pPr lvl="1"/>
            <a:r>
              <a:rPr lang="en-US" dirty="0"/>
              <a:t>Heterogeneous process with cantonal variations </a:t>
            </a:r>
            <a:r>
              <a:rPr lang="en-US" dirty="0">
                <a:sym typeface="Wingdings" pitchFamily="2" charset="2"/>
              </a:rPr>
              <a:t></a:t>
            </a:r>
            <a:endParaRPr lang="en-US" dirty="0"/>
          </a:p>
          <a:p>
            <a:pPr lvl="1"/>
            <a:r>
              <a:rPr lang="en-US" dirty="0"/>
              <a:t>Substantial </a:t>
            </a:r>
            <a:r>
              <a:rPr lang="en-US" dirty="0" smtClean="0"/>
              <a:t>trust </a:t>
            </a:r>
            <a:r>
              <a:rPr lang="en-US" dirty="0"/>
              <a:t>in </a:t>
            </a:r>
            <a:r>
              <a:rPr lang="en-US" dirty="0" smtClean="0"/>
              <a:t>third </a:t>
            </a:r>
            <a:r>
              <a:rPr lang="en-US" dirty="0"/>
              <a:t>p</a:t>
            </a:r>
            <a:r>
              <a:rPr lang="en-US" dirty="0" smtClean="0"/>
              <a:t>arties </a:t>
            </a:r>
            <a:r>
              <a:rPr lang="en-US" dirty="0">
                <a:solidFill>
                  <a:srgbClr val="C00000"/>
                </a:solidFill>
                <a:sym typeface="Wingdings" pitchFamily="2" charset="2"/>
              </a:rPr>
              <a:t> </a:t>
            </a:r>
          </a:p>
          <a:p>
            <a:pPr lvl="1"/>
            <a:r>
              <a:rPr lang="en-US" dirty="0"/>
              <a:t>Distribution of </a:t>
            </a:r>
            <a:r>
              <a:rPr lang="en-US" dirty="0" smtClean="0"/>
              <a:t>trust </a:t>
            </a:r>
            <a:r>
              <a:rPr lang="en-US" dirty="0"/>
              <a:t>and physical decentralization </a:t>
            </a:r>
            <a:r>
              <a:rPr lang="en-US" dirty="0">
                <a:solidFill>
                  <a:srgbClr val="00B050"/>
                </a:solidFill>
                <a:sym typeface="Wingdings" pitchFamily="2" charset="2"/>
              </a:rPr>
              <a:t></a:t>
            </a:r>
          </a:p>
          <a:p>
            <a:pPr marL="457200" lvl="1" indent="0">
              <a:buNone/>
            </a:pPr>
            <a:endParaRPr lang="en-US" dirty="0">
              <a:solidFill>
                <a:srgbClr val="00B050"/>
              </a:solidFill>
            </a:endParaRPr>
          </a:p>
          <a:p>
            <a:pPr>
              <a:buFont typeface="Wingdings" pitchFamily="2" charset="2"/>
              <a:buChar char="Ø"/>
            </a:pPr>
            <a:r>
              <a:rPr lang="en-US" i="1" dirty="0"/>
              <a:t>How can </a:t>
            </a:r>
            <a:r>
              <a:rPr lang="en-US" i="1" dirty="0" smtClean="0"/>
              <a:t>a new design </a:t>
            </a:r>
            <a:r>
              <a:rPr lang="en-US" i="1" dirty="0"/>
              <a:t>of an electronic voting </a:t>
            </a:r>
            <a:r>
              <a:rPr lang="en-US" i="1" dirty="0" smtClean="0"/>
              <a:t>system </a:t>
            </a:r>
            <a:r>
              <a:rPr lang="en-US" i="1" dirty="0" smtClean="0">
                <a:solidFill>
                  <a:schemeClr val="accent2"/>
                </a:solidFill>
              </a:rPr>
              <a:t>distribute trust</a:t>
            </a:r>
            <a:r>
              <a:rPr lang="en-US" i="1" dirty="0" smtClean="0"/>
              <a:t>?</a:t>
            </a:r>
            <a:endParaRPr lang="en-US" i="1" dirty="0"/>
          </a:p>
        </p:txBody>
      </p:sp>
    </p:spTree>
    <p:extLst>
      <p:ext uri="{BB962C8B-B14F-4D97-AF65-F5344CB8AC3E}">
        <p14:creationId xmlns="" xmlns:p14="http://schemas.microsoft.com/office/powerpoint/2010/main" val="30163396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dirty="0"/>
              <a:t>Remote Electronic Voting (REV)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lvl="1"/>
            <a:r>
              <a:rPr lang="en-US" b="1" dirty="0"/>
              <a:t>REV Requirements and Properties</a:t>
            </a:r>
          </a:p>
          <a:p>
            <a:pPr lvl="1"/>
            <a:r>
              <a:rPr lang="en-US" dirty="0"/>
              <a:t>Security Building Blocks</a:t>
            </a:r>
          </a:p>
          <a:p>
            <a:pPr lvl="2"/>
            <a:r>
              <a:rPr lang="en-US" dirty="0"/>
              <a:t>Homomorphic Encryption, ZKP, PBB</a:t>
            </a:r>
          </a:p>
        </p:txBody>
      </p:sp>
    </p:spTree>
    <p:extLst>
      <p:ext uri="{BB962C8B-B14F-4D97-AF65-F5344CB8AC3E}">
        <p14:creationId xmlns="" xmlns:p14="http://schemas.microsoft.com/office/powerpoint/2010/main" val="1137866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 Requirements</a:t>
            </a:r>
          </a:p>
        </p:txBody>
      </p:sp>
      <p:sp>
        <p:nvSpPr>
          <p:cNvPr id="5" name="Inhaltsplatzhalter 4">
            <a:extLst>
              <a:ext uri="{FF2B5EF4-FFF2-40B4-BE49-F238E27FC236}">
                <a16:creationId xmlns="" xmlns:a16="http://schemas.microsoft.com/office/drawing/2014/main" id="{113352F9-BE2B-D345-88C8-B2A5E59837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Privacy </a:t>
            </a:r>
          </a:p>
          <a:p>
            <a:pPr lvl="1"/>
            <a:r>
              <a:rPr lang="en-US" dirty="0"/>
              <a:t>A vote must not identify a voter and any traceability between the voter and its vote must be removed</a:t>
            </a:r>
          </a:p>
          <a:p>
            <a:r>
              <a:rPr lang="en-US" dirty="0">
                <a:solidFill>
                  <a:srgbClr val="3333CC"/>
                </a:solidFill>
              </a:rPr>
              <a:t>Verifiability</a:t>
            </a:r>
          </a:p>
          <a:p>
            <a:pPr lvl="1"/>
            <a:r>
              <a:rPr lang="en-US" dirty="0"/>
              <a:t>A voter should be able to verify if its vote was correctly recorded and accounted for in the final vote tally </a:t>
            </a:r>
          </a:p>
          <a:p>
            <a:r>
              <a:rPr lang="en-US" dirty="0">
                <a:latin typeface="Helvetica" pitchFamily="2" charset="0"/>
              </a:rPr>
              <a:t>Absolute privacy (no information leaks) </a:t>
            </a:r>
            <a:r>
              <a:rPr lang="en-US" dirty="0">
                <a:solidFill>
                  <a:srgbClr val="3333CC"/>
                </a:solidFill>
                <a:latin typeface="Helvetica" pitchFamily="2" charset="0"/>
              </a:rPr>
              <a:t>cannot coexist</a:t>
            </a:r>
            <a:r>
              <a:rPr lang="en-US" b="1" dirty="0">
                <a:latin typeface="Helvetica" pitchFamily="2" charset="0"/>
              </a:rPr>
              <a:t> </a:t>
            </a:r>
            <a:r>
              <a:rPr lang="en-US" dirty="0">
                <a:solidFill>
                  <a:srgbClr val="3333CC"/>
                </a:solidFill>
                <a:latin typeface="Helvetica" pitchFamily="2" charset="0"/>
              </a:rPr>
              <a:t>concurrently</a:t>
            </a:r>
            <a:r>
              <a:rPr lang="en-US" b="1" dirty="0">
                <a:latin typeface="Helvetica" pitchFamily="2" charset="0"/>
              </a:rPr>
              <a:t> </a:t>
            </a:r>
            <a:r>
              <a:rPr lang="en-US" dirty="0">
                <a:latin typeface="Helvetica" pitchFamily="2" charset="0"/>
              </a:rPr>
              <a:t>with verifiability (sufficient information leaked to verify the result)</a:t>
            </a:r>
          </a:p>
          <a:p>
            <a:pPr lvl="1"/>
            <a:r>
              <a:rPr lang="en-US" dirty="0">
                <a:latin typeface="Helvetica" pitchFamily="2" charset="0"/>
              </a:rPr>
              <a:t>Goal of voting system design is to find a way to enable as much privacy and verifiability simultaneously as possible</a:t>
            </a:r>
          </a:p>
          <a:p>
            <a:pPr lvl="1"/>
            <a:endParaRPr lang="en-US" dirty="0"/>
          </a:p>
          <a:p>
            <a:endParaRPr lang="en-US" dirty="0"/>
          </a:p>
          <a:p>
            <a:endParaRPr lang="de-DE" dirty="0"/>
          </a:p>
        </p:txBody>
      </p:sp>
    </p:spTree>
    <p:extLst>
      <p:ext uri="{BB962C8B-B14F-4D97-AF65-F5344CB8AC3E}">
        <p14:creationId xmlns="" xmlns:p14="http://schemas.microsoft.com/office/powerpoint/2010/main" val="12121879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B0D364BD-1CBD-FA46-853F-6426A6B50A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0" y="1653893"/>
            <a:ext cx="8983780" cy="4312215"/>
          </a:xfrm>
        </p:spPr>
      </p:pic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E156277D-A9E2-3E43-B7C6-F1CBD0100E2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0" y="1653891"/>
            <a:ext cx="8983780" cy="4312215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E1EFF531-6CF9-7047-9BDA-1497DFFCA0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10" y="1653892"/>
            <a:ext cx="8983780" cy="4312215"/>
          </a:xfrm>
          <a:prstGeom prst="rect">
            <a:avLst/>
          </a:prstGeom>
        </p:spPr>
      </p:pic>
      <p:sp>
        <p:nvSpPr>
          <p:cNvPr id="3" name="Titel 2">
            <a:extLst>
              <a:ext uri="{FF2B5EF4-FFF2-40B4-BE49-F238E27FC236}">
                <a16:creationId xmlns="" xmlns:a16="http://schemas.microsoft.com/office/drawing/2014/main" id="{E2806355-8DE2-814B-BDF2-E3F78AD609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and Electoral Processes</a:t>
            </a:r>
          </a:p>
        </p:txBody>
      </p:sp>
    </p:spTree>
    <p:extLst>
      <p:ext uri="{BB962C8B-B14F-4D97-AF65-F5344CB8AC3E}">
        <p14:creationId xmlns="" xmlns:p14="http://schemas.microsoft.com/office/powerpoint/2010/main" val="1059775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F6B8D66-A144-DB48-A85A-00DFAEBC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Privacy and Verifiability Notions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8B7509E4-D7EE-3042-B7DF-3C824C4F673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20576"/>
            <a:ext cx="8324566" cy="4342273"/>
          </a:xfrm>
        </p:spPr>
      </p:pic>
      <p:sp>
        <p:nvSpPr>
          <p:cNvPr id="10" name="Rechteck 9">
            <a:extLst>
              <a:ext uri="{FF2B5EF4-FFF2-40B4-BE49-F238E27FC236}">
                <a16:creationId xmlns="" xmlns:a16="http://schemas.microsoft.com/office/drawing/2014/main" id="{4670FC22-BA94-B242-A3C4-2238BBAF00B3}"/>
              </a:ext>
            </a:extLst>
          </p:cNvPr>
          <p:cNvSpPr/>
          <p:nvPr/>
        </p:nvSpPr>
        <p:spPr>
          <a:xfrm>
            <a:off x="1387445" y="2141234"/>
            <a:ext cx="163875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 A voter’s vote is </a:t>
            </a:r>
            <a:r>
              <a:rPr lang="en-US" sz="1200" b="1"/>
              <a:t>not revealed</a:t>
            </a:r>
            <a:r>
              <a:rPr lang="en-US" sz="1200"/>
              <a:t> to anyone.</a:t>
            </a:r>
          </a:p>
          <a:p>
            <a:pPr algn="ctr"/>
            <a:endParaRPr lang="en-US" sz="1200"/>
          </a:p>
        </p:txBody>
      </p:sp>
      <p:sp>
        <p:nvSpPr>
          <p:cNvPr id="11" name="Rechteck 10">
            <a:extLst>
              <a:ext uri="{FF2B5EF4-FFF2-40B4-BE49-F238E27FC236}">
                <a16:creationId xmlns="" xmlns:a16="http://schemas.microsoft.com/office/drawing/2014/main" id="{08E78B24-C63F-F944-BB65-5C8DD4BCD32F}"/>
              </a:ext>
            </a:extLst>
          </p:cNvPr>
          <p:cNvSpPr/>
          <p:nvPr/>
        </p:nvSpPr>
        <p:spPr>
          <a:xfrm>
            <a:off x="3728309" y="1587236"/>
            <a:ext cx="163875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cannot gain information</a:t>
            </a:r>
            <a:r>
              <a:rPr lang="en-US" sz="1200"/>
              <a:t> which can be used to prove, to a coercer, how she voted.</a:t>
            </a:r>
          </a:p>
          <a:p>
            <a:pPr algn="ctr"/>
            <a:endParaRPr lang="en-US" sz="1200"/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CB0B02EB-2418-A847-A1DC-F86A6051A571}"/>
              </a:ext>
            </a:extLst>
          </p:cNvPr>
          <p:cNvSpPr/>
          <p:nvPr/>
        </p:nvSpPr>
        <p:spPr>
          <a:xfrm>
            <a:off x="6217461" y="1469025"/>
            <a:ext cx="173736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cannot</a:t>
            </a:r>
            <a:r>
              <a:rPr lang="en-US" sz="1200"/>
              <a:t> </a:t>
            </a:r>
            <a:r>
              <a:rPr lang="en-US" sz="1200" b="1"/>
              <a:t>collaborate</a:t>
            </a:r>
            <a:r>
              <a:rPr lang="en-US" sz="1200"/>
              <a:t>, </a:t>
            </a:r>
            <a:r>
              <a:rPr lang="en-US" sz="1200" b="1"/>
              <a:t>with</a:t>
            </a:r>
            <a:r>
              <a:rPr lang="en-US" sz="1200"/>
              <a:t> a </a:t>
            </a:r>
            <a:r>
              <a:rPr lang="en-US" sz="1200" b="1"/>
              <a:t>coercer</a:t>
            </a:r>
            <a:r>
              <a:rPr lang="en-US" sz="1200"/>
              <a:t>, to gain information which can be used to prove how she voted.</a:t>
            </a:r>
          </a:p>
          <a:p>
            <a:pPr algn="ctr"/>
            <a:endParaRPr lang="en-US" sz="1200"/>
          </a:p>
        </p:txBody>
      </p:sp>
      <p:sp>
        <p:nvSpPr>
          <p:cNvPr id="13" name="Rechteck 12">
            <a:extLst>
              <a:ext uri="{FF2B5EF4-FFF2-40B4-BE49-F238E27FC236}">
                <a16:creationId xmlns="" xmlns:a16="http://schemas.microsoft.com/office/drawing/2014/main" id="{E919FAA7-5174-8240-BCD6-56D474A26A78}"/>
              </a:ext>
            </a:extLst>
          </p:cNvPr>
          <p:cNvSpPr/>
          <p:nvPr/>
        </p:nvSpPr>
        <p:spPr>
          <a:xfrm>
            <a:off x="7954821" y="2514439"/>
            <a:ext cx="1977472" cy="12772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/>
              <a:t>Against: </a:t>
            </a:r>
          </a:p>
          <a:p>
            <a:r>
              <a:rPr lang="en-US" sz="1100"/>
              <a:t>Forced abstention,</a:t>
            </a:r>
          </a:p>
          <a:p>
            <a:r>
              <a:rPr lang="en-US" sz="1100"/>
              <a:t>Forced randomised voting </a:t>
            </a:r>
          </a:p>
          <a:p>
            <a:r>
              <a:rPr lang="en-US" sz="1100"/>
              <a:t>Forced to give up voter credential</a:t>
            </a:r>
          </a:p>
          <a:p>
            <a:endParaRPr lang="en-US" sz="1100"/>
          </a:p>
          <a:p>
            <a:endParaRPr lang="en-US" sz="1100"/>
          </a:p>
        </p:txBody>
      </p:sp>
      <p:sp>
        <p:nvSpPr>
          <p:cNvPr id="16" name="Rechteck 15">
            <a:extLst>
              <a:ext uri="{FF2B5EF4-FFF2-40B4-BE49-F238E27FC236}">
                <a16:creationId xmlns="" xmlns:a16="http://schemas.microsoft.com/office/drawing/2014/main" id="{8D33F663-FCD8-F244-96BB-07A753CD5842}"/>
              </a:ext>
            </a:extLst>
          </p:cNvPr>
          <p:cNvSpPr/>
          <p:nvPr/>
        </p:nvSpPr>
        <p:spPr>
          <a:xfrm>
            <a:off x="1387445" y="4948442"/>
            <a:ext cx="163875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/>
              <a:t>A voter </a:t>
            </a:r>
            <a:r>
              <a:rPr lang="en-US" sz="1200" b="1"/>
              <a:t>can check </a:t>
            </a:r>
            <a:r>
              <a:rPr lang="en-US" sz="1200"/>
              <a:t>whether </a:t>
            </a:r>
            <a:r>
              <a:rPr lang="en-US" sz="1200" b="1"/>
              <a:t>their ballot is collected</a:t>
            </a:r>
            <a:r>
              <a:rPr lang="en-US" sz="1200"/>
              <a:t>.</a:t>
            </a:r>
          </a:p>
          <a:p>
            <a:endParaRPr lang="en-US" sz="1200"/>
          </a:p>
        </p:txBody>
      </p:sp>
      <p:sp>
        <p:nvSpPr>
          <p:cNvPr id="17" name="Rechteck 16">
            <a:extLst>
              <a:ext uri="{FF2B5EF4-FFF2-40B4-BE49-F238E27FC236}">
                <a16:creationId xmlns="" xmlns:a16="http://schemas.microsoft.com/office/drawing/2014/main" id="{DA9F04E6-5BEB-F14D-813A-25111B7C745C}"/>
              </a:ext>
            </a:extLst>
          </p:cNvPr>
          <p:cNvSpPr/>
          <p:nvPr/>
        </p:nvSpPr>
        <p:spPr>
          <a:xfrm>
            <a:off x="3902045" y="4954632"/>
            <a:ext cx="1638759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200" b="1" dirty="0"/>
              <a:t>Anyone</a:t>
            </a:r>
            <a:r>
              <a:rPr lang="en-US" sz="1200" dirty="0"/>
              <a:t> can check, whether an outcome corresponds to votes expressed in  ballots collected.</a:t>
            </a:r>
          </a:p>
        </p:txBody>
      </p:sp>
    </p:spTree>
    <p:extLst>
      <p:ext uri="{BB962C8B-B14F-4D97-AF65-F5344CB8AC3E}">
        <p14:creationId xmlns="" xmlns:p14="http://schemas.microsoft.com/office/powerpoint/2010/main" val="671786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6" grpId="0"/>
      <p:bldP spid="17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4A168E4-FEC4-A144-8AF8-2727C265FF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End-to-end Verifiability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6B70A8ED-AC69-1B4D-8FF8-8C55287FEB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End-to-end Verifiability “consist” of: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Cast-as-Intended </a:t>
            </a:r>
          </a:p>
          <a:p>
            <a:pPr lvl="2"/>
            <a:r>
              <a:rPr lang="en-US" dirty="0"/>
              <a:t>The voter’s choice was correctly denoted on the ballot by the system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Recorded-As-Cast</a:t>
            </a:r>
          </a:p>
          <a:p>
            <a:pPr lvl="2"/>
            <a:r>
              <a:rPr lang="en-US" dirty="0"/>
              <a:t>The voter’s ballot was received the way she cast it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Count As Recorded</a:t>
            </a:r>
          </a:p>
          <a:p>
            <a:pPr lvl="2"/>
            <a:r>
              <a:rPr lang="en-US" dirty="0"/>
              <a:t>The Voter’s ballot counts as received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76106" y="4219662"/>
            <a:ext cx="5026101" cy="2181138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253889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3F807F1-8EB4-B64E-9166-1D783FE63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Fairness and Unforgeability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B8B6CF91-1509-744D-BE2B-4D2887CA83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Fairness </a:t>
            </a:r>
          </a:p>
          <a:p>
            <a:pPr lvl="1"/>
            <a:r>
              <a:rPr lang="en-US" dirty="0"/>
              <a:t>concerns the impossibility to deduct a partial tally, </a:t>
            </a:r>
            <a:r>
              <a:rPr lang="en-US" i="1" dirty="0">
                <a:solidFill>
                  <a:schemeClr val="accent2"/>
                </a:solidFill>
              </a:rPr>
              <a:t>before the end of the vote casting period</a:t>
            </a:r>
            <a:r>
              <a:rPr lang="en-US" dirty="0"/>
              <a:t>.</a:t>
            </a:r>
          </a:p>
          <a:p>
            <a:pPr lvl="1"/>
            <a:r>
              <a:rPr lang="en-US" dirty="0"/>
              <a:t>REV schemes should not allow for intermediate results, which potentially influence voters that have not voted yet.</a:t>
            </a:r>
          </a:p>
          <a:p>
            <a:r>
              <a:rPr lang="en-US" dirty="0">
                <a:solidFill>
                  <a:srgbClr val="3333CC"/>
                </a:solidFill>
              </a:rPr>
              <a:t>Eligibility Verifiability</a:t>
            </a:r>
            <a:endParaRPr lang="en-US" b="1" dirty="0"/>
          </a:p>
          <a:p>
            <a:pPr lvl="1"/>
            <a:r>
              <a:rPr lang="en-US" dirty="0"/>
              <a:t>﻿anyone can check that each vote in the election outcome was cast by a registered voter and there is at most one vote per voter</a:t>
            </a:r>
          </a:p>
          <a:p>
            <a:r>
              <a:rPr lang="en-US" dirty="0">
                <a:solidFill>
                  <a:srgbClr val="3333CC"/>
                </a:solidFill>
              </a:rPr>
              <a:t>Unforgeability</a:t>
            </a:r>
            <a:endParaRPr lang="en-US" dirty="0"/>
          </a:p>
          <a:p>
            <a:pPr lvl="1"/>
            <a:r>
              <a:rPr lang="en-US" dirty="0"/>
              <a:t>﻿Only eligible voters can construct </a:t>
            </a:r>
            <a:r>
              <a:rPr lang="en-US" dirty="0" smtClean="0"/>
              <a:t>authorized </a:t>
            </a:r>
            <a:r>
              <a:rPr lang="en-US" dirty="0"/>
              <a:t>ballots.</a:t>
            </a:r>
          </a:p>
        </p:txBody>
      </p:sp>
    </p:spTree>
    <p:extLst>
      <p:ext uri="{BB962C8B-B14F-4D97-AF65-F5344CB8AC3E}">
        <p14:creationId xmlns="" xmlns:p14="http://schemas.microsoft.com/office/powerpoint/2010/main" val="1423419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5484BE9D-AA94-DA47-B7B0-6F904C2F95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Software Independence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10DE2733-ED9A-FC4D-B3AA-5A2F01A0EE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Software Independence</a:t>
            </a:r>
          </a:p>
          <a:p>
            <a:pPr lvl="1"/>
            <a:r>
              <a:rPr lang="en-US" dirty="0"/>
              <a:t>A voting system is software-independent if an undetected change or error in its software cannot cause an undetectable change or error in an election outcome</a:t>
            </a:r>
          </a:p>
          <a:p>
            <a:pPr lvl="1"/>
            <a:endParaRPr lang="en-US" dirty="0"/>
          </a:p>
          <a:p>
            <a:r>
              <a:rPr lang="en-US" dirty="0"/>
              <a:t>Addresses the </a:t>
            </a:r>
            <a:r>
              <a:rPr lang="en-US" dirty="0">
                <a:solidFill>
                  <a:srgbClr val="3333CC"/>
                </a:solidFill>
              </a:rPr>
              <a:t>difficulty of verifying 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Complex software in a completely electronic voting systems </a:t>
            </a:r>
          </a:p>
          <a:p>
            <a:pPr lvl="1"/>
            <a:endParaRPr lang="en-US" dirty="0"/>
          </a:p>
          <a:p>
            <a:r>
              <a:rPr lang="en-US" dirty="0"/>
              <a:t>Problem: providing assurance that the voting software is in fact correct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Verify the election results, not the voting system</a:t>
            </a:r>
          </a:p>
        </p:txBody>
      </p:sp>
    </p:spTree>
    <p:extLst>
      <p:ext uri="{BB962C8B-B14F-4D97-AF65-F5344CB8AC3E}">
        <p14:creationId xmlns="" xmlns:p14="http://schemas.microsoft.com/office/powerpoint/2010/main" val="503232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AB147F6-4F47-3A4E-97EB-692ED00DF7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Refinements of Software Independence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7E6E8629-3216-4442-A895-2B534DC478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Weak Software Independence</a:t>
            </a:r>
          </a:p>
          <a:p>
            <a:pPr lvl="1"/>
            <a:r>
              <a:rPr lang="en-US" dirty="0"/>
              <a:t>A voting system that is </a:t>
            </a:r>
            <a:r>
              <a:rPr lang="en-US" b="1" i="1" dirty="0"/>
              <a:t>weakly </a:t>
            </a:r>
            <a:r>
              <a:rPr lang="en-US" dirty="0"/>
              <a:t>software-independent conforms to the basic definition of software-independence, that is,</a:t>
            </a:r>
            <a:r>
              <a:rPr lang="en-US" i="1" dirty="0"/>
              <a:t> </a:t>
            </a:r>
            <a:r>
              <a:rPr lang="en-US" b="1" i="1" dirty="0">
                <a:solidFill>
                  <a:schemeClr val="accent6"/>
                </a:solidFill>
              </a:rPr>
              <a:t>there is no recovery mechanism</a:t>
            </a:r>
            <a:endParaRPr lang="en-US" dirty="0">
              <a:solidFill>
                <a:schemeClr val="accent6"/>
              </a:solidFill>
            </a:endParaRP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/>
              <a:t>Strong Software Independence</a:t>
            </a:r>
          </a:p>
          <a:p>
            <a:pPr lvl="1"/>
            <a:r>
              <a:rPr lang="en-US" dirty="0"/>
              <a:t>A voting system is </a:t>
            </a:r>
            <a:r>
              <a:rPr lang="en-US" b="1" i="1" dirty="0"/>
              <a:t>strongly</a:t>
            </a:r>
            <a:r>
              <a:rPr lang="en-US" dirty="0"/>
              <a:t> software-independent if an undetected change or error in its software cannot cause an undetectable change or error in an election outcome, and moreover, a detected change or error in an election outcome (due to change or error in the software) can be corrected without re-running the election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254042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D3E1BF7-D112-554C-9B95-222EFA538F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REV Building </a:t>
            </a:r>
            <a:r>
              <a:rPr lang="en-US" dirty="0" smtClean="0"/>
              <a:t>Blocks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22FCA53-84B3-0A47-94E3-BC3422378B5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2"/>
            <a:endParaRPr lang="en-US" dirty="0" smtClean="0"/>
          </a:p>
          <a:p>
            <a:r>
              <a:rPr lang="en-US" dirty="0" smtClean="0"/>
              <a:t>Secret-Ballot </a:t>
            </a:r>
            <a:r>
              <a:rPr lang="en-US" dirty="0"/>
              <a:t>Voting Schemes,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voting protocols </a:t>
            </a:r>
            <a:r>
              <a:rPr lang="en-US" i="1" dirty="0"/>
              <a:t>describing the </a:t>
            </a:r>
            <a:r>
              <a:rPr lang="en-US" i="1" dirty="0">
                <a:solidFill>
                  <a:srgbClr val="3333CC"/>
                </a:solidFill>
              </a:rPr>
              <a:t>process</a:t>
            </a:r>
          </a:p>
          <a:p>
            <a:endParaRPr lang="en-US" dirty="0"/>
          </a:p>
          <a:p>
            <a:r>
              <a:rPr lang="en-US" dirty="0"/>
              <a:t>Cryptographic Primitives,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procedures</a:t>
            </a:r>
            <a:r>
              <a:rPr lang="en-US" i="1" dirty="0"/>
              <a:t> used in the </a:t>
            </a:r>
            <a:r>
              <a:rPr lang="en-US" i="1" dirty="0">
                <a:solidFill>
                  <a:srgbClr val="3333CC"/>
                </a:solidFill>
              </a:rPr>
              <a:t>protocols</a:t>
            </a:r>
            <a:r>
              <a:rPr lang="en-US" b="1" i="1" dirty="0"/>
              <a:t> </a:t>
            </a:r>
            <a:r>
              <a:rPr lang="en-US" i="1" dirty="0"/>
              <a:t>to assure privacy and verifiability</a:t>
            </a:r>
          </a:p>
          <a:p>
            <a:endParaRPr lang="en-US" dirty="0"/>
          </a:p>
          <a:p>
            <a:r>
              <a:rPr lang="en-US" dirty="0"/>
              <a:t>Public Bulletin Board (PBB), </a:t>
            </a:r>
            <a:r>
              <a:rPr lang="en-US" i="1" dirty="0"/>
              <a:t>i.e., </a:t>
            </a:r>
            <a:r>
              <a:rPr lang="en-US" i="1" dirty="0">
                <a:solidFill>
                  <a:srgbClr val="3333CC"/>
                </a:solidFill>
              </a:rPr>
              <a:t>ballot box </a:t>
            </a:r>
            <a:r>
              <a:rPr lang="en-US" i="1" dirty="0"/>
              <a:t>saving all results and logs of the </a:t>
            </a:r>
            <a:r>
              <a:rPr lang="en-US" i="1" dirty="0">
                <a:solidFill>
                  <a:srgbClr val="3333CC"/>
                </a:solidFill>
              </a:rPr>
              <a:t>procedures</a:t>
            </a:r>
            <a:r>
              <a:rPr lang="en-US" i="1" dirty="0"/>
              <a:t>, making the process verifiable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2280603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Secret Ballot Voting Schemes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4CBD016B-194E-C540-B8CB-E0A77690F4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374650" y="1229710"/>
            <a:ext cx="7604477" cy="5181600"/>
          </a:xfrm>
          <a:prstGeom prst="rect">
            <a:avLst/>
          </a:prstGeom>
        </p:spPr>
      </p:pic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>
              <a:effectLst/>
              <a:latin typeface="Helvetica" pitchFamily="2" charset="0"/>
            </a:endParaRP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D663FCA9-B480-DF4D-A409-88EB1565DD5C}"/>
              </a:ext>
            </a:extLst>
          </p:cNvPr>
          <p:cNvSpPr txBox="1"/>
          <p:nvPr/>
        </p:nvSpPr>
        <p:spPr>
          <a:xfrm>
            <a:off x="7979127" y="1230580"/>
            <a:ext cx="1726755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450850" algn="l"/>
              </a:tabLst>
            </a:pPr>
            <a:r>
              <a:rPr lang="en-US" sz="1400" b="1" dirty="0"/>
              <a:t>BP</a:t>
            </a:r>
            <a:r>
              <a:rPr lang="en-US" sz="1400" dirty="0"/>
              <a:t>: </a:t>
            </a:r>
            <a:r>
              <a:rPr lang="en-US" sz="1400" dirty="0" smtClean="0"/>
              <a:t>	Ballot </a:t>
            </a:r>
            <a:r>
              <a:rPr lang="en-US" sz="1400" dirty="0"/>
              <a:t>Privacy</a:t>
            </a:r>
          </a:p>
          <a:p>
            <a:pPr>
              <a:tabLst>
                <a:tab pos="450850" algn="l"/>
              </a:tabLst>
            </a:pPr>
            <a:r>
              <a:rPr lang="en-US" sz="1400" b="1" dirty="0"/>
              <a:t>RF</a:t>
            </a:r>
            <a:r>
              <a:rPr lang="en-US" sz="1400" dirty="0"/>
              <a:t>: </a:t>
            </a:r>
            <a:r>
              <a:rPr lang="en-US" sz="1400" dirty="0" smtClean="0"/>
              <a:t>	Receipt-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       </a:t>
            </a:r>
            <a:r>
              <a:rPr lang="en-US" sz="1400" dirty="0" smtClean="0"/>
              <a:t>	Freeness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CR</a:t>
            </a:r>
            <a:r>
              <a:rPr lang="en-US" sz="1400" dirty="0"/>
              <a:t>: </a:t>
            </a:r>
            <a:r>
              <a:rPr lang="en-US" sz="1400" dirty="0" smtClean="0"/>
              <a:t>	Coercion-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dirty="0"/>
              <a:t>       </a:t>
            </a:r>
            <a:r>
              <a:rPr lang="en-US" sz="1400" dirty="0" smtClean="0"/>
              <a:t>	Resistance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EBP</a:t>
            </a:r>
            <a:r>
              <a:rPr lang="en-US" sz="1400" dirty="0"/>
              <a:t>: Everlasting</a:t>
            </a:r>
          </a:p>
          <a:p>
            <a:pPr>
              <a:tabLst>
                <a:tab pos="450850" algn="l"/>
              </a:tabLst>
            </a:pPr>
            <a:r>
              <a:rPr lang="en-US" sz="1400" dirty="0"/>
              <a:t>       </a:t>
            </a:r>
            <a:r>
              <a:rPr lang="en-US" sz="1400" dirty="0" smtClean="0"/>
              <a:t>	Ballot-Privacy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IV</a:t>
            </a:r>
            <a:r>
              <a:rPr lang="en-US" sz="1400" dirty="0"/>
              <a:t>: </a:t>
            </a:r>
            <a:r>
              <a:rPr lang="en-US" sz="1400" dirty="0" smtClean="0"/>
              <a:t>	Individual 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dirty="0"/>
              <a:t>      </a:t>
            </a:r>
            <a:r>
              <a:rPr lang="en-US" sz="1400" dirty="0" smtClean="0"/>
              <a:t>	Verifiability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UV</a:t>
            </a:r>
            <a:r>
              <a:rPr lang="en-US" sz="1400" dirty="0"/>
              <a:t>: </a:t>
            </a:r>
            <a:r>
              <a:rPr lang="en-US" sz="1400" dirty="0" smtClean="0"/>
              <a:t>	Universal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dirty="0"/>
              <a:t>      </a:t>
            </a:r>
            <a:r>
              <a:rPr lang="en-US" sz="1400" dirty="0" smtClean="0"/>
              <a:t>	Verifiability</a:t>
            </a:r>
            <a:endParaRPr lang="en-US" sz="1400" dirty="0"/>
          </a:p>
          <a:p>
            <a:pPr>
              <a:tabLst>
                <a:tab pos="450850" algn="l"/>
              </a:tabLst>
            </a:pPr>
            <a:endParaRPr lang="en-US" sz="1400" dirty="0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93FD8345-7E9B-7047-BFCB-942C76390F96}"/>
              </a:ext>
            </a:extLst>
          </p:cNvPr>
          <p:cNvSpPr txBox="1"/>
          <p:nvPr/>
        </p:nvSpPr>
        <p:spPr>
          <a:xfrm>
            <a:off x="7973225" y="3820510"/>
            <a:ext cx="1944763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tabLst>
                <a:tab pos="450850" algn="l"/>
              </a:tabLst>
            </a:pPr>
            <a:r>
              <a:rPr lang="en-US" sz="1400" b="1" dirty="0"/>
              <a:t>BS</a:t>
            </a:r>
            <a:r>
              <a:rPr lang="en-US" sz="1400" dirty="0"/>
              <a:t>: </a:t>
            </a:r>
            <a:r>
              <a:rPr lang="en-US" sz="1400" dirty="0" smtClean="0"/>
              <a:t>	Blind </a:t>
            </a:r>
            <a:r>
              <a:rPr lang="en-US" sz="1400" dirty="0"/>
              <a:t>Signatures</a:t>
            </a:r>
          </a:p>
          <a:p>
            <a:pPr>
              <a:tabLst>
                <a:tab pos="450850" algn="l"/>
              </a:tabLst>
            </a:pPr>
            <a:r>
              <a:rPr lang="en-US" sz="1400" b="1" dirty="0"/>
              <a:t>HE</a:t>
            </a:r>
            <a:r>
              <a:rPr lang="en-US" sz="1400" dirty="0"/>
              <a:t>: </a:t>
            </a:r>
            <a:r>
              <a:rPr lang="en-US" sz="1400" dirty="0" smtClean="0"/>
              <a:t>	</a:t>
            </a:r>
            <a:r>
              <a:rPr lang="en-US" sz="1400" dirty="0" err="1" smtClean="0"/>
              <a:t>Homomorphic</a:t>
            </a:r>
            <a:r>
              <a:rPr lang="en-US" sz="1400" dirty="0" smtClean="0"/>
              <a:t> </a:t>
            </a:r>
            <a:r>
              <a:rPr lang="en-US" sz="1400" dirty="0"/>
              <a:t/>
            </a:r>
            <a:br>
              <a:rPr lang="en-US" sz="1400" dirty="0"/>
            </a:br>
            <a:r>
              <a:rPr lang="en-US" sz="1400" dirty="0"/>
              <a:t>       </a:t>
            </a:r>
            <a:r>
              <a:rPr lang="en-US" sz="1400" dirty="0" smtClean="0"/>
              <a:t>	Encryption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MC</a:t>
            </a:r>
            <a:r>
              <a:rPr lang="en-US" sz="1400" dirty="0"/>
              <a:t>: </a:t>
            </a:r>
            <a:r>
              <a:rPr lang="en-US" sz="1400" dirty="0" smtClean="0"/>
              <a:t>	Multiparty 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dirty="0"/>
              <a:t>        </a:t>
            </a:r>
            <a:r>
              <a:rPr lang="en-US" sz="1400" dirty="0" smtClean="0"/>
              <a:t>	Computation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MN</a:t>
            </a:r>
            <a:r>
              <a:rPr lang="en-US" sz="1400" dirty="0"/>
              <a:t>: </a:t>
            </a:r>
            <a:r>
              <a:rPr lang="en-US" sz="1400" dirty="0" smtClean="0"/>
              <a:t>	</a:t>
            </a:r>
            <a:r>
              <a:rPr lang="en-US" sz="1400" dirty="0" err="1" smtClean="0"/>
              <a:t>Mixnet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b="1" dirty="0"/>
              <a:t>CS</a:t>
            </a:r>
            <a:r>
              <a:rPr lang="en-US" sz="1400" dirty="0"/>
              <a:t>: </a:t>
            </a:r>
            <a:r>
              <a:rPr lang="en-US" sz="1400" dirty="0" smtClean="0"/>
              <a:t>	Commitment </a:t>
            </a:r>
            <a:endParaRPr lang="en-US" sz="1400" dirty="0"/>
          </a:p>
          <a:p>
            <a:pPr>
              <a:tabLst>
                <a:tab pos="450850" algn="l"/>
              </a:tabLst>
            </a:pPr>
            <a:r>
              <a:rPr lang="en-US" sz="1400" dirty="0"/>
              <a:t>       </a:t>
            </a:r>
            <a:r>
              <a:rPr lang="en-US" sz="1400" dirty="0" smtClean="0"/>
              <a:t>	Scheme</a:t>
            </a:r>
            <a:endParaRPr lang="en-US" sz="1400" dirty="0"/>
          </a:p>
          <a:p>
            <a:endParaRPr lang="en-US" sz="1400" dirty="0"/>
          </a:p>
        </p:txBody>
      </p:sp>
      <p:cxnSp>
        <p:nvCxnSpPr>
          <p:cNvPr id="9" name="Gerade Verbindung 8">
            <a:extLst>
              <a:ext uri="{FF2B5EF4-FFF2-40B4-BE49-F238E27FC236}">
                <a16:creationId xmlns="" xmlns:a16="http://schemas.microsoft.com/office/drawing/2014/main" id="{2E80AD26-0ECF-5A49-A088-0BB8A5AE4211}"/>
              </a:ext>
            </a:extLst>
          </p:cNvPr>
          <p:cNvCxnSpPr/>
          <p:nvPr/>
        </p:nvCxnSpPr>
        <p:spPr bwMode="auto">
          <a:xfrm>
            <a:off x="8135425" y="3797779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AF906902-922C-2041-88E0-DC7743DC0B11}"/>
              </a:ext>
            </a:extLst>
          </p:cNvPr>
          <p:cNvSpPr txBox="1"/>
          <p:nvPr/>
        </p:nvSpPr>
        <p:spPr>
          <a:xfrm>
            <a:off x="8276542" y="5884773"/>
            <a:ext cx="1556389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Based on </a:t>
            </a:r>
            <a:r>
              <a:rPr lang="en-US" sz="1000" dirty="0" smtClean="0"/>
              <a:t>H. </a:t>
            </a:r>
            <a:r>
              <a:rPr lang="en-US" sz="1000" dirty="0" err="1" smtClean="0"/>
              <a:t>Jonker</a:t>
            </a:r>
            <a:r>
              <a:rPr lang="en-US" sz="1000" dirty="0" smtClean="0"/>
              <a:t> : </a:t>
            </a:r>
            <a:br>
              <a:rPr lang="en-US" sz="1000" dirty="0" smtClean="0"/>
            </a:br>
            <a:r>
              <a:rPr lang="en-US" sz="1000" dirty="0" smtClean="0"/>
              <a:t>“Privacy </a:t>
            </a:r>
            <a:r>
              <a:rPr lang="en-US" sz="1000" dirty="0"/>
              <a:t>and Verifiability in Voting Systems” </a:t>
            </a:r>
            <a:r>
              <a:rPr lang="en-US" sz="1000" dirty="0" smtClean="0"/>
              <a:t>2013</a:t>
            </a:r>
            <a:endParaRPr lang="en-US" sz="1000" dirty="0"/>
          </a:p>
        </p:txBody>
      </p:sp>
      <p:cxnSp>
        <p:nvCxnSpPr>
          <p:cNvPr id="11" name="Gerade Verbindung 10">
            <a:extLst>
              <a:ext uri="{FF2B5EF4-FFF2-40B4-BE49-F238E27FC236}">
                <a16:creationId xmlns="" xmlns:a16="http://schemas.microsoft.com/office/drawing/2014/main" id="{00A23593-E208-2740-BFB7-57A323AC8616}"/>
              </a:ext>
            </a:extLst>
          </p:cNvPr>
          <p:cNvCxnSpPr/>
          <p:nvPr/>
        </p:nvCxnSpPr>
        <p:spPr bwMode="auto">
          <a:xfrm>
            <a:off x="8135425" y="5708574"/>
            <a:ext cx="1271752" cy="0"/>
          </a:xfrm>
          <a:prstGeom prst="line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  <p:extLst>
      <p:ext uri="{BB962C8B-B14F-4D97-AF65-F5344CB8AC3E}">
        <p14:creationId xmlns="" xmlns:p14="http://schemas.microsoft.com/office/powerpoint/2010/main" val="1675456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nhaltsplatzhalter 5">
            <a:extLst>
              <a:ext uri="{FF2B5EF4-FFF2-40B4-BE49-F238E27FC236}">
                <a16:creationId xmlns="" xmlns:a16="http://schemas.microsoft.com/office/drawing/2014/main" id="{2F5EF8C9-F82A-E44A-AD94-DF87CBE383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98669" y="1984555"/>
            <a:ext cx="8384862" cy="3294053"/>
          </a:xfr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CF09C659-0DBA-5446-BF4C-7DFF011F5F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Encrypt and Sign</a:t>
            </a:r>
            <a:endParaRPr lang="en-US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A3A77072-25B2-E54A-8AC3-EECF240D505C}"/>
              </a:ext>
            </a:extLst>
          </p:cNvPr>
          <p:cNvSpPr txBox="1"/>
          <p:nvPr/>
        </p:nvSpPr>
        <p:spPr>
          <a:xfrm>
            <a:off x="6695412" y="3294370"/>
            <a:ext cx="1996101" cy="1754326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800" smtClean="0"/>
              <a:t>What about </a:t>
            </a:r>
            <a:r>
              <a:rPr lang="en-US" sz="1800" b="1" smtClean="0"/>
              <a:t>privacy</a:t>
            </a:r>
            <a:r>
              <a:rPr lang="en-US" sz="1800" smtClean="0"/>
              <a:t>? Do we decrypt each ballot, verify the signature and just count?</a:t>
            </a:r>
            <a:endParaRPr lang="en-US" sz="1800"/>
          </a:p>
        </p:txBody>
      </p:sp>
    </p:spTree>
    <p:extLst>
      <p:ext uri="{BB962C8B-B14F-4D97-AF65-F5344CB8AC3E}">
        <p14:creationId xmlns="" xmlns:p14="http://schemas.microsoft.com/office/powerpoint/2010/main" val="1161494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9E296B2D-DD10-D24D-A083-338202E9CD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Two Agencies Model</a:t>
            </a:r>
            <a:endParaRPr lang="en-US"/>
          </a:p>
        </p:txBody>
      </p:sp>
      <p:pic>
        <p:nvPicPr>
          <p:cNvPr id="6" name="Inhaltsplatzhalter 5">
            <a:extLst>
              <a:ext uri="{FF2B5EF4-FFF2-40B4-BE49-F238E27FC236}">
                <a16:creationId xmlns="" xmlns:a16="http://schemas.microsoft.com/office/drawing/2014/main" id="{C1B4C197-96A4-1040-8891-C82FD822878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07564" y="1509608"/>
            <a:ext cx="8167073" cy="4600785"/>
          </a:xfrm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1FD4BCF4-FA74-0D47-970F-F193CA65F224}"/>
              </a:ext>
            </a:extLst>
          </p:cNvPr>
          <p:cNvSpPr txBox="1"/>
          <p:nvPr/>
        </p:nvSpPr>
        <p:spPr>
          <a:xfrm>
            <a:off x="5356805" y="1585023"/>
            <a:ext cx="780044" cy="307777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Trusted</a:t>
            </a:r>
            <a:endParaRPr lang="en-US" sz="1400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FD42F636-D664-1E4A-91F1-5F8C56FB7A42}"/>
              </a:ext>
            </a:extLst>
          </p:cNvPr>
          <p:cNvSpPr txBox="1"/>
          <p:nvPr/>
        </p:nvSpPr>
        <p:spPr>
          <a:xfrm>
            <a:off x="2726726" y="2489995"/>
            <a:ext cx="1945481" cy="307777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dirty="0" smtClean="0"/>
              <a:t>E.g.,</a:t>
            </a:r>
            <a:r>
              <a:rPr lang="en-US" sz="1400" dirty="0" smtClean="0"/>
              <a:t> Blind Signatures</a:t>
            </a:r>
            <a:endParaRPr lang="en-US" sz="1400" dirty="0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856647BE-068B-AA46-9EF5-4A41A7BB15DF}"/>
              </a:ext>
            </a:extLst>
          </p:cNvPr>
          <p:cNvSpPr txBox="1"/>
          <p:nvPr/>
        </p:nvSpPr>
        <p:spPr>
          <a:xfrm>
            <a:off x="6780252" y="3960576"/>
            <a:ext cx="1920689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Can achieve Ballot Privacy and Universal Verifiability</a:t>
            </a:r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633664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864B99B-462E-EA4D-9041-C0F23C7018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Homomorphic Tallying</a:t>
            </a:r>
            <a:endParaRPr lang="en-US"/>
          </a:p>
        </p:txBody>
      </p:sp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799A3FF5-1974-954C-B4F9-941DB8B02EA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7315" y="1314127"/>
            <a:ext cx="7251371" cy="4776500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D7E0912F-F5D1-0F4B-B262-EC6B75ED3833}"/>
              </a:ext>
            </a:extLst>
          </p:cNvPr>
          <p:cNvSpPr txBox="1"/>
          <p:nvPr/>
        </p:nvSpPr>
        <p:spPr>
          <a:xfrm>
            <a:off x="6657703" y="4026564"/>
            <a:ext cx="1675591" cy="95410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Can achieve Ballot Privacy, Individual and Universal Verifiability</a:t>
            </a:r>
            <a:endParaRPr lang="en-US" sz="1400"/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E8112897-57D1-CD49-9879-0A5D054DF7CF}"/>
              </a:ext>
            </a:extLst>
          </p:cNvPr>
          <p:cNvSpPr txBox="1"/>
          <p:nvPr/>
        </p:nvSpPr>
        <p:spPr>
          <a:xfrm>
            <a:off x="6657703" y="5020591"/>
            <a:ext cx="1675591" cy="738664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Threshold crypto can be easily applied</a:t>
            </a:r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1466913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700C47CF-1DE8-7E42-9924-0B1E5DC0B0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Mixnet</a:t>
            </a:r>
            <a:endParaRPr lang="en-US"/>
          </a:p>
        </p:txBody>
      </p:sp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67F9C01F-73A9-4E49-9E1B-35E39080CF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839" y="2052223"/>
            <a:ext cx="8684322" cy="3375725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EE54B0D3-C610-3A4C-8EF2-8A91557E4CB3}"/>
              </a:ext>
            </a:extLst>
          </p:cNvPr>
          <p:cNvSpPr txBox="1"/>
          <p:nvPr/>
        </p:nvSpPr>
        <p:spPr>
          <a:xfrm>
            <a:off x="6758638" y="1529003"/>
            <a:ext cx="1869167" cy="523220"/>
          </a:xfrm>
          <a:prstGeom prst="rect">
            <a:avLst/>
          </a:prstGeom>
          <a:solidFill>
            <a:schemeClr val="accent2">
              <a:lumMod val="20000"/>
              <a:lumOff val="80000"/>
              <a:alpha val="74902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Either Re-Encryption or Decryption Mixnet</a:t>
            </a:r>
            <a:endParaRPr lang="en-US" sz="1400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2E21A3FF-C2CA-0B40-9D22-905A6BC6E04A}"/>
              </a:ext>
            </a:extLst>
          </p:cNvPr>
          <p:cNvSpPr txBox="1"/>
          <p:nvPr/>
        </p:nvSpPr>
        <p:spPr>
          <a:xfrm>
            <a:off x="6414354" y="3944748"/>
            <a:ext cx="1675591" cy="95410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Can achieve Ballot Privacy, Individual and Universal Verifiability</a:t>
            </a:r>
            <a:endParaRPr lang="en-US" sz="1400"/>
          </a:p>
        </p:txBody>
      </p:sp>
      <p:sp>
        <p:nvSpPr>
          <p:cNvPr id="11" name="Textfeld 10">
            <a:extLst>
              <a:ext uri="{FF2B5EF4-FFF2-40B4-BE49-F238E27FC236}">
                <a16:creationId xmlns="" xmlns:a16="http://schemas.microsoft.com/office/drawing/2014/main" id="{AEDC2453-C4A5-A043-8AC6-F8D5422856D4}"/>
              </a:ext>
            </a:extLst>
          </p:cNvPr>
          <p:cNvSpPr txBox="1"/>
          <p:nvPr/>
        </p:nvSpPr>
        <p:spPr>
          <a:xfrm>
            <a:off x="6414353" y="4976345"/>
            <a:ext cx="1675591" cy="738664"/>
          </a:xfrm>
          <a:prstGeom prst="rect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More flexible than HE, supports write-ins</a:t>
            </a:r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1015735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1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US" altLang="de-DE" dirty="0"/>
              <a:t>Remote Electronic Voting (REV)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485900" y="3886200"/>
            <a:ext cx="6934200" cy="1752600"/>
          </a:xfrm>
        </p:spPr>
        <p:txBody>
          <a:bodyPr/>
          <a:lstStyle/>
          <a:p>
            <a:pPr lvl="1"/>
            <a:r>
              <a:rPr lang="en-US" dirty="0"/>
              <a:t>REV Requirements and Properties</a:t>
            </a:r>
          </a:p>
          <a:p>
            <a:pPr lvl="1"/>
            <a:r>
              <a:rPr lang="en-US" b="1" dirty="0"/>
              <a:t>Building Blocks</a:t>
            </a:r>
          </a:p>
          <a:p>
            <a:pPr lvl="2"/>
            <a:r>
              <a:rPr lang="en-US" dirty="0"/>
              <a:t>Homomorphic Encryption, ZKP, PBB</a:t>
            </a:r>
          </a:p>
        </p:txBody>
      </p:sp>
    </p:spTree>
    <p:extLst>
      <p:ext uri="{BB962C8B-B14F-4D97-AF65-F5344CB8AC3E}">
        <p14:creationId xmlns="" xmlns:p14="http://schemas.microsoft.com/office/powerpoint/2010/main" val="2653670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3F84A793-621D-E14F-AE91-EF2980AAFCF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08094D0F-142E-724E-9B00-9ACE2C9F11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1" y="1432463"/>
            <a:ext cx="9770339" cy="458090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91016CBF-F9E1-BD42-8B55-2D99EF073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Building Blocks for REV Schemes</a:t>
            </a:r>
          </a:p>
        </p:txBody>
      </p:sp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6273C61A-0725-A047-A4D0-CCDE8192D416}"/>
              </a:ext>
            </a:extLst>
          </p:cNvPr>
          <p:cNvSpPr txBox="1"/>
          <p:nvPr/>
        </p:nvSpPr>
        <p:spPr>
          <a:xfrm>
            <a:off x="1864995" y="2378840"/>
            <a:ext cx="1266825" cy="769441"/>
          </a:xfrm>
          <a:prstGeom prst="rect">
            <a:avLst/>
          </a:prstGeom>
          <a:solidFill>
            <a:srgbClr val="FFD60A">
              <a:alpha val="6431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smtClean="0"/>
              <a:t>Additive ElGamal Homomorphic Encryption</a:t>
            </a:r>
            <a:endParaRPr lang="en-US" sz="1100" b="1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C0F9CD04-8688-8F46-AE55-6B886610E062}"/>
              </a:ext>
            </a:extLst>
          </p:cNvPr>
          <p:cNvSpPr txBox="1"/>
          <p:nvPr/>
        </p:nvSpPr>
        <p:spPr>
          <a:xfrm>
            <a:off x="3331369" y="2219206"/>
            <a:ext cx="1400651" cy="938719"/>
          </a:xfrm>
          <a:prstGeom prst="rect">
            <a:avLst/>
          </a:prstGeom>
          <a:solidFill>
            <a:srgbClr val="FFD60A">
              <a:alpha val="6431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smtClean="0"/>
              <a:t>Non-Interactive Zero-Knowledge Proof of Ciphertext Validity</a:t>
            </a:r>
            <a:endParaRPr lang="en-US" sz="1100" b="1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5DEF1C26-1ED1-B244-A5D1-41DA6225119E}"/>
              </a:ext>
            </a:extLst>
          </p:cNvPr>
          <p:cNvSpPr txBox="1"/>
          <p:nvPr/>
        </p:nvSpPr>
        <p:spPr>
          <a:xfrm>
            <a:off x="5452110" y="2548117"/>
            <a:ext cx="1234440" cy="600164"/>
          </a:xfrm>
          <a:prstGeom prst="rect">
            <a:avLst/>
          </a:prstGeom>
          <a:solidFill>
            <a:srgbClr val="FFD60A">
              <a:alpha val="64314"/>
            </a:srgb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100" b="1" smtClean="0"/>
              <a:t>Public Permissioned Blockchain</a:t>
            </a:r>
            <a:endParaRPr lang="en-US" sz="1100" b="1"/>
          </a:p>
        </p:txBody>
      </p: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C9B8C082-4A8E-1746-91DB-49AC6DAF91CF}"/>
              </a:ext>
            </a:extLst>
          </p:cNvPr>
          <p:cNvSpPr txBox="1"/>
          <p:nvPr/>
        </p:nvSpPr>
        <p:spPr>
          <a:xfrm>
            <a:off x="3180844" y="3436075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  <a:endParaRPr lang="en-US" sz="1400" b="1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820ED701-12B5-1C42-A853-4C3114046098}"/>
              </a:ext>
            </a:extLst>
          </p:cNvPr>
          <p:cNvSpPr txBox="1"/>
          <p:nvPr/>
        </p:nvSpPr>
        <p:spPr>
          <a:xfrm>
            <a:off x="1772848" y="3412235"/>
            <a:ext cx="22775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  <a:endParaRPr lang="en-US" sz="1400" b="1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9143DA0F-316F-1448-8139-CA9F36056F98}"/>
              </a:ext>
            </a:extLst>
          </p:cNvPr>
          <p:cNvSpPr txBox="1"/>
          <p:nvPr/>
        </p:nvSpPr>
        <p:spPr>
          <a:xfrm>
            <a:off x="5086581" y="3417221"/>
            <a:ext cx="36552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US" sz="1400" b="1" smtClean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III</a:t>
            </a:r>
            <a:endParaRPr lang="en-US" sz="1400" b="1">
              <a:solidFill>
                <a:schemeClr val="bg1"/>
              </a:solidFill>
              <a:latin typeface="Cambria Math" panose="02040503050406030204" pitchFamily="18" charset="0"/>
              <a:ea typeface="Cambria Math" panose="020405030504060302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529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 animBg="1"/>
      <p:bldP spid="8" grpId="0" animBg="1"/>
      <p:bldP spid="4" grpId="0" animBg="1"/>
      <p:bldP spid="9" grpId="0" animBg="1"/>
      <p:bldP spid="10" grpId="0" animBg="1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A3135D7-FEB9-8741-837C-B7A1AF7EF5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 (1)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902A90DC-8742-5A40-88CD-9D9F4694684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dirty="0"/>
                  <a:t>A </a:t>
                </a:r>
                <a:r>
                  <a:rPr lang="de-DE" dirty="0" err="1"/>
                  <a:t>public</a:t>
                </a:r>
                <a:r>
                  <a:rPr lang="de-DE" dirty="0"/>
                  <a:t> </a:t>
                </a:r>
                <a:r>
                  <a:rPr lang="de-DE" dirty="0" err="1"/>
                  <a:t>key</a:t>
                </a:r>
                <a:r>
                  <a:rPr lang="de-DE" dirty="0"/>
                  <a:t> </a:t>
                </a:r>
                <a:r>
                  <a:rPr lang="de-DE" dirty="0" err="1"/>
                  <a:t>cryptosystem</a:t>
                </a:r>
                <a:r>
                  <a:rPr lang="de-DE" dirty="0"/>
                  <a:t> 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𝐸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=(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𝐾𝑒𝑦𝐺𝑒𝑛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, 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𝐸𝑛𝑐𝑟𝑦𝑝𝑡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𝐷𝑒𝑐𝑟𝑦𝑝𝑡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de-DE" dirty="0"/>
              </a:p>
              <a:p>
                <a:pPr lvl="1"/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homomorphic</a:t>
                </a:r>
                <a:r>
                  <a:rPr lang="de-DE" dirty="0"/>
                  <a:t> </a:t>
                </a:r>
                <a:r>
                  <a:rPr lang="de-DE" dirty="0" err="1"/>
                  <a:t>if</a:t>
                </a:r>
                <a:r>
                  <a:rPr lang="de-DE" dirty="0"/>
                  <a:t> </a:t>
                </a:r>
                <a:r>
                  <a:rPr lang="de-DE" dirty="0" err="1"/>
                  <a:t>there</a:t>
                </a:r>
                <a:r>
                  <a:rPr lang="de-DE" dirty="0"/>
                  <a:t> </a:t>
                </a:r>
                <a:r>
                  <a:rPr lang="de-DE" dirty="0" err="1"/>
                  <a:t>are</a:t>
                </a:r>
                <a:r>
                  <a:rPr lang="de-DE" dirty="0"/>
                  <a:t> </a:t>
                </a:r>
                <a:r>
                  <a:rPr lang="de-DE" dirty="0" err="1"/>
                  <a:t>these</a:t>
                </a:r>
                <a:r>
                  <a:rPr lang="de-DE" dirty="0"/>
                  <a:t> additional </a:t>
                </a:r>
                <a:r>
                  <a:rPr lang="de-DE" dirty="0" err="1"/>
                  <a:t>operations</a:t>
                </a:r>
                <a:r>
                  <a:rPr lang="de-DE" dirty="0"/>
                  <a:t>:</a:t>
                </a:r>
              </a:p>
              <a:p>
                <a:pPr lvl="2"/>
                <a:r>
                  <a:rPr lang="de-DE" dirty="0"/>
                  <a:t>An </a:t>
                </a:r>
                <a:r>
                  <a:rPr lang="de-DE" dirty="0" err="1"/>
                  <a:t>operation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+</m:t>
                    </m:r>
                  </m:oMath>
                </a14:m>
                <a:r>
                  <a:rPr lang="de-DE" dirty="0"/>
                  <a:t> on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message</a:t>
                </a:r>
                <a:r>
                  <a:rPr lang="de-DE" dirty="0"/>
                  <a:t> </a:t>
                </a:r>
                <a:r>
                  <a:rPr lang="de-DE" dirty="0" err="1"/>
                  <a:t>space</a:t>
                </a:r>
                <a:endParaRPr lang="de-DE" dirty="0"/>
              </a:p>
              <a:p>
                <a:pPr lvl="2"/>
                <a:r>
                  <a:rPr lang="de-DE" dirty="0"/>
                  <a:t>An </a:t>
                </a:r>
                <a:r>
                  <a:rPr lang="de-DE" dirty="0" err="1"/>
                  <a:t>algorithm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𝐴𝑑𝑑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that</a:t>
                </a:r>
                <a:r>
                  <a:rPr lang="de-DE" dirty="0"/>
                  <a:t> </a:t>
                </a:r>
                <a:r>
                  <a:rPr lang="de-DE" dirty="0" err="1"/>
                  <a:t>takes</a:t>
                </a:r>
                <a:r>
                  <a:rPr lang="de-DE" dirty="0"/>
                  <a:t> a </a:t>
                </a:r>
                <a:r>
                  <a:rPr lang="de-DE" dirty="0" err="1"/>
                  <a:t>public</a:t>
                </a:r>
                <a:r>
                  <a:rPr lang="de-DE" dirty="0"/>
                  <a:t> </a:t>
                </a:r>
                <a:r>
                  <a:rPr lang="de-DE" dirty="0" err="1"/>
                  <a:t>key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r>
                  <a:rPr lang="de-DE" dirty="0"/>
                  <a:t> </a:t>
                </a:r>
                <a:r>
                  <a:rPr lang="de-DE" dirty="0" err="1"/>
                  <a:t>two</a:t>
                </a:r>
                <a:r>
                  <a:rPr lang="de-DE" dirty="0"/>
                  <a:t> </a:t>
                </a:r>
                <a:r>
                  <a:rPr lang="de-DE" dirty="0" err="1"/>
                  <a:t>ciphertexts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1,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and</a:t>
                </a:r>
                <a:r>
                  <a:rPr lang="de-DE" dirty="0"/>
                  <a:t> </a:t>
                </a:r>
                <a:r>
                  <a:rPr lang="de-DE" dirty="0" err="1"/>
                  <a:t>outputs</a:t>
                </a:r>
                <a:r>
                  <a:rPr lang="de-DE" dirty="0"/>
                  <a:t> </a:t>
                </a:r>
                <a:r>
                  <a:rPr lang="de-DE" dirty="0" err="1"/>
                  <a:t>another</a:t>
                </a:r>
                <a:r>
                  <a:rPr lang="de-DE" dirty="0"/>
                  <a:t> </a:t>
                </a:r>
                <a:r>
                  <a:rPr lang="de-DE" dirty="0" err="1"/>
                  <a:t>ciphertext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𝑠</m:t>
                    </m:r>
                    <m:r>
                      <a:rPr lang="de-CH" b="0" i="0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de-DE" b="0" dirty="0"/>
              </a:p>
              <a:p>
                <a:pPr lvl="2"/>
                <a:r>
                  <a:rPr lang="de-DE" dirty="0"/>
                  <a:t>The </a:t>
                </a:r>
                <a:r>
                  <a:rPr lang="de-DE" dirty="0" err="1"/>
                  <a:t>correctness</a:t>
                </a:r>
                <a:r>
                  <a:rPr lang="de-DE" dirty="0"/>
                  <a:t> </a:t>
                </a:r>
                <a:r>
                  <a:rPr lang="de-DE" dirty="0" err="1"/>
                  <a:t>condition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that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any</a:t>
                </a:r>
                <a:r>
                  <a:rPr lang="de-DE" dirty="0"/>
                  <a:t> </a:t>
                </a:r>
                <a:r>
                  <a:rPr lang="de-DE" dirty="0" err="1"/>
                  <a:t>message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1,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2 </m:t>
                    </m:r>
                  </m:oMath>
                </a14:m>
                <a:r>
                  <a:rPr lang="de-CH" b="0" dirty="0" err="1"/>
                  <a:t>the</a:t>
                </a:r>
                <a:r>
                  <a:rPr lang="de-CH" b="0" dirty="0"/>
                  <a:t> </a:t>
                </a:r>
                <a:r>
                  <a:rPr lang="de-CH" b="0" dirty="0" err="1"/>
                  <a:t>following</a:t>
                </a:r>
                <a:r>
                  <a:rPr lang="de-CH" b="0" dirty="0"/>
                  <a:t> </a:t>
                </a:r>
                <a:r>
                  <a:rPr lang="de-CH" b="0" dirty="0" err="1"/>
                  <a:t>returns</a:t>
                </a:r>
                <a:r>
                  <a:rPr lang="de-CH" b="0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1+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a:rPr lang="de-CH" b="0" i="1" smtClean="0">
                        <a:latin typeface="Cambria Math" panose="02040503050406030204" pitchFamily="18" charset="0"/>
                      </a:rPr>
                      <m:t>2</m:t>
                    </m:r>
                  </m:oMath>
                </a14:m>
                <a:r>
                  <a:rPr lang="de-CH" b="0" dirty="0"/>
                  <a:t>:</a:t>
                </a: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CH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</m:e>
                      </m:d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𝐾𝑒𝑦𝐺𝑒𝑛</m:t>
                      </m:r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()</m:t>
                      </m:r>
                    </m:oMath>
                  </m:oMathPara>
                </a14:m>
                <a:endParaRPr lang="de-CH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de-CH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𝐸𝑛𝑐𝑟𝑦𝑝𝑡</m:t>
                      </m:r>
                      <m:d>
                        <m:dPr>
                          <m:ctrlP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de-CH" b="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de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de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de-CH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←</m:t>
                      </m:r>
                      <m:r>
                        <a:rPr lang="de-CH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𝐸𝑛𝑐𝑟𝑦𝑝𝑡</m:t>
                      </m:r>
                      <m:d>
                        <m:dPr>
                          <m:ctrlPr>
                            <a:rPr lang="de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𝑝𝑘</m:t>
                          </m:r>
                          <m:r>
                            <a:rPr lang="de-CH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e>
                            <m:sub>
                              <m:r>
                                <a:rPr lang="de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</m:oMath>
                    <m:oMath xmlns:m="http://schemas.openxmlformats.org/officeDocument/2006/math"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  <m:r>
                        <a:rPr lang="de-CH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𝐴𝑑𝑑</m:t>
                      </m:r>
                      <m:d>
                        <m:dPr>
                          <m:ctrlPr>
                            <a:rPr lang="de-CH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b="0" i="1" smtClean="0">
                              <a:solidFill>
                                <a:schemeClr val="accent2"/>
                              </a:solidFill>
                              <a:latin typeface="Cambria Math" panose="02040503050406030204" pitchFamily="18" charset="0"/>
                            </a:rPr>
                            <m:t>𝑝𝑘</m:t>
                          </m:r>
                          <m:r>
                            <a:rPr lang="de-CH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de-CH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de-CH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de-CH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 </m:t>
                      </m:r>
                    </m:oMath>
                  </m:oMathPara>
                </a14:m>
                <a:endParaRPr lang="de-DE" dirty="0"/>
              </a:p>
              <a:p>
                <a:pPr marL="457200" lvl="1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de-CH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de-CH" b="0" i="1" smtClean="0">
                          <a:latin typeface="Cambria Math" panose="02040503050406030204" pitchFamily="18" charset="0"/>
                        </a:rPr>
                        <m:t>𝐷𝑒𝑐𝑟𝑦𝑝𝑡</m:t>
                      </m:r>
                      <m:d>
                        <m:dPr>
                          <m:ctrlPr>
                            <a:rPr lang="de-CH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de-CH" b="0" i="1" smtClean="0">
                              <a:solidFill>
                                <a:srgbClr val="C00000"/>
                              </a:solidFill>
                              <a:latin typeface="Cambria Math" panose="02040503050406030204" pitchFamily="18" charset="0"/>
                            </a:rPr>
                            <m:t>𝑠𝑘</m:t>
                          </m:r>
                          <m:r>
                            <a:rPr lang="de-CH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de-CH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𝑐</m:t>
                          </m:r>
                        </m:e>
                      </m:d>
                      <m:r>
                        <a:rPr lang="de-CH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;</m:t>
                      </m:r>
                    </m:oMath>
                  </m:oMathPara>
                </a14:m>
                <a:endParaRPr lang="de-DE" dirty="0"/>
              </a:p>
              <a:p>
                <a:pPr lvl="1"/>
                <a:endParaRPr lang="de-CH" b="0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902A90DC-8742-5A40-88CD-9D9F4694684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13" t="-1471" b="-318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hteck 4">
            <a:extLst>
              <a:ext uri="{FF2B5EF4-FFF2-40B4-BE49-F238E27FC236}">
                <a16:creationId xmlns="" xmlns:a16="http://schemas.microsoft.com/office/drawing/2014/main" id="{ECA7CE17-261F-1A4D-B3AD-7114AC47D80C}"/>
              </a:ext>
            </a:extLst>
          </p:cNvPr>
          <p:cNvSpPr/>
          <p:nvPr/>
        </p:nvSpPr>
        <p:spPr>
          <a:xfrm>
            <a:off x="7627350" y="5626274"/>
            <a:ext cx="1942535" cy="738664"/>
          </a:xfrm>
          <a:prstGeom prst="rect">
            <a:avLst/>
          </a:prstGeom>
          <a:solidFill>
            <a:srgbClr val="FFD60A">
              <a:alpha val="20000"/>
            </a:srgbClr>
          </a:solidFill>
        </p:spPr>
        <p:txBody>
          <a:bodyPr wrap="square">
            <a:spAutoFit/>
          </a:bodyPr>
          <a:lstStyle/>
          <a:p>
            <a:r>
              <a:rPr lang="de-CH" sz="1050" b="1" dirty="0">
                <a:solidFill>
                  <a:srgbClr val="C00000"/>
                </a:solidFill>
              </a:rPr>
              <a:t>RED</a:t>
            </a:r>
            <a:r>
              <a:rPr lang="de-CH" sz="1050" dirty="0"/>
              <a:t>: </a:t>
            </a:r>
            <a:r>
              <a:rPr lang="de-CH" sz="1050" b="1" dirty="0" smtClean="0">
                <a:solidFill>
                  <a:srgbClr val="C00000"/>
                </a:solidFill>
              </a:rPr>
              <a:t>Secrets</a:t>
            </a:r>
            <a:r>
              <a:rPr lang="de-CH" sz="1050" dirty="0" smtClean="0"/>
              <a:t>, should </a:t>
            </a:r>
            <a:r>
              <a:rPr lang="de-CH" sz="1050" dirty="0"/>
              <a:t>never be divulged to anyone. </a:t>
            </a:r>
          </a:p>
          <a:p>
            <a:r>
              <a:rPr lang="de-CH" sz="1050" b="1" dirty="0">
                <a:solidFill>
                  <a:schemeClr val="accent2"/>
                </a:solidFill>
              </a:rPr>
              <a:t>BLUE</a:t>
            </a:r>
            <a:r>
              <a:rPr lang="de-CH" sz="1050" dirty="0"/>
              <a:t>: </a:t>
            </a:r>
            <a:r>
              <a:rPr lang="de-CH" sz="1050" b="1" dirty="0" smtClean="0">
                <a:solidFill>
                  <a:schemeClr val="accent2"/>
                </a:solidFill>
              </a:rPr>
              <a:t>public</a:t>
            </a:r>
            <a:r>
              <a:rPr lang="de-CH" sz="1050" dirty="0" smtClean="0"/>
              <a:t> information, are </a:t>
            </a:r>
            <a:r>
              <a:rPr lang="de-CH" sz="1050" dirty="0"/>
              <a:t>known to everyone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391711D5-E07B-1D46-8E74-150DB2D19108}"/>
              </a:ext>
            </a:extLst>
          </p:cNvPr>
          <p:cNvSpPr txBox="1"/>
          <p:nvPr/>
        </p:nvSpPr>
        <p:spPr>
          <a:xfrm>
            <a:off x="8271619" y="457200"/>
            <a:ext cx="22775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</a:p>
        </p:txBody>
      </p:sp>
    </p:spTree>
    <p:extLst>
      <p:ext uri="{BB962C8B-B14F-4D97-AF65-F5344CB8AC3E}">
        <p14:creationId xmlns="" xmlns:p14="http://schemas.microsoft.com/office/powerpoint/2010/main" val="1680530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 (2)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>
                    <a:solidFill>
                      <a:schemeClr val="accent2"/>
                    </a:solidFill>
                  </a:rPr>
                  <a:t>Homomorphic Encryption (HE)</a:t>
                </a:r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 smtClean="0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𝑚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𝑎𝑝𝑝𝑟𝑜𝑝𝑟𝑖𝑎𝑡𝑒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𝑜𝑝𝑒𝑟𝑎𝑡𝑖𝑜𝑛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𝑜𝑛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𝑐𝑖𝑝h𝑒𝑟𝑡𝑒𝑥𝑡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  <m:r>
                      <a:rPr lang="de-CH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𝑚𝑒𝑠𝑠𝑎𝑔𝑒𝑠</m:t>
                    </m:r>
                  </m:oMath>
                </a14:m>
                <a:endParaRPr lang="de-DE" dirty="0"/>
              </a:p>
              <a:p>
                <a:pPr lvl="3"/>
                <a14:m>
                  <m:oMath xmlns:m="http://schemas.openxmlformats.org/officeDocument/2006/math">
                    <m:nary>
                      <m:naryPr>
                        <m:chr m:val="⨁"/>
                        <m:subHide m:val="on"/>
                        <m:supHide m:val="on"/>
                        <m:ctrlP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𝑎𝑝𝑝𝑟𝑜𝑝𝑟𝑖𝑎𝑡𝑒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𝑜𝑝𝑒𝑟𝑎𝑡𝑖𝑜𝑛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𝑜𝑛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𝑝𝑙𝑎𝑖𝑛𝑡𝑒𝑥𝑡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𝑚𝑒𝑠𝑠𝑎𝑔𝑒𝑠</m:t>
                        </m:r>
                      </m:e>
                    </m:nary>
                  </m:oMath>
                </a14:m>
                <a:endParaRPr lang="de-DE" dirty="0"/>
              </a:p>
              <a:p>
                <a:r>
                  <a:rPr lang="de-DE" dirty="0" err="1"/>
                  <a:t>Allows</a:t>
                </a:r>
                <a:r>
                  <a:rPr lang="de-DE" dirty="0"/>
                  <a:t> </a:t>
                </a:r>
                <a:r>
                  <a:rPr lang="de-DE" dirty="0" err="1"/>
                  <a:t>two</a:t>
                </a:r>
                <a:r>
                  <a:rPr lang="de-DE" dirty="0"/>
                  <a:t> </a:t>
                </a:r>
                <a:r>
                  <a:rPr lang="de-DE" dirty="0" err="1"/>
                  <a:t>encrypted</a:t>
                </a:r>
                <a:r>
                  <a:rPr lang="de-DE" dirty="0"/>
                  <a:t> </a:t>
                </a:r>
                <a:r>
                  <a:rPr lang="de-DE" dirty="0" err="1"/>
                  <a:t>messages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be</a:t>
                </a:r>
                <a:r>
                  <a:rPr lang="de-DE" dirty="0"/>
                  <a:t> </a:t>
                </a:r>
                <a:r>
                  <a:rPr lang="de-DE" dirty="0" err="1"/>
                  <a:t>combined</a:t>
                </a:r>
                <a:r>
                  <a:rPr lang="de-DE" dirty="0"/>
                  <a:t> </a:t>
                </a:r>
                <a:r>
                  <a:rPr lang="de-DE" dirty="0" err="1"/>
                  <a:t>meaningfully</a:t>
                </a:r>
                <a:r>
                  <a:rPr lang="de-DE" dirty="0"/>
                  <a:t> (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using</a:t>
                </a:r>
                <a:r>
                  <a:rPr lang="de-CH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de-DE" dirty="0"/>
                  <a:t>)</a:t>
                </a:r>
              </a:p>
              <a:p>
                <a:r>
                  <a:rPr lang="en" dirty="0"/>
                  <a:t>The actual operations represented by </a:t>
                </a:r>
                <a14:m>
                  <m:oMath xmlns:m="http://schemas.openxmlformats.org/officeDocument/2006/math"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 </m:t>
                        </m:r>
                      </m:e>
                    </m:nary>
                  </m:oMath>
                </a14:m>
                <a:r>
                  <a:rPr lang="en" dirty="0"/>
                  <a:t> and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⨁</m:t>
                    </m:r>
                  </m:oMath>
                </a14:m>
                <a:r>
                  <a:rPr lang="en" dirty="0"/>
                  <a:t> depend on the used cryptographic system.</a:t>
                </a:r>
              </a:p>
              <a:p>
                <a:pPr lvl="1"/>
                <a:r>
                  <a:rPr lang="de-CH" dirty="0"/>
                  <a:t>A variant </a:t>
                </a:r>
                <a:r>
                  <a:rPr lang="de-CH" dirty="0" err="1"/>
                  <a:t>of</a:t>
                </a:r>
                <a:r>
                  <a:rPr lang="de-CH" dirty="0"/>
                  <a:t> </a:t>
                </a:r>
                <a:r>
                  <a:rPr lang="de-CH" dirty="0" err="1"/>
                  <a:t>ElGamal</a:t>
                </a:r>
                <a:r>
                  <a:rPr lang="de-CH" dirty="0"/>
                  <a:t>, </a:t>
                </a:r>
                <a:r>
                  <a:rPr lang="de-CH" dirty="0" err="1"/>
                  <a:t>called</a:t>
                </a:r>
                <a:r>
                  <a:rPr lang="de-CH" dirty="0"/>
                  <a:t> </a:t>
                </a:r>
                <a:r>
                  <a:rPr lang="de-CH" dirty="0" err="1"/>
                  <a:t>exponential</a:t>
                </a:r>
                <a:r>
                  <a:rPr lang="de-CH" dirty="0"/>
                  <a:t> </a:t>
                </a:r>
                <a:r>
                  <a:rPr lang="de-CH" dirty="0" err="1"/>
                  <a:t>ElGamal</a:t>
                </a:r>
                <a:r>
                  <a:rPr lang="de-CH" dirty="0"/>
                  <a:t>, </a:t>
                </a:r>
                <a:r>
                  <a:rPr lang="de-CH" dirty="0" err="1"/>
                  <a:t>provides</a:t>
                </a:r>
                <a:r>
                  <a:rPr lang="de-CH" dirty="0"/>
                  <a:t> </a:t>
                </a:r>
                <a:r>
                  <a:rPr lang="de-CH" b="1" dirty="0"/>
                  <a:t>additive </a:t>
                </a:r>
                <a:r>
                  <a:rPr lang="de-CH" dirty="0" err="1"/>
                  <a:t>homomorhic</a:t>
                </a:r>
                <a:r>
                  <a:rPr lang="de-CH" dirty="0"/>
                  <a:t> </a:t>
                </a:r>
                <a:r>
                  <a:rPr lang="de-CH" dirty="0" err="1"/>
                  <a:t>properties</a:t>
                </a:r>
                <a:r>
                  <a:rPr lang="de-CH" dirty="0"/>
                  <a:t>. </a:t>
                </a:r>
              </a:p>
              <a:p>
                <a:pPr lvl="1"/>
                <a:endParaRPr lang="de-CH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13" t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410585E8-5C43-3447-8CC7-D78CD47AA3B0}"/>
              </a:ext>
            </a:extLst>
          </p:cNvPr>
          <p:cNvSpPr txBox="1"/>
          <p:nvPr/>
        </p:nvSpPr>
        <p:spPr>
          <a:xfrm>
            <a:off x="8271619" y="457200"/>
            <a:ext cx="22775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</a:p>
        </p:txBody>
      </p:sp>
    </p:spTree>
    <p:extLst>
      <p:ext uri="{BB962C8B-B14F-4D97-AF65-F5344CB8AC3E}">
        <p14:creationId xmlns="" xmlns:p14="http://schemas.microsoft.com/office/powerpoint/2010/main" val="3523948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Homomorphic</a:t>
            </a:r>
            <a:r>
              <a:rPr lang="de-DE" dirty="0"/>
              <a:t> Encryption (3)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" b="1" dirty="0">
                    <a:solidFill>
                      <a:schemeClr val="accent2"/>
                    </a:solidFill>
                  </a:rPr>
                  <a:t>In REV, HE used to tally votes</a:t>
                </a:r>
                <a:endParaRPr lang="de-CH" b="1" dirty="0">
                  <a:solidFill>
                    <a:schemeClr val="accent2"/>
                  </a:solidFill>
                </a:endParaRPr>
              </a:p>
              <a:p>
                <a:r>
                  <a:rPr lang="de-CH" dirty="0"/>
                  <a:t>Every </a:t>
                </a:r>
                <a:r>
                  <a:rPr lang="de-CH" dirty="0" err="1"/>
                  <a:t>eligible</a:t>
                </a:r>
                <a:r>
                  <a:rPr lang="de-CH" dirty="0"/>
                  <a:t> </a:t>
                </a:r>
                <a:r>
                  <a:rPr lang="de-CH" dirty="0" err="1"/>
                  <a:t>voter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encrypt</a:t>
                </a:r>
                <a:r>
                  <a:rPr lang="de-CH" dirty="0"/>
                  <a:t> </a:t>
                </a:r>
                <a:r>
                  <a:rPr lang="de-CH" dirty="0" err="1"/>
                  <a:t>his</a:t>
                </a:r>
                <a:r>
                  <a:rPr lang="de-CH" dirty="0"/>
                  <a:t> </a:t>
                </a:r>
                <a:r>
                  <a:rPr lang="de-CH" dirty="0" err="1"/>
                  <a:t>or</a:t>
                </a:r>
                <a:r>
                  <a:rPr lang="de-CH" dirty="0"/>
                  <a:t> her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</a:rPr>
                      <m:t>𝑣𝑜𝑡𝑒</m:t>
                    </m:r>
                  </m:oMath>
                </a14:m>
                <a:r>
                  <a:rPr lang="de-CH" dirty="0">
                    <a:latin typeface="Cambria Math" panose="02040503050406030204" pitchFamily="18" charset="0"/>
                    <a:ea typeface="Cambria Math" panose="02040503050406030204" pitchFamily="18" charset="0"/>
                  </a:rPr>
                  <a:t> </a:t>
                </a:r>
                <a:r>
                  <a:rPr lang="de-CH" dirty="0" err="1"/>
                  <a:t>using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election</a:t>
                </a:r>
                <a:r>
                  <a:rPr lang="de-CH" dirty="0"/>
                  <a:t> </a:t>
                </a:r>
                <a:r>
                  <a:rPr lang="de-CH" dirty="0" err="1"/>
                  <a:t>public</a:t>
                </a:r>
                <a:r>
                  <a:rPr lang="de-CH" dirty="0"/>
                  <a:t> </a:t>
                </a:r>
                <a:r>
                  <a:rPr lang="de-CH" dirty="0" err="1"/>
                  <a:t>key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0" i="1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𝑝𝑘</m:t>
                    </m:r>
                  </m:oMath>
                </a14:m>
                <a:r>
                  <a:rPr lang="de-CH" dirty="0"/>
                  <a:t>, </a:t>
                </a:r>
                <a:r>
                  <a:rPr lang="de-CH" dirty="0" err="1"/>
                  <a:t>resulting</a:t>
                </a:r>
                <a:r>
                  <a:rPr lang="de-CH" dirty="0"/>
                  <a:t> in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vote</a:t>
                </a:r>
                <a:r>
                  <a:rPr lang="de-CH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i="1">
                            <a:latin typeface="Cambria Math" panose="02040503050406030204" pitchFamily="18" charset="0"/>
                          </a:rPr>
                          <m:t>𝑝𝑘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</m:oMath>
                </a14:m>
                <a:r>
                  <a:rPr lang="de-CH" dirty="0"/>
                  <a:t>(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𝑣𝑜𝑡𝑒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𝑉</m:t>
                        </m:r>
                      </m:sub>
                    </m:sSub>
                  </m:oMath>
                </a14:m>
                <a:r>
                  <a:rPr lang="de-CH" dirty="0"/>
                  <a:t>). </a:t>
                </a:r>
              </a:p>
              <a:p>
                <a:r>
                  <a:rPr lang="de-CH" dirty="0" err="1"/>
                  <a:t>No</a:t>
                </a:r>
                <a:r>
                  <a:rPr lang="de-CH" dirty="0"/>
                  <a:t> individual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need</a:t>
                </a:r>
                <a:r>
                  <a:rPr lang="de-CH" dirty="0"/>
                  <a:t> </a:t>
                </a:r>
                <a:r>
                  <a:rPr lang="de-CH" dirty="0" err="1"/>
                  <a:t>to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decrypted</a:t>
                </a:r>
                <a:r>
                  <a:rPr lang="de-CH" dirty="0"/>
                  <a:t>, </a:t>
                </a:r>
                <a:r>
                  <a:rPr lang="de-CH" dirty="0" err="1"/>
                  <a:t>because</a:t>
                </a:r>
                <a:r>
                  <a:rPr lang="de-CH" dirty="0"/>
                  <a:t>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dirty="0" err="1"/>
                  <a:t>votes</a:t>
                </a:r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added</a:t>
                </a:r>
                <a:r>
                  <a:rPr lang="de-CH" dirty="0"/>
                  <a:t> </a:t>
                </a:r>
                <a:r>
                  <a:rPr lang="de-CH" dirty="0" err="1"/>
                  <a:t>together</a:t>
                </a:r>
                <a:r>
                  <a:rPr lang="de-CH" dirty="0"/>
                  <a:t> </a:t>
                </a:r>
                <a:r>
                  <a:rPr lang="de-CH" dirty="0" err="1"/>
                  <a:t>homomorphically</a:t>
                </a:r>
                <a:r>
                  <a:rPr lang="de-CH" dirty="0"/>
                  <a:t>.</a:t>
                </a:r>
              </a:p>
              <a:p>
                <a:r>
                  <a:rPr lang="de-CH" dirty="0"/>
                  <a:t>Thus, </a:t>
                </a:r>
                <a:r>
                  <a:rPr lang="de-CH" dirty="0" err="1"/>
                  <a:t>the</a:t>
                </a:r>
                <a:r>
                  <a:rPr lang="de-CH" dirty="0"/>
                  <a:t> final, </a:t>
                </a:r>
                <a:r>
                  <a:rPr lang="de-CH" dirty="0" err="1"/>
                  <a:t>encrypted</a:t>
                </a:r>
                <a:r>
                  <a:rPr lang="de-CH" dirty="0"/>
                  <a:t> </a:t>
                </a:r>
                <a:r>
                  <a:rPr lang="de-CH" dirty="0" err="1"/>
                  <a:t>tally</a:t>
                </a:r>
                <a:r>
                  <a:rPr lang="de-CH" dirty="0"/>
                  <a:t> </a:t>
                </a:r>
                <a:r>
                  <a:rPr lang="de-CH" dirty="0" err="1"/>
                  <a:t>is</a:t>
                </a:r>
                <a:endParaRPr lang="de-CH" dirty="0"/>
              </a:p>
              <a:p>
                <a:pPr marL="0" indent="0" algn="ctr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e>
                    </m:d>
                    <m:nary>
                      <m:naryPr>
                        <m:chr m:val="⨂"/>
                        <m:subHide m:val="on"/>
                        <m:supHide m:val="on"/>
                        <m:ctrlP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de-CH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…</m:t>
                        </m:r>
                        <m:nary>
                          <m:naryPr>
                            <m:chr m:val="⨂"/>
                            <m:subHide m:val="on"/>
                            <m:supHide m:val="on"/>
                            <m:ctrlPr>
                              <a:rPr lang="de-CH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naryPr>
                          <m:sub/>
                          <m:sup/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e>
                        </m:nary>
                      </m:e>
                    </m:nary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box>
                      <m:boxPr>
                        <m:ctrlPr>
                          <a:rPr lang="de-CH" i="1">
                            <a:latin typeface="Cambria Math" panose="02040503050406030204" pitchFamily="18" charset="0"/>
                          </a:rPr>
                        </m:ctrlPr>
                      </m:box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=</m:t>
                        </m:r>
                      </m:e>
                    </m:box>
                  </m:oMath>
                </a14:m>
                <a:r>
                  <a:rPr lang="de-DE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de-CH" i="1">
                            <a:latin typeface="Cambria Math" panose="02040503050406030204" pitchFamily="18" charset="0"/>
                          </a:rPr>
                          <m:t>𝑒𝑛𝑐</m:t>
                        </m:r>
                      </m:e>
                      <m:sub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de-CH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d>
                      <m:dPr>
                        <m:ctrlPr>
                          <a:rPr lang="de-DE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de-CH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r>
                          <a:rPr lang="de-CH" b="0" i="1" smtClean="0">
                            <a:latin typeface="Cambria Math" panose="02040503050406030204" pitchFamily="18" charset="0"/>
                          </a:rPr>
                          <m:t>…</m:t>
                        </m:r>
                        <m:r>
                          <a:rPr lang="de-CH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⨁</m:t>
                        </m:r>
                        <m:sSub>
                          <m:sSubPr>
                            <m:ctrlPr>
                              <a:rPr lang="de-CH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de-CH" i="1">
                                <a:latin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𝑣𝑜𝑡𝑒</m:t>
                            </m:r>
                          </m:e>
                          <m:sub>
                            <m:r>
                              <a:rPr lang="de-CH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</m:oMath>
                </a14:m>
                <a:endParaRPr lang="de-DE" dirty="0"/>
              </a:p>
              <a:p>
                <a:pPr lvl="1"/>
                <a:endParaRPr lang="en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413" t="-1471" r="-275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F2C360DE-E2E1-2449-AA64-487F2F9E8C7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3937" y="4015833"/>
            <a:ext cx="1316913" cy="2089711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651CFB43-8C61-6745-A9C6-C6D76D7DF93D}"/>
              </a:ext>
            </a:extLst>
          </p:cNvPr>
          <p:cNvSpPr txBox="1"/>
          <p:nvPr/>
        </p:nvSpPr>
        <p:spPr>
          <a:xfrm>
            <a:off x="8271619" y="457200"/>
            <a:ext cx="227756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</a:t>
            </a:r>
          </a:p>
        </p:txBody>
      </p:sp>
    </p:spTree>
    <p:extLst>
      <p:ext uri="{BB962C8B-B14F-4D97-AF65-F5344CB8AC3E}">
        <p14:creationId xmlns="" xmlns:p14="http://schemas.microsoft.com/office/powerpoint/2010/main" val="1059703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ACDE6D5A-698C-2744-8846-C2EB6D77F0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Proving </a:t>
            </a:r>
            <a:r>
              <a:rPr lang="en-US" dirty="0" err="1"/>
              <a:t>Ciphertext</a:t>
            </a:r>
            <a:r>
              <a:rPr lang="en-US" dirty="0"/>
              <a:t> Validity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E6E9AB36-B394-A945-A9F5-B8DE2EB796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357360" cy="5181600"/>
          </a:xfrm>
        </p:spPr>
        <p:txBody>
          <a:bodyPr/>
          <a:lstStyle/>
          <a:p>
            <a:r>
              <a:rPr lang="en-US" dirty="0"/>
              <a:t>But how </a:t>
            </a:r>
            <a:r>
              <a:rPr lang="en-US" dirty="0" smtClean="0"/>
              <a:t>encryption malleability tackled? </a:t>
            </a:r>
            <a:endParaRPr lang="en-US" dirty="0"/>
          </a:p>
          <a:p>
            <a:pPr lvl="1"/>
            <a:r>
              <a:rPr lang="en-US" i="1" dirty="0"/>
              <a:t>I</a:t>
            </a:r>
            <a:r>
              <a:rPr lang="en-US" i="1" dirty="0" smtClean="0"/>
              <a:t>.e</a:t>
            </a:r>
            <a:r>
              <a:rPr lang="en-US" i="1" dirty="0"/>
              <a:t>. </a:t>
            </a:r>
            <a:r>
              <a:rPr lang="en-US" dirty="0"/>
              <a:t>What happens if </a:t>
            </a:r>
            <a:r>
              <a:rPr lang="en-US" dirty="0" smtClean="0"/>
              <a:t>100 </a:t>
            </a:r>
            <a:r>
              <a:rPr lang="en-US" dirty="0"/>
              <a:t>instead of </a:t>
            </a:r>
            <a:r>
              <a:rPr lang="en-US" dirty="0" smtClean="0"/>
              <a:t>1 is encrypted? </a:t>
            </a:r>
            <a:endParaRPr lang="en-US" dirty="0"/>
          </a:p>
          <a:p>
            <a:pPr lvl="1"/>
            <a:r>
              <a:rPr lang="en-US" dirty="0" smtClean="0"/>
              <a:t>In search of a solution </a:t>
            </a:r>
            <a:r>
              <a:rPr lang="en-US" dirty="0"/>
              <a:t>to assure the validity of the ciphertext, while assuring Ballot </a:t>
            </a:r>
            <a:r>
              <a:rPr lang="en-US" dirty="0" smtClean="0"/>
              <a:t>Privacy at the same time</a:t>
            </a: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b="1" i="1" dirty="0"/>
              <a:t>Zero Knowledge Proofs!</a:t>
            </a:r>
          </a:p>
          <a:p>
            <a:pPr lvl="1"/>
            <a:r>
              <a:rPr lang="en-US" dirty="0"/>
              <a:t>Each voter proves that she cast a valid vote, without revealing her/his vote</a:t>
            </a:r>
          </a:p>
          <a:p>
            <a:pPr lvl="1"/>
            <a:r>
              <a:rPr lang="en-US" dirty="0" smtClean="0"/>
              <a:t>Authorities </a:t>
            </a:r>
            <a:r>
              <a:rPr lang="en-US" dirty="0"/>
              <a:t>prove that they know their secret keys (that match the election public keys), without revealing their secret keys</a:t>
            </a:r>
          </a:p>
          <a:p>
            <a:pPr lvl="1"/>
            <a:r>
              <a:rPr lang="en-US" dirty="0"/>
              <a:t>At the end of the election, </a:t>
            </a:r>
            <a:r>
              <a:rPr lang="en-US" dirty="0" smtClean="0"/>
              <a:t>authorities </a:t>
            </a:r>
            <a:r>
              <a:rPr lang="en-US" dirty="0"/>
              <a:t>prove that they have tallied correctly (decrypted the </a:t>
            </a:r>
            <a:r>
              <a:rPr lang="en-US" dirty="0" smtClean="0"/>
              <a:t>results </a:t>
            </a:r>
            <a:r>
              <a:rPr lang="en-US" dirty="0"/>
              <a:t>correctly), again without revealing their secret keys</a:t>
            </a:r>
          </a:p>
          <a:p>
            <a:endParaRPr lang="en-US" dirty="0"/>
          </a:p>
        </p:txBody>
      </p:sp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740531E2-9E2A-3C47-A9CE-E81DE87A0E52}"/>
              </a:ext>
            </a:extLst>
          </p:cNvPr>
          <p:cNvSpPr txBox="1"/>
          <p:nvPr/>
        </p:nvSpPr>
        <p:spPr>
          <a:xfrm>
            <a:off x="8090301" y="408086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1371305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675C4DA-FD71-AE48-8B15-8A7D777933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Zero Knowledge Proofs</a:t>
            </a:r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DD978FB4-C5CA-8245-948D-27BE2299F9F2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DE" b="1" dirty="0"/>
                  <a:t>Zero Knowledge Proof </a:t>
                </a:r>
                <a:r>
                  <a:rPr lang="de-DE" dirty="0"/>
                  <a:t>(ZKP)</a:t>
                </a:r>
                <a:r>
                  <a:rPr lang="de-DE" b="1" dirty="0"/>
                  <a:t> </a:t>
                </a:r>
                <a:r>
                  <a:rPr lang="en" dirty="0"/>
                  <a:t>is a proof of a statement </a:t>
                </a:r>
                <a14:m>
                  <m:oMath xmlns:m="http://schemas.openxmlformats.org/officeDocument/2006/math">
                    <m:r>
                      <a:rPr lang="de-CH" b="0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b="1" dirty="0"/>
                  <a:t> </a:t>
                </a:r>
                <a:r>
                  <a:rPr lang="en" dirty="0"/>
                  <a:t>which </a:t>
                </a:r>
                <a:r>
                  <a:rPr lang="en" dirty="0">
                    <a:solidFill>
                      <a:schemeClr val="accent6"/>
                    </a:solidFill>
                  </a:rPr>
                  <a:t>reveals nothing about statement </a:t>
                </a:r>
                <a14:m>
                  <m:oMath xmlns:m="http://schemas.openxmlformats.org/officeDocument/2006/math">
                    <m:r>
                      <a:rPr lang="de-CH" i="1" dirty="0">
                        <a:solidFill>
                          <a:schemeClr val="accent6"/>
                        </a:solidFill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>
                    <a:solidFill>
                      <a:schemeClr val="accent6"/>
                    </a:solidFill>
                  </a:rPr>
                  <a:t>, except that it is true </a:t>
                </a:r>
              </a:p>
              <a:p>
                <a:pPr lvl="1"/>
                <a:r>
                  <a:rPr lang="en" dirty="0"/>
                  <a:t>With the use of a ZKP system, a prover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𝑃</m:t>
                    </m:r>
                  </m:oMath>
                </a14:m>
                <a:r>
                  <a:rPr lang="en" dirty="0"/>
                  <a:t> can convince a verifier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𝑉</m:t>
                    </m:r>
                  </m:oMath>
                </a14:m>
                <a:r>
                  <a:rPr lang="en" dirty="0"/>
                  <a:t> via an interaction that some statement </a:t>
                </a:r>
                <a14:m>
                  <m:oMath xmlns:m="http://schemas.openxmlformats.org/officeDocument/2006/math">
                    <m:r>
                      <a:rPr lang="en" i="1" dirty="0" smtClean="0">
                        <a:latin typeface="Cambria Math" panose="02040503050406030204" pitchFamily="18" charset="0"/>
                      </a:rPr>
                      <m:t>𝑠</m:t>
                    </m:r>
                  </m:oMath>
                </a14:m>
                <a:r>
                  <a:rPr lang="en" dirty="0"/>
                  <a:t> is true. </a:t>
                </a:r>
              </a:p>
              <a:p>
                <a:r>
                  <a:rPr lang="en" b="1" dirty="0"/>
                  <a:t>Non-interactive ZKP </a:t>
                </a:r>
                <a:r>
                  <a:rPr lang="en" dirty="0"/>
                  <a:t>(NIZKP)</a:t>
                </a:r>
              </a:p>
              <a:p>
                <a:pPr lvl="1"/>
                <a:r>
                  <a:rPr lang="en" dirty="0"/>
                  <a:t>This relies on the prover generating a (to him) unpredictable challenge (which cannot be tweaked) based on his commitment and public knowledge, such as the hash of the commitment. </a:t>
                </a:r>
              </a:p>
              <a:p>
                <a:pPr lvl="1"/>
                <a:r>
                  <a:rPr lang="en" i="1" dirty="0"/>
                  <a:t>In REV: NIZKPs enable a voter to verify that her vote is valid, being able to prove to an outsider what she voted.</a:t>
                </a:r>
              </a:p>
              <a:p>
                <a:endParaRPr lang="en" dirty="0"/>
              </a:p>
              <a:p>
                <a:endParaRPr lang="en" dirty="0"/>
              </a:p>
              <a:p>
                <a:pPr lvl="1"/>
                <a:endParaRPr lang="de-DE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:a16="http://schemas.microsoft.com/office/drawing/2014/main" xmlns="" id="{DD978FB4-C5CA-8245-948D-27BE2299F9F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 cstate="print"/>
                <a:stretch>
                  <a:fillRect l="-413" t="-1471" r="-1238" b="-3676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echteck 3">
            <a:extLst>
              <a:ext uri="{FF2B5EF4-FFF2-40B4-BE49-F238E27FC236}">
                <a16:creationId xmlns="" xmlns:a16="http://schemas.microsoft.com/office/drawing/2014/main" id="{BFEE6AFD-802C-F44E-BE6C-1F3B5CD1D401}"/>
              </a:ext>
            </a:extLst>
          </p:cNvPr>
          <p:cNvSpPr/>
          <p:nvPr/>
        </p:nvSpPr>
        <p:spPr>
          <a:xfrm>
            <a:off x="2476500" y="1720840"/>
            <a:ext cx="4953000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" dirty="0">
              <a:effectLst/>
              <a:latin typeface="Helvetica" pitchFamily="2" charset="0"/>
            </a:endParaRP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9D6879DA-2F57-9542-B6B8-4A9C692841AE}"/>
              </a:ext>
            </a:extLst>
          </p:cNvPr>
          <p:cNvSpPr txBox="1"/>
          <p:nvPr/>
        </p:nvSpPr>
        <p:spPr>
          <a:xfrm>
            <a:off x="7796387" y="457200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351126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="" xmlns:a16="http://schemas.microsoft.com/office/drawing/2014/main" id="{678B5634-71F0-9643-9CE6-A93FF4D29C9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r="64463"/>
          <a:stretch/>
        </p:blipFill>
        <p:spPr>
          <a:xfrm>
            <a:off x="6665133" y="2216485"/>
            <a:ext cx="3079494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(1)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1" y="1219200"/>
            <a:ext cx="6692900" cy="5181600"/>
          </a:xfrm>
        </p:spPr>
        <p:txBody>
          <a:bodyPr/>
          <a:lstStyle/>
          <a:p>
            <a:r>
              <a:rPr lang="en-US" dirty="0"/>
              <a:t>The cave has a </a:t>
            </a:r>
            <a:r>
              <a:rPr lang="en-US" dirty="0">
                <a:solidFill>
                  <a:srgbClr val="3333CC"/>
                </a:solidFill>
              </a:rPr>
              <a:t>single entry </a:t>
            </a:r>
            <a:r>
              <a:rPr lang="en-US" dirty="0"/>
              <a:t>and is shaped like a ring with </a:t>
            </a:r>
            <a:r>
              <a:rPr lang="en-US" dirty="0">
                <a:solidFill>
                  <a:srgbClr val="3333CC"/>
                </a:solidFill>
              </a:rPr>
              <a:t>two paths </a:t>
            </a:r>
            <a:br>
              <a:rPr lang="en-US" dirty="0">
                <a:solidFill>
                  <a:srgbClr val="3333CC"/>
                </a:solidFill>
              </a:rPr>
            </a:br>
            <a:r>
              <a:rPr lang="en-US" dirty="0"/>
              <a:t>(A and B) and </a:t>
            </a:r>
            <a:r>
              <a:rPr lang="en-US" dirty="0">
                <a:solidFill>
                  <a:srgbClr val="3333CC"/>
                </a:solidFill>
              </a:rPr>
              <a:t>contains a hidden door separating the two paths</a:t>
            </a:r>
            <a:endParaRPr lang="en-US" dirty="0"/>
          </a:p>
          <a:p>
            <a:r>
              <a:rPr lang="en-US" dirty="0">
                <a:solidFill>
                  <a:srgbClr val="3333CC"/>
                </a:solidFill>
              </a:rPr>
              <a:t>Peggy (</a:t>
            </a:r>
            <a:r>
              <a:rPr lang="en-US" dirty="0" smtClean="0">
                <a:solidFill>
                  <a:srgbClr val="3333CC"/>
                </a:solidFill>
              </a:rPr>
              <a:t>P – “</a:t>
            </a:r>
            <a:r>
              <a:rPr lang="en-US" dirty="0" err="1" smtClean="0">
                <a:solidFill>
                  <a:srgbClr val="3333CC"/>
                </a:solidFill>
              </a:rPr>
              <a:t>prover</a:t>
            </a:r>
            <a:r>
              <a:rPr lang="en-US" dirty="0" smtClean="0">
                <a:solidFill>
                  <a:srgbClr val="3333CC"/>
                </a:solidFill>
              </a:rPr>
              <a:t>”) </a:t>
            </a:r>
            <a:r>
              <a:rPr lang="en-US" dirty="0"/>
              <a:t>knows the password to open the hidden door </a:t>
            </a:r>
            <a:r>
              <a:rPr lang="en-US" dirty="0">
                <a:solidFill>
                  <a:srgbClr val="3333CC"/>
                </a:solidFill>
              </a:rPr>
              <a:t>but does not want to reveal it</a:t>
            </a:r>
          </a:p>
          <a:p>
            <a:r>
              <a:rPr lang="en-US" dirty="0"/>
              <a:t>To prove to </a:t>
            </a:r>
            <a:r>
              <a:rPr lang="en-US" dirty="0">
                <a:solidFill>
                  <a:srgbClr val="3333CC"/>
                </a:solidFill>
              </a:rPr>
              <a:t>Victor (</a:t>
            </a:r>
            <a:r>
              <a:rPr lang="en-US" dirty="0" smtClean="0">
                <a:solidFill>
                  <a:srgbClr val="3333CC"/>
                </a:solidFill>
              </a:rPr>
              <a:t>V – “verifier”) </a:t>
            </a:r>
            <a:r>
              <a:rPr lang="en-US" dirty="0" smtClean="0"/>
              <a:t>that </a:t>
            </a:r>
            <a:r>
              <a:rPr lang="en-US" dirty="0"/>
              <a:t>Peggy knows the password, Peggy enters the cave and chooses a path 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5F9FDAF0-B9BE-2F45-AE97-1654523F316F}"/>
              </a:ext>
            </a:extLst>
          </p:cNvPr>
          <p:cNvSpPr txBox="1"/>
          <p:nvPr/>
        </p:nvSpPr>
        <p:spPr>
          <a:xfrm>
            <a:off x="7132357" y="451628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912702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(2)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819384" cy="5181600"/>
          </a:xfrm>
        </p:spPr>
        <p:txBody>
          <a:bodyPr/>
          <a:lstStyle/>
          <a:p>
            <a:r>
              <a:rPr lang="en-US" dirty="0"/>
              <a:t>Next, Victor enters the cave and demands that </a:t>
            </a:r>
            <a:r>
              <a:rPr lang="en-US" dirty="0">
                <a:solidFill>
                  <a:srgbClr val="2D2DB9"/>
                </a:solidFill>
              </a:rPr>
              <a:t>Peggy exits </a:t>
            </a:r>
            <a:r>
              <a:rPr lang="en-US" dirty="0"/>
              <a:t>the cave using path A or B, chosen at random</a:t>
            </a:r>
          </a:p>
          <a:p>
            <a:pPr lvl="1"/>
            <a:r>
              <a:rPr lang="en-US" dirty="0"/>
              <a:t>On one hand, since P knows the </a:t>
            </a:r>
            <a:r>
              <a:rPr lang="en-US" dirty="0" smtClean="0"/>
              <a:t>password, </a:t>
            </a:r>
            <a:r>
              <a:rPr lang="en-US" dirty="0"/>
              <a:t>it is trivial for </a:t>
            </a:r>
            <a:r>
              <a:rPr lang="en-US" dirty="0" smtClean="0"/>
              <a:t>her to </a:t>
            </a:r>
            <a:r>
              <a:rPr lang="en-US" dirty="0"/>
              <a:t>pass the test</a:t>
            </a:r>
          </a:p>
          <a:p>
            <a:pPr lvl="1"/>
            <a:r>
              <a:rPr lang="en-US" dirty="0"/>
              <a:t>On the other hand, would P had not known the password, </a:t>
            </a:r>
            <a:r>
              <a:rPr lang="en-US" dirty="0" smtClean="0"/>
              <a:t>she </a:t>
            </a:r>
            <a:r>
              <a:rPr lang="en-US" dirty="0"/>
              <a:t>would have </a:t>
            </a:r>
            <a:r>
              <a:rPr lang="en-US" dirty="0" smtClean="0"/>
              <a:t>had </a:t>
            </a:r>
            <a:r>
              <a:rPr lang="en-US" dirty="0"/>
              <a:t>a 50% chance </a:t>
            </a:r>
            <a:r>
              <a:rPr lang="en-US" dirty="0" smtClean="0"/>
              <a:t>only of </a:t>
            </a:r>
            <a:r>
              <a:rPr lang="en-US" dirty="0"/>
              <a:t>returning from the </a:t>
            </a:r>
            <a:r>
              <a:rPr lang="en-US" dirty="0" smtClean="0"/>
              <a:t>path demanded </a:t>
            </a:r>
            <a:endParaRPr lang="en-US" dirty="0"/>
          </a:p>
          <a:p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/>
          <a:srcRect l="34109" r="32611"/>
          <a:stretch/>
        </p:blipFill>
        <p:spPr>
          <a:xfrm>
            <a:off x="6150614" y="1947256"/>
            <a:ext cx="2883893" cy="2963488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4E85E0FA-41DF-7048-B092-0828C2BE1831}"/>
              </a:ext>
            </a:extLst>
          </p:cNvPr>
          <p:cNvSpPr txBox="1"/>
          <p:nvPr/>
        </p:nvSpPr>
        <p:spPr>
          <a:xfrm>
            <a:off x="7132357" y="451628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935119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D9AF13B0-8883-DB40-8E83-C622FC74B4C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 amt="85000"/>
          </a:blip>
          <a:srcRect l="67163"/>
          <a:stretch/>
        </p:blipFill>
        <p:spPr>
          <a:xfrm>
            <a:off x="6041571" y="1947256"/>
            <a:ext cx="2845558" cy="2963488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FB0C5688-CEEC-E64F-85B1-C39955AEFC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Ali Baba‘s Cave (3)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9607C663-6925-424F-BECE-8F8C110608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5660571" cy="5181600"/>
          </a:xfrm>
        </p:spPr>
        <p:txBody>
          <a:bodyPr/>
          <a:lstStyle/>
          <a:p>
            <a:r>
              <a:rPr lang="en-US" dirty="0"/>
              <a:t>Victor can challenge Peggy multiple times, thereby, </a:t>
            </a:r>
            <a:r>
              <a:rPr lang="en-US" dirty="0">
                <a:solidFill>
                  <a:srgbClr val="2D2DB9"/>
                </a:solidFill>
              </a:rPr>
              <a:t>decreasing the probability</a:t>
            </a:r>
            <a:r>
              <a:rPr lang="en-US" dirty="0"/>
              <a:t> of Peggy being a fraudulent “</a:t>
            </a:r>
            <a:r>
              <a:rPr lang="en-US" dirty="0" err="1" smtClean="0"/>
              <a:t>prover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For each challenge the probability decreases by </a:t>
            </a:r>
            <a:r>
              <a:rPr lang="en-US" dirty="0"/>
              <a:t>a factor of </a:t>
            </a:r>
            <a:r>
              <a:rPr lang="en-US" dirty="0" smtClean="0"/>
              <a:t>two</a:t>
            </a:r>
            <a:endParaRPr lang="en-US" dirty="0"/>
          </a:p>
          <a:p>
            <a:pPr lvl="1"/>
            <a:r>
              <a:rPr lang="en-US" dirty="0" smtClean="0"/>
              <a:t>Therefore</a:t>
            </a:r>
            <a:r>
              <a:rPr lang="en-US" dirty="0"/>
              <a:t>, Victor can repeat this process as many times as deemed </a:t>
            </a:r>
            <a:r>
              <a:rPr lang="en-US" dirty="0" smtClean="0"/>
              <a:t>necessary, </a:t>
            </a:r>
            <a:r>
              <a:rPr lang="en-US" dirty="0"/>
              <a:t>until the desired level of confidence is obtained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BCA1375C-6327-E645-A6D7-246C6EAD073E}"/>
              </a:ext>
            </a:extLst>
          </p:cNvPr>
          <p:cNvSpPr txBox="1"/>
          <p:nvPr/>
        </p:nvSpPr>
        <p:spPr>
          <a:xfrm>
            <a:off x="7132357" y="451628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41953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0EED946B-3061-E441-BDCF-2DF7D63D8BA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6840" t="41119" r="18115" b="35625"/>
          <a:stretch/>
        </p:blipFill>
        <p:spPr>
          <a:xfrm>
            <a:off x="1936161" y="1322902"/>
            <a:ext cx="5843467" cy="1002865"/>
          </a:xfrm>
          <a:prstGeom prst="rect">
            <a:avLst/>
          </a:prstGeom>
        </p:spPr>
      </p:pic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505C2233-E28A-CB40-BEA0-3D1A03D1D2C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795" t="42919" r="13695" b="37504"/>
          <a:stretch/>
        </p:blipFill>
        <p:spPr>
          <a:xfrm>
            <a:off x="1574845" y="1402224"/>
            <a:ext cx="6604001" cy="844223"/>
          </a:xfrm>
        </p:spPr>
      </p:pic>
      <p:sp>
        <p:nvSpPr>
          <p:cNvPr id="9" name="Inhaltsplatzhalter 2">
            <a:extLst>
              <a:ext uri="{FF2B5EF4-FFF2-40B4-BE49-F238E27FC236}">
                <a16:creationId xmlns="" xmlns:a16="http://schemas.microsoft.com/office/drawing/2014/main" id="{6AA33FE1-78D4-454C-8871-687F67D2905D}"/>
              </a:ext>
            </a:extLst>
          </p:cNvPr>
          <p:cNvSpPr txBox="1">
            <a:spLocks/>
          </p:cNvSpPr>
          <p:nvPr/>
        </p:nvSpPr>
        <p:spPr bwMode="auto">
          <a:xfrm>
            <a:off x="381000" y="3282950"/>
            <a:ext cx="9220200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lnSpc>
                <a:spcPts val="3600"/>
              </a:lnSpc>
              <a:spcBef>
                <a:spcPct val="10000"/>
              </a:spcBef>
              <a:spcAft>
                <a:spcPct val="0"/>
              </a:spcAft>
              <a:buSzPct val="65000"/>
              <a:buFont typeface="Wingdings" pitchFamily="2" charset="2"/>
              <a:buChar char="q"/>
              <a:defRPr sz="2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ts val="3200"/>
              </a:lnSpc>
              <a:spcBef>
                <a:spcPct val="5000"/>
              </a:spcBef>
              <a:spcAft>
                <a:spcPct val="0"/>
              </a:spcAft>
              <a:buChar char="–"/>
              <a:defRPr sz="24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lnSpc>
                <a:spcPts val="2600"/>
              </a:lnSpc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6pPr>
            <a:lvl7pPr marL="29718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7pPr>
            <a:lvl8pPr marL="3429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8pPr>
            <a:lvl9pPr marL="3886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>
                <a:solidFill>
                  <a:schemeClr val="tx1"/>
                </a:solidFill>
                <a:latin typeface="+mn-lt"/>
              </a:defRPr>
            </a:lvl9pPr>
          </a:lstStyle>
          <a:p>
            <a:r>
              <a:rPr lang="en-US" kern="0" dirty="0"/>
              <a:t>Ballot Privacy achieved </a:t>
            </a:r>
            <a:r>
              <a:rPr lang="en-US" kern="0" dirty="0">
                <a:solidFill>
                  <a:schemeClr val="accent6"/>
                </a:solidFill>
              </a:rPr>
              <a:t>by encrypting </a:t>
            </a:r>
            <a:r>
              <a:rPr lang="en-US" kern="0" dirty="0"/>
              <a:t>with the public election key, and </a:t>
            </a:r>
            <a:r>
              <a:rPr lang="en-US" kern="0" dirty="0">
                <a:solidFill>
                  <a:schemeClr val="accent6"/>
                </a:solidFill>
              </a:rPr>
              <a:t>proving validity </a:t>
            </a:r>
            <a:r>
              <a:rPr lang="en-US" kern="0" dirty="0"/>
              <a:t>with NIZKPs</a:t>
            </a:r>
          </a:p>
          <a:p>
            <a:pPr lvl="1"/>
            <a:r>
              <a:rPr lang="en-US" kern="0" dirty="0"/>
              <a:t>Thus, no individual ballot needs to be decrypted and authorities keep their secret election keys private, while </a:t>
            </a:r>
            <a:r>
              <a:rPr lang="en-US" kern="0" dirty="0" err="1"/>
              <a:t>homomorphically</a:t>
            </a:r>
            <a:r>
              <a:rPr lang="en-US" kern="0" dirty="0"/>
              <a:t> tallying the final result</a:t>
            </a:r>
          </a:p>
          <a:p>
            <a:pPr lvl="1"/>
            <a:endParaRPr lang="en-US" kern="0" dirty="0"/>
          </a:p>
          <a:p>
            <a:pPr>
              <a:buFont typeface="Wingdings" pitchFamily="2" charset="2"/>
              <a:buChar char="Ø"/>
            </a:pPr>
            <a:r>
              <a:rPr lang="en-US" i="1" kern="0" dirty="0">
                <a:solidFill>
                  <a:schemeClr val="accent6"/>
                </a:solidFill>
              </a:rPr>
              <a:t>How can voters verify </a:t>
            </a:r>
            <a:r>
              <a:rPr lang="en-US" i="1" kern="0" dirty="0" smtClean="0">
                <a:solidFill>
                  <a:schemeClr val="accent6"/>
                </a:solidFill>
              </a:rPr>
              <a:t>election </a:t>
            </a:r>
            <a:r>
              <a:rPr lang="en-US" i="1" kern="0" dirty="0">
                <a:solidFill>
                  <a:schemeClr val="accent6"/>
                </a:solidFill>
              </a:rPr>
              <a:t>data?</a:t>
            </a:r>
          </a:p>
        </p:txBody>
      </p:sp>
      <p:sp>
        <p:nvSpPr>
          <p:cNvPr id="2" name="Titel 1">
            <a:extLst>
              <a:ext uri="{FF2B5EF4-FFF2-40B4-BE49-F238E27FC236}">
                <a16:creationId xmlns="" xmlns:a16="http://schemas.microsoft.com/office/drawing/2014/main" id="{F02EEB8B-7CFB-3D45-9720-51625055FE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Achieving Privacy with HE and ZKPs</a:t>
            </a:r>
          </a:p>
        </p:txBody>
      </p:sp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E314E7B6-D175-3444-9A9F-85F7996D5790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189" t="42881" r="17344" b="15013"/>
          <a:stretch/>
        </p:blipFill>
        <p:spPr>
          <a:xfrm>
            <a:off x="1967864" y="1402224"/>
            <a:ext cx="5881371" cy="1815726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70588D49-486F-0148-88D3-F48AA213C877}"/>
              </a:ext>
            </a:extLst>
          </p:cNvPr>
          <p:cNvSpPr txBox="1"/>
          <p:nvPr/>
        </p:nvSpPr>
        <p:spPr>
          <a:xfrm>
            <a:off x="9059128" y="408086"/>
            <a:ext cx="301049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</a:t>
            </a:r>
          </a:p>
        </p:txBody>
      </p:sp>
    </p:spTree>
    <p:extLst>
      <p:ext uri="{BB962C8B-B14F-4D97-AF65-F5344CB8AC3E}">
        <p14:creationId xmlns="" xmlns:p14="http://schemas.microsoft.com/office/powerpoint/2010/main" val="328471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uiExpand="1" build="p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Bulletin Board (PBB)</a:t>
            </a:r>
          </a:p>
        </p:txBody>
      </p:sp>
      <p:sp>
        <p:nvSpPr>
          <p:cNvPr id="11" name="Inhaltsplatzhalter 2">
            <a:extLst>
              <a:ext uri="{FF2B5EF4-FFF2-40B4-BE49-F238E27FC236}">
                <a16:creationId xmlns="" xmlns:a16="http://schemas.microsoft.com/office/drawing/2014/main" id="{EC51EB1E-22E2-8C4D-9EE1-FC447A43B72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PBB serving as a</a:t>
            </a:r>
          </a:p>
          <a:p>
            <a:pPr marL="914400" lvl="1" indent="-457200">
              <a:buAutoNum type="arabicParenBoth"/>
            </a:pPr>
            <a:r>
              <a:rPr lang="en-US" altLang="en-US" b="1" dirty="0">
                <a:ea typeface="MS PGothic" panose="020B0600070205080204" pitchFamily="34" charset="-128"/>
              </a:rPr>
              <a:t>shared</a:t>
            </a:r>
            <a:r>
              <a:rPr lang="en-US" altLang="en-US" dirty="0">
                <a:ea typeface="MS PGothic" panose="020B0600070205080204" pitchFamily="34" charset="-128"/>
              </a:rPr>
              <a:t>, </a:t>
            </a:r>
            <a:r>
              <a:rPr lang="en-US" b="1" dirty="0"/>
              <a:t>append-only</a:t>
            </a:r>
            <a:r>
              <a:rPr lang="en-US" dirty="0"/>
              <a:t> data structure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public</a:t>
            </a:r>
            <a:r>
              <a:rPr lang="en-US" dirty="0"/>
              <a:t> and searchable by anyone</a:t>
            </a:r>
          </a:p>
          <a:p>
            <a:pPr marL="914400" lvl="1" indent="-457200">
              <a:buAutoNum type="arabicParenBoth"/>
            </a:pPr>
            <a:r>
              <a:rPr lang="en-US" b="1" dirty="0"/>
              <a:t>consistent</a:t>
            </a:r>
            <a:r>
              <a:rPr lang="en-US" dirty="0"/>
              <a:t> view for anyone accessing its information</a:t>
            </a:r>
          </a:p>
          <a:p>
            <a:pPr marL="914400" lvl="1" indent="-457200">
              <a:buAutoNum type="arabicParenBoth"/>
            </a:pPr>
            <a:endParaRPr lang="en-US" dirty="0"/>
          </a:p>
          <a:p>
            <a:pPr>
              <a:buFont typeface="Wingdings" pitchFamily="2" charset="2"/>
              <a:buChar char="Ø"/>
            </a:pPr>
            <a:r>
              <a:rPr lang="en-US" dirty="0"/>
              <a:t>In practice, a</a:t>
            </a:r>
            <a:r>
              <a:rPr lang="en-US" b="1" dirty="0"/>
              <a:t> </a:t>
            </a:r>
            <a:r>
              <a:rPr lang="en-US" b="1" dirty="0">
                <a:solidFill>
                  <a:schemeClr val="accent2"/>
                </a:solidFill>
              </a:rPr>
              <a:t>public permissioned Blockchain (BC) </a:t>
            </a:r>
            <a:r>
              <a:rPr lang="en-US" dirty="0"/>
              <a:t>fulfills those theoretical requirements</a:t>
            </a:r>
          </a:p>
        </p:txBody>
      </p:sp>
      <p:sp>
        <p:nvSpPr>
          <p:cNvPr id="7" name="Rectangle 12">
            <a:extLst>
              <a:ext uri="{FF2B5EF4-FFF2-40B4-BE49-F238E27FC236}">
                <a16:creationId xmlns="" xmlns:a16="http://schemas.microsoft.com/office/drawing/2014/main" id="{296AF736-9F11-9A4E-B35C-4392333F386F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EC1EEC28-034B-0A48-A458-637E38F9ADD7}"/>
              </a:ext>
            </a:extLst>
          </p:cNvPr>
          <p:cNvSpPr txBox="1"/>
          <p:nvPr/>
        </p:nvSpPr>
        <p:spPr>
          <a:xfrm>
            <a:off x="8120743" y="457200"/>
            <a:ext cx="39188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III</a:t>
            </a:r>
          </a:p>
        </p:txBody>
      </p:sp>
    </p:spTree>
    <p:extLst>
      <p:ext uri="{BB962C8B-B14F-4D97-AF65-F5344CB8AC3E}">
        <p14:creationId xmlns="" xmlns:p14="http://schemas.microsoft.com/office/powerpoint/2010/main" val="2433314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uiExpand="1" build="p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ECAA1091-4AEA-E244-A527-127297585B39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0037" y="3219224"/>
            <a:ext cx="8385926" cy="2290789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204A059C-3C77-6B45-B2DB-009C8054B93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798137" y="3219224"/>
            <a:ext cx="8385926" cy="2290789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Public Permissioned Blockchain (BC)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="" xmlns:a16="http://schemas.microsoft.com/office/drawing/2014/main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99970" indent="-342831">
              <a:spcBef>
                <a:spcPts val="150"/>
              </a:spcBef>
              <a:defRPr/>
            </a:pPr>
            <a:r>
              <a:rPr lang="en-US" altLang="en-US" b="1" dirty="0">
                <a:ea typeface="MS PGothic" panose="020B0600070205080204" pitchFamily="34" charset="-128"/>
              </a:rPr>
              <a:t>Deployment</a:t>
            </a:r>
            <a:r>
              <a:rPr lang="en-US" altLang="en-US" dirty="0">
                <a:ea typeface="MS PGothic" panose="020B0600070205080204" pitchFamily="34" charset="-128"/>
              </a:rPr>
              <a:t> of a </a:t>
            </a:r>
            <a:r>
              <a:rPr lang="en-US" altLang="en-US" b="1" dirty="0">
                <a:solidFill>
                  <a:schemeClr val="accent2"/>
                </a:solidFill>
                <a:ea typeface="MS PGothic" panose="020B0600070205080204" pitchFamily="34" charset="-128"/>
              </a:rPr>
              <a:t>Public Permissioned BC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Read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Public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Write operations: </a:t>
            </a:r>
            <a:r>
              <a:rPr lang="en-US" altLang="en-US" dirty="0">
                <a:solidFill>
                  <a:schemeClr val="accent2"/>
                </a:solidFill>
                <a:ea typeface="MS PGothic" panose="020B0600070205080204" pitchFamily="34" charset="-128"/>
              </a:rPr>
              <a:t>Permissioned</a:t>
            </a:r>
          </a:p>
        </p:txBody>
      </p:sp>
      <p:sp>
        <p:nvSpPr>
          <p:cNvPr id="9" name="Rectangle 12">
            <a:extLst>
              <a:ext uri="{FF2B5EF4-FFF2-40B4-BE49-F238E27FC236}">
                <a16:creationId xmlns="" xmlns:a16="http://schemas.microsoft.com/office/drawing/2014/main" id="{2CF8154B-BEB5-2F4F-B9D0-4F5E32B2B49A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7BA34E71-8FFB-D84E-9D05-2C845242A703}"/>
              </a:ext>
            </a:extLst>
          </p:cNvPr>
          <p:cNvSpPr txBox="1"/>
          <p:nvPr/>
        </p:nvSpPr>
        <p:spPr>
          <a:xfrm>
            <a:off x="9139465" y="457200"/>
            <a:ext cx="391885" cy="307777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de-DE" sz="1400" b="1" dirty="0">
                <a:solidFill>
                  <a:schemeClr val="bg1"/>
                </a:solidFill>
                <a:latin typeface="Cambria Math" panose="02040503050406030204" pitchFamily="18" charset="0"/>
                <a:ea typeface="Cambria Math" panose="02040503050406030204" pitchFamily="18" charset="0"/>
              </a:rPr>
              <a:t>III</a:t>
            </a:r>
          </a:p>
        </p:txBody>
      </p:sp>
    </p:spTree>
    <p:extLst>
      <p:ext uri="{BB962C8B-B14F-4D97-AF65-F5344CB8AC3E}">
        <p14:creationId xmlns="" xmlns:p14="http://schemas.microsoft.com/office/powerpoint/2010/main" val="3075311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>
            <a:extLst>
              <a:ext uri="{FF2B5EF4-FFF2-40B4-BE49-F238E27FC236}">
                <a16:creationId xmlns="" xmlns:a16="http://schemas.microsoft.com/office/drawing/2014/main" id="{B5FBC772-945A-2A42-BE53-DAD025E5B208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903212" y="2684056"/>
            <a:ext cx="8099577" cy="3104838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75C9D70A-A325-D84E-9116-FFF47A4CDBB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alphaModFix/>
          </a:blip>
          <a:stretch>
            <a:fillRect/>
          </a:stretch>
        </p:blipFill>
        <p:spPr>
          <a:xfrm>
            <a:off x="903211" y="2684056"/>
            <a:ext cx="8099577" cy="3104838"/>
          </a:xfrm>
          <a:prstGeom prst="rect">
            <a:avLst/>
          </a:prstGeom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The Swiss Scenario</a:t>
            </a:r>
          </a:p>
        </p:txBody>
      </p:sp>
      <p:sp>
        <p:nvSpPr>
          <p:cNvPr id="23" name="Inhaltsplatzhalter 2">
            <a:extLst>
              <a:ext uri="{FF2B5EF4-FFF2-40B4-BE49-F238E27FC236}">
                <a16:creationId xmlns="" xmlns:a16="http://schemas.microsoft.com/office/drawing/2014/main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Federalism of Switzerland serves as a suitable framework for a </a:t>
            </a:r>
            <a:r>
              <a:rPr lang="en-US" b="1" dirty="0">
                <a:solidFill>
                  <a:schemeClr val="accent2"/>
                </a:solidFill>
              </a:rPr>
              <a:t>decentralized</a:t>
            </a:r>
            <a:r>
              <a:rPr lang="en-US" dirty="0"/>
              <a:t> BC-based REV system</a:t>
            </a:r>
          </a:p>
        </p:txBody>
      </p:sp>
      <p:sp>
        <p:nvSpPr>
          <p:cNvPr id="8" name="Rectangle 12">
            <a:extLst>
              <a:ext uri="{FF2B5EF4-FFF2-40B4-BE49-F238E27FC236}">
                <a16:creationId xmlns="" xmlns:a16="http://schemas.microsoft.com/office/drawing/2014/main" id="{8F925D32-A163-8141-BA6C-24A7687322B6}"/>
              </a:ext>
            </a:extLst>
          </p:cNvPr>
          <p:cNvSpPr/>
          <p:nvPr/>
        </p:nvSpPr>
        <p:spPr>
          <a:xfrm>
            <a:off x="0" y="6046113"/>
            <a:ext cx="99060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b="1" kern="0" dirty="0">
                <a:solidFill>
                  <a:schemeClr val="bg1"/>
                </a:solidFill>
                <a:highlight>
                  <a:srgbClr val="000000"/>
                </a:highlight>
              </a:rPr>
              <a:t> [KRM20]</a:t>
            </a:r>
            <a:r>
              <a:rPr lang="en-US" sz="1100" b="1" kern="0" dirty="0">
                <a:highlight>
                  <a:srgbClr val="000000"/>
                </a:highlight>
              </a:rPr>
              <a:t>.</a:t>
            </a:r>
            <a:endParaRPr lang="en-US" altLang="en-US" sz="1100" dirty="0"/>
          </a:p>
        </p:txBody>
      </p:sp>
    </p:spTree>
    <p:extLst>
      <p:ext uri="{BB962C8B-B14F-4D97-AF65-F5344CB8AC3E}">
        <p14:creationId xmlns="" xmlns:p14="http://schemas.microsoft.com/office/powerpoint/2010/main" val="34260223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Inhaltsplatzhalter 2">
            <a:extLst>
              <a:ext uri="{FF2B5EF4-FFF2-40B4-BE49-F238E27FC236}">
                <a16:creationId xmlns="" xmlns:a16="http://schemas.microsoft.com/office/drawing/2014/main" id="{72F39825-3933-2F49-9AC7-CFB6EBA5F1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1000" y="1219200"/>
            <a:ext cx="9220200" cy="5181600"/>
          </a:xfrm>
        </p:spPr>
        <p:txBody>
          <a:bodyPr/>
          <a:lstStyle/>
          <a:p>
            <a:pPr marL="399970" indent="-342831">
              <a:spcBef>
                <a:spcPts val="150"/>
              </a:spcBef>
              <a:defRPr/>
            </a:pPr>
            <a:r>
              <a:rPr lang="en-US" altLang="en-US" dirty="0">
                <a:ea typeface="MS PGothic" panose="020B0600070205080204" pitchFamily="34" charset="-128"/>
              </a:rPr>
              <a:t>Consensus Algorithm: Clique Proof-of-Authority (</a:t>
            </a:r>
            <a:r>
              <a:rPr lang="en-US" altLang="en-US" dirty="0" err="1">
                <a:ea typeface="MS PGothic" panose="020B0600070205080204" pitchFamily="34" charset="-128"/>
              </a:rPr>
              <a:t>PoA</a:t>
            </a:r>
            <a:r>
              <a:rPr lang="en-US" altLang="en-US" dirty="0">
                <a:ea typeface="MS PGothic" panose="020B0600070205080204" pitchFamily="34" charset="-128"/>
              </a:rPr>
              <a:t>)</a:t>
            </a:r>
          </a:p>
          <a:p>
            <a:pPr marL="800020" lvl="1" indent="-342831">
              <a:spcBef>
                <a:spcPts val="150"/>
              </a:spcBef>
              <a:defRPr/>
            </a:pPr>
            <a:r>
              <a:rPr lang="en-US" altLang="en-US" i="1" dirty="0">
                <a:ea typeface="MS PGothic" panose="020B0600070205080204" pitchFamily="34" charset="-128"/>
              </a:rPr>
              <a:t>EIP 225, used in </a:t>
            </a:r>
            <a:r>
              <a:rPr lang="en-US" altLang="en-US" i="1" dirty="0" err="1">
                <a:ea typeface="MS PGothic" panose="020B0600070205080204" pitchFamily="34" charset="-128"/>
              </a:rPr>
              <a:t>Rinkeby</a:t>
            </a:r>
            <a:r>
              <a:rPr lang="en-US" altLang="en-US" i="1" dirty="0">
                <a:ea typeface="MS PGothic" panose="020B0600070205080204" pitchFamily="34" charset="-128"/>
              </a:rPr>
              <a:t> since 2017</a:t>
            </a:r>
          </a:p>
        </p:txBody>
      </p:sp>
      <p:sp>
        <p:nvSpPr>
          <p:cNvPr id="10" name="Canton 3">
            <a:extLst>
              <a:ext uri="{FF2B5EF4-FFF2-40B4-BE49-F238E27FC236}">
                <a16:creationId xmlns="" xmlns:a16="http://schemas.microsoft.com/office/drawing/2014/main" id="{0BC87CE4-E09C-D747-90CC-31F9EBEE9743}"/>
              </a:ext>
            </a:extLst>
          </p:cNvPr>
          <p:cNvSpPr/>
          <p:nvPr/>
        </p:nvSpPr>
        <p:spPr bwMode="auto">
          <a:xfrm>
            <a:off x="5349766" y="2837793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1" name="Canton 4">
            <a:extLst>
              <a:ext uri="{FF2B5EF4-FFF2-40B4-BE49-F238E27FC236}">
                <a16:creationId xmlns="" xmlns:a16="http://schemas.microsoft.com/office/drawing/2014/main" id="{2FEBD5DE-C6B5-6B43-BFE2-BC5E9D7520FE}"/>
              </a:ext>
            </a:extLst>
          </p:cNvPr>
          <p:cNvSpPr/>
          <p:nvPr/>
        </p:nvSpPr>
        <p:spPr bwMode="auto">
          <a:xfrm>
            <a:off x="7672552" y="3930869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4" name="Canton 2">
            <a:extLst>
              <a:ext uri="{FF2B5EF4-FFF2-40B4-BE49-F238E27FC236}">
                <a16:creationId xmlns="" xmlns:a16="http://schemas.microsoft.com/office/drawing/2014/main" id="{D238E5EC-1261-7245-BA7D-F77316D0A1F3}"/>
              </a:ext>
            </a:extLst>
          </p:cNvPr>
          <p:cNvSpPr/>
          <p:nvPr/>
        </p:nvSpPr>
        <p:spPr bwMode="auto">
          <a:xfrm>
            <a:off x="2785241" y="2837793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>
                <a:ea typeface="MS PGothic" panose="020B0600070205080204" pitchFamily="34" charset="-128"/>
              </a:rPr>
              <a:t>Proof-of-Authority (</a:t>
            </a:r>
            <a:r>
              <a:rPr lang="en-US" altLang="en-US" sz="3200" dirty="0" err="1">
                <a:ea typeface="MS PGothic" panose="020B0600070205080204" pitchFamily="34" charset="-128"/>
              </a:rPr>
              <a:t>PoA</a:t>
            </a:r>
            <a:r>
              <a:rPr lang="en-US" altLang="en-US" sz="3200" dirty="0">
                <a:ea typeface="MS PGothic" panose="020B0600070205080204" pitchFamily="34" charset="-128"/>
              </a:rPr>
              <a:t>) Consensus</a:t>
            </a:r>
          </a:p>
        </p:txBody>
      </p:sp>
      <p:sp>
        <p:nvSpPr>
          <p:cNvPr id="18435" name="Slide Number Placeholder 5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1A909D58-344B-486A-8460-92C7BF8B327D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63</a:t>
            </a:fld>
            <a:endParaRPr lang="en-US" altLang="en-US" sz="1200"/>
          </a:p>
        </p:txBody>
      </p:sp>
      <p:sp>
        <p:nvSpPr>
          <p:cNvPr id="14" name="Canton 1">
            <a:extLst>
              <a:ext uri="{FF2B5EF4-FFF2-40B4-BE49-F238E27FC236}">
                <a16:creationId xmlns="" xmlns:a16="http://schemas.microsoft.com/office/drawing/2014/main" id="{F180F394-F188-4C4C-B939-B27A9AD1853E}"/>
              </a:ext>
            </a:extLst>
          </p:cNvPr>
          <p:cNvSpPr/>
          <p:nvPr/>
        </p:nvSpPr>
        <p:spPr bwMode="auto">
          <a:xfrm>
            <a:off x="604345" y="3930869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5" name="Canton 6">
            <a:extLst>
              <a:ext uri="{FF2B5EF4-FFF2-40B4-BE49-F238E27FC236}">
                <a16:creationId xmlns="" xmlns:a16="http://schemas.microsoft.com/office/drawing/2014/main" id="{4F5C56B5-6C4A-B743-BF19-058F4A137E66}"/>
              </a:ext>
            </a:extLst>
          </p:cNvPr>
          <p:cNvSpPr/>
          <p:nvPr/>
        </p:nvSpPr>
        <p:spPr bwMode="auto">
          <a:xfrm>
            <a:off x="2785241" y="5191840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6" name="Canton 5">
            <a:extLst>
              <a:ext uri="{FF2B5EF4-FFF2-40B4-BE49-F238E27FC236}">
                <a16:creationId xmlns="" xmlns:a16="http://schemas.microsoft.com/office/drawing/2014/main" id="{8A1F3BA6-65D5-D44B-8DAE-BAD171D082D6}"/>
              </a:ext>
            </a:extLst>
          </p:cNvPr>
          <p:cNvSpPr/>
          <p:nvPr/>
        </p:nvSpPr>
        <p:spPr bwMode="auto">
          <a:xfrm>
            <a:off x="5439104" y="5191840"/>
            <a:ext cx="1524000" cy="591207"/>
          </a:xfrm>
          <a:prstGeom prst="rect">
            <a:avLst/>
          </a:prstGeom>
          <a:solidFill>
            <a:srgbClr val="FFC0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6" name="Cantons">
            <a:extLst>
              <a:ext uri="{FF2B5EF4-FFF2-40B4-BE49-F238E27FC236}">
                <a16:creationId xmlns="" xmlns:a16="http://schemas.microsoft.com/office/drawing/2014/main" id="{1440A0A7-C217-7340-B923-1173F972F5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2593698"/>
            <a:ext cx="9181770" cy="3415322"/>
          </a:xfrm>
          <a:prstGeom prst="rect">
            <a:avLst/>
          </a:prstGeom>
        </p:spPr>
      </p:pic>
      <p:sp>
        <p:nvSpPr>
          <p:cNvPr id="17" name="Canton 5">
            <a:extLst>
              <a:ext uri="{FF2B5EF4-FFF2-40B4-BE49-F238E27FC236}">
                <a16:creationId xmlns="" xmlns:a16="http://schemas.microsoft.com/office/drawing/2014/main" id="{58C44BF1-5D04-5545-AB91-4F687922F861}"/>
              </a:ext>
            </a:extLst>
          </p:cNvPr>
          <p:cNvSpPr/>
          <p:nvPr/>
        </p:nvSpPr>
        <p:spPr bwMode="auto">
          <a:xfrm>
            <a:off x="7549056" y="1989412"/>
            <a:ext cx="1079936" cy="421283"/>
          </a:xfrm>
          <a:prstGeom prst="rect">
            <a:avLst/>
          </a:prstGeom>
          <a:solidFill>
            <a:srgbClr val="FFC000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>
                <a:latin typeface="Arial" charset="0"/>
              </a:rPr>
              <a:t>Leader</a:t>
            </a:r>
            <a:endParaRPr kumimoji="0" lang="de-DE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8" name="Canton 5">
            <a:extLst>
              <a:ext uri="{FF2B5EF4-FFF2-40B4-BE49-F238E27FC236}">
                <a16:creationId xmlns="" xmlns:a16="http://schemas.microsoft.com/office/drawing/2014/main" id="{F842D5EA-E5CD-E446-8909-DD3FDB9EFD71}"/>
              </a:ext>
            </a:extLst>
          </p:cNvPr>
          <p:cNvSpPr/>
          <p:nvPr/>
        </p:nvSpPr>
        <p:spPr bwMode="auto">
          <a:xfrm>
            <a:off x="7549055" y="2462377"/>
            <a:ext cx="1079937" cy="421283"/>
          </a:xfrm>
          <a:prstGeom prst="rect">
            <a:avLst/>
          </a:prstGeom>
          <a:solidFill>
            <a:srgbClr val="FFC000">
              <a:alpha val="5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de-DE" sz="1400" b="1" dirty="0">
                <a:latin typeface="Arial" charset="0"/>
              </a:rPr>
              <a:t>Co-Leader</a:t>
            </a:r>
            <a:endParaRPr kumimoji="0" lang="de-DE" sz="1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848190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0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3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6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1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mph" presetSubtype="0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22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25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8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1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36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9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42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mph" presetSubtype="0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47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50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53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indefinite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58" dur="indefinite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61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9" presetClass="emph" presetSubtype="0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64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indefinite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69" dur="indefinite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9" presetClass="emph" presetSubtype="0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indefinite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2" dur="indefinite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75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9" presetClass="emph" presetSubtype="0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indefinite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"/>
                                      </p:to>
                                    </p:set>
                                    <p:animEffect filter="image" prLst="opacity: 0">
                                      <p:cBhvr rctx="IE">
                                        <p:cTn id="80" dur="indefinite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9" presetClass="emph" presetSubtype="0" grpId="4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8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9" presetClass="emph" presetSubtype="0" grpId="3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indefinite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1"/>
                                      </p:to>
                                    </p:set>
                                    <p:animEffect filter="image" prLst="opacity: 1">
                                      <p:cBhvr rctx="IE">
                                        <p:cTn id="86" dur="indefinite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0" grpId="1" animBg="1"/>
      <p:bldP spid="10" grpId="2" animBg="1"/>
      <p:bldP spid="10" grpId="3" animBg="1"/>
      <p:bldP spid="10" grpId="4" animBg="1"/>
      <p:bldP spid="11" grpId="0" animBg="1"/>
      <p:bldP spid="11" grpId="1" animBg="1"/>
      <p:bldP spid="11" grpId="2" animBg="1"/>
      <p:bldP spid="4" grpId="0" animBg="1"/>
      <p:bldP spid="4" grpId="1" animBg="1"/>
      <p:bldP spid="4" grpId="2" animBg="1"/>
      <p:bldP spid="4" grpId="3" animBg="1"/>
      <p:bldP spid="14" grpId="0" animBg="1"/>
      <p:bldP spid="14" grpId="1" animBg="1"/>
      <p:bldP spid="14" grpId="2" animBg="1"/>
      <p:bldP spid="14" grpId="3" animBg="1"/>
      <p:bldP spid="15" grpId="0" animBg="1"/>
      <p:bldP spid="15" grpId="1" animBg="1"/>
      <p:bldP spid="15" grpId="2" animBg="1"/>
      <p:bldP spid="15" grpId="3" animBg="1"/>
      <p:bldP spid="16" grpId="0" animBg="1"/>
      <p:bldP spid="16" grpId="1" animBg="1"/>
      <p:bldP spid="16" grpId="2" animBg="1"/>
      <p:bldP spid="16" grpId="3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GB" altLang="de-DE" dirty="0" err="1"/>
              <a:t>Blockchain</a:t>
            </a:r>
            <a:r>
              <a:rPr lang="en-GB" altLang="de-DE" dirty="0"/>
              <a:t>-based REV</a:t>
            </a:r>
            <a:endParaRPr lang="en-US" alt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r>
              <a:rPr lang="en-GB" b="1" dirty="0"/>
              <a:t>Instructions for local deployment (Practical Part)</a:t>
            </a:r>
          </a:p>
          <a:p>
            <a:pPr lvl="1"/>
            <a:r>
              <a:rPr lang="en-GB" dirty="0" err="1"/>
              <a:t>Provotum</a:t>
            </a:r>
            <a:r>
              <a:rPr lang="en-GB" dirty="0"/>
              <a:t> Stakeholders, Voting Protocol and Evaluations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4229298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AC1B89E-1BEA-5A41-B31D-4DBB8F3B0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Practical Part 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962F852B-7A8A-EE40-844D-5F0B73F08E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To follow along the next steps on your own system, please refer to the </a:t>
            </a:r>
            <a:r>
              <a:rPr lang="en-US" dirty="0" smtClean="0">
                <a:solidFill>
                  <a:srgbClr val="2D2DB9"/>
                </a:solidFill>
              </a:rPr>
              <a:t>guide</a:t>
            </a:r>
            <a:r>
              <a:rPr lang="en-US" dirty="0" smtClean="0"/>
              <a:t> provided at</a:t>
            </a:r>
          </a:p>
          <a:p>
            <a:pPr lvl="1"/>
            <a:r>
              <a:rPr lang="en-US" dirty="0" smtClean="0"/>
              <a:t>http://bcbev.ch/icbc20</a:t>
            </a:r>
          </a:p>
          <a:p>
            <a:pPr lvl="1"/>
            <a:r>
              <a:rPr lang="en-US" dirty="0" smtClean="0"/>
              <a:t>Project implemented in Typescript and Solidity, organized as </a:t>
            </a:r>
            <a:r>
              <a:rPr lang="en-US" dirty="0" err="1" smtClean="0"/>
              <a:t>Monorepo</a:t>
            </a:r>
            <a:r>
              <a:rPr lang="en-US" dirty="0" smtClean="0"/>
              <a:t>, </a:t>
            </a:r>
            <a:r>
              <a:rPr lang="en-US" dirty="0" err="1" smtClean="0"/>
              <a:t>dockerized</a:t>
            </a:r>
            <a:r>
              <a:rPr lang="en-US" dirty="0" smtClean="0"/>
              <a:t> environment</a:t>
            </a:r>
          </a:p>
          <a:p>
            <a:endParaRPr lang="en-US" dirty="0" smtClean="0"/>
          </a:p>
          <a:p>
            <a:r>
              <a:rPr lang="en-US" dirty="0" smtClean="0"/>
              <a:t>Prebuilt </a:t>
            </a:r>
            <a:r>
              <a:rPr lang="en-US" dirty="0" smtClean="0">
                <a:solidFill>
                  <a:srgbClr val="2D2DB9"/>
                </a:solidFill>
              </a:rPr>
              <a:t>docker application </a:t>
            </a:r>
            <a:r>
              <a:rPr lang="en-US" dirty="0" smtClean="0"/>
              <a:t>available, by executing </a:t>
            </a:r>
            <a:r>
              <a:rPr lang="en-US" sz="2400" dirty="0" smtClean="0">
                <a:latin typeface="Courier New" pitchFamily="49" charset="0"/>
                <a:ea typeface="Cambria Math" panose="02040503050406030204" pitchFamily="18" charset="0"/>
                <a:cs typeface="Courier New" pitchFamily="49" charset="0"/>
              </a:rPr>
              <a:t>./docker-prebuilt-up.sh</a:t>
            </a:r>
            <a:endParaRPr lang="en-US" sz="2400" b="1" dirty="0" smtClean="0">
              <a:latin typeface="Courier New" pitchFamily="49" charset="0"/>
              <a:ea typeface="Cambria Math" panose="02040503050406030204" pitchFamily="18" charset="0"/>
              <a:cs typeface="Courier New" pitchFamily="49" charset="0"/>
            </a:endParaRPr>
          </a:p>
          <a:p>
            <a:pPr lvl="1"/>
            <a:r>
              <a:rPr lang="en-US" dirty="0" smtClean="0"/>
              <a:t>Works on Windows or Linux, not on </a:t>
            </a:r>
            <a:r>
              <a:rPr lang="en-US" dirty="0" err="1" smtClean="0"/>
              <a:t>macOS</a:t>
            </a:r>
            <a:r>
              <a:rPr lang="en-US" dirty="0" smtClean="0"/>
              <a:t> (docker network)</a:t>
            </a:r>
          </a:p>
          <a:p>
            <a:pPr lvl="1">
              <a:buFont typeface="Wingdings" pitchFamily="2" charset="2"/>
              <a:buChar char="Ø"/>
            </a:pPr>
            <a:r>
              <a:rPr lang="en-US" dirty="0" smtClean="0"/>
              <a:t>Make sure to set up your </a:t>
            </a:r>
            <a:r>
              <a:rPr lang="en-US" dirty="0" err="1" smtClean="0"/>
              <a:t>github.json</a:t>
            </a:r>
            <a:r>
              <a:rPr lang="en-US" dirty="0" smtClean="0"/>
              <a:t> with an access token, otherwise you cannot pull from </a:t>
            </a:r>
            <a:r>
              <a:rPr lang="en-US" dirty="0" err="1" smtClean="0"/>
              <a:t>GitHub</a:t>
            </a:r>
            <a:r>
              <a:rPr lang="en-US" dirty="0" smtClean="0"/>
              <a:t> Packages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62F7CCFF-A933-0B44-A0B2-A6D2BCB9DEA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65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930566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GB" altLang="de-DE" dirty="0" err="1"/>
              <a:t>Blockchain</a:t>
            </a:r>
            <a:r>
              <a:rPr lang="en-GB" altLang="de-DE" dirty="0"/>
              <a:t>-based REV</a:t>
            </a:r>
            <a:endParaRPr lang="en-US" alt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r>
              <a:rPr lang="en-GB" dirty="0"/>
              <a:t>Instructions for local deployment (Practical Part)</a:t>
            </a:r>
          </a:p>
          <a:p>
            <a:pPr lvl="1"/>
            <a:r>
              <a:rPr lang="en-GB" b="1" dirty="0" err="1"/>
              <a:t>Provotum</a:t>
            </a:r>
            <a:r>
              <a:rPr lang="en-GB" b="1" dirty="0"/>
              <a:t> Stakeholders, Voting Protocol and Evaluations</a:t>
            </a:r>
          </a:p>
          <a:p>
            <a:pPr marL="457200" lvl="1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0101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E37E70EF-4577-CB4C-9EDE-866E09A85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BC-based REV System: </a:t>
            </a:r>
            <a:r>
              <a:rPr lang="en-US" b="0" i="1"/>
              <a:t>Provotum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="" xmlns:a16="http://schemas.microsoft.com/office/drawing/2014/main" id="{FBF6BD46-A791-9F46-B6E9-8EAA41BAF7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5587" y="904875"/>
            <a:ext cx="8020606" cy="5667768"/>
          </a:xfrm>
          <a:prstGeom prst="rect">
            <a:avLst/>
          </a:prstGeom>
        </p:spPr>
      </p:pic>
      <p:sp>
        <p:nvSpPr>
          <p:cNvPr id="3" name="Textfeld 2">
            <a:extLst>
              <a:ext uri="{FF2B5EF4-FFF2-40B4-BE49-F238E27FC236}">
                <a16:creationId xmlns="" xmlns:a16="http://schemas.microsoft.com/office/drawing/2014/main" id="{CBDCC9C4-6641-4B4E-B6D7-CC29C7897766}"/>
              </a:ext>
            </a:extLst>
          </p:cNvPr>
          <p:cNvSpPr txBox="1"/>
          <p:nvPr/>
        </p:nvSpPr>
        <p:spPr>
          <a:xfrm>
            <a:off x="3219747" y="2057400"/>
            <a:ext cx="1611630" cy="954107"/>
          </a:xfrm>
          <a:prstGeom prst="rect">
            <a:avLst/>
          </a:prstGeom>
          <a:solidFill>
            <a:srgbClr val="98989D">
              <a:alpha val="2941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Proof-of-Authority Consensus provides a Public Permissioned BC</a:t>
            </a:r>
            <a:endParaRPr lang="en-US" sz="1400"/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3A32805B-4B17-854E-A30C-C095E7BEFFB8}"/>
              </a:ext>
            </a:extLst>
          </p:cNvPr>
          <p:cNvSpPr txBox="1"/>
          <p:nvPr/>
        </p:nvSpPr>
        <p:spPr>
          <a:xfrm>
            <a:off x="6160771" y="1318736"/>
            <a:ext cx="2766061" cy="95410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mtClean="0"/>
              <a:t>The Access Provider </a:t>
            </a:r>
            <a:r>
              <a:rPr lang="en-US" sz="1400" smtClean="0"/>
              <a:t>funds Ethereum Account by verifying valid token (provided by Identity Provider to the voter)</a:t>
            </a:r>
            <a:endParaRPr lang="en-US" sz="140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949A14E4-6AED-574D-A049-C44AB876E351}"/>
              </a:ext>
            </a:extLst>
          </p:cNvPr>
          <p:cNvSpPr txBox="1"/>
          <p:nvPr/>
        </p:nvSpPr>
        <p:spPr>
          <a:xfrm>
            <a:off x="6160771" y="4585158"/>
            <a:ext cx="1954530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The Identity Provider </a:t>
            </a:r>
            <a:r>
              <a:rPr lang="en-US" sz="1400" dirty="0" smtClean="0"/>
              <a:t>authenticates Voters‘ identities according to Electoral Register (list of eligible voters)</a:t>
            </a:r>
            <a:endParaRPr lang="en-US" sz="1400" dirty="0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4C8914B2-E63D-6843-8D66-0078E119214C}"/>
              </a:ext>
            </a:extLst>
          </p:cNvPr>
          <p:cNvSpPr txBox="1"/>
          <p:nvPr/>
        </p:nvSpPr>
        <p:spPr>
          <a:xfrm>
            <a:off x="848042" y="1364902"/>
            <a:ext cx="1200150" cy="1384995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mtClean="0"/>
              <a:t>Sealers</a:t>
            </a:r>
            <a:r>
              <a:rPr lang="en-US" sz="1400" smtClean="0"/>
              <a:t> are operated by cantonal or municipal election offices</a:t>
            </a:r>
            <a:endParaRPr lang="en-US" sz="1400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29DC47D7-5607-AC44-A895-1762B77229D8}"/>
              </a:ext>
            </a:extLst>
          </p:cNvPr>
          <p:cNvSpPr txBox="1"/>
          <p:nvPr/>
        </p:nvSpPr>
        <p:spPr>
          <a:xfrm>
            <a:off x="3327858" y="4599147"/>
            <a:ext cx="1611630" cy="1384995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mtClean="0"/>
              <a:t>Voting Authority</a:t>
            </a:r>
            <a:r>
              <a:rPr lang="en-US" sz="1400" smtClean="0"/>
              <a:t>, manages the voting or election (</a:t>
            </a:r>
            <a:r>
              <a:rPr lang="en-US" sz="1400" i="1" smtClean="0"/>
              <a:t>e.g.</a:t>
            </a:r>
            <a:r>
              <a:rPr lang="en-US" sz="1400" smtClean="0"/>
              <a:t>, defines voting question, opens voting)</a:t>
            </a:r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1601810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 animBg="1"/>
      <p:bldP spid="6" grpId="0" animBg="1"/>
      <p:bldP spid="8" grpId="0" animBg="1"/>
      <p:bldP spid="9" grpId="0" animBg="1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1D23DE7D-B00B-5146-893F-0DE8C0B9C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Provotum 2.0 Identity Provisioning</a:t>
            </a:r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F0F0DD8E-0716-4242-A25B-C4FC72C1215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2697" y="792141"/>
            <a:ext cx="8020606" cy="5667768"/>
          </a:xfrm>
          <a:prstGeom prst="rect">
            <a:avLst/>
          </a:prstGeom>
        </p:spPr>
      </p:pic>
      <p:sp>
        <p:nvSpPr>
          <p:cNvPr id="4" name="Textfeld 3">
            <a:extLst>
              <a:ext uri="{FF2B5EF4-FFF2-40B4-BE49-F238E27FC236}">
                <a16:creationId xmlns="" xmlns:a16="http://schemas.microsoft.com/office/drawing/2014/main" id="{58A69653-481E-2745-A760-09AA25896973}"/>
              </a:ext>
            </a:extLst>
          </p:cNvPr>
          <p:cNvSpPr txBox="1"/>
          <p:nvPr/>
        </p:nvSpPr>
        <p:spPr>
          <a:xfrm>
            <a:off x="1011059" y="6091613"/>
            <a:ext cx="7945050" cy="307777"/>
          </a:xfrm>
          <a:prstGeom prst="rect">
            <a:avLst/>
          </a:prstGeom>
          <a:solidFill>
            <a:srgbClr val="FF453A">
              <a:alpha val="4470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dirty="0" smtClean="0"/>
              <a:t>Disclaimer: Out of scope of the voting protocol, </a:t>
            </a:r>
            <a:r>
              <a:rPr lang="en-US" sz="1400" dirty="0" smtClean="0"/>
              <a:t>experimental process only to make the system run!</a:t>
            </a:r>
            <a:endParaRPr lang="en-US" sz="1400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F8B00A12-B56D-5E48-B462-5EBF91EB8423}"/>
              </a:ext>
            </a:extLst>
          </p:cNvPr>
          <p:cNvSpPr txBox="1"/>
          <p:nvPr/>
        </p:nvSpPr>
        <p:spPr>
          <a:xfrm>
            <a:off x="3783330" y="4749748"/>
            <a:ext cx="2127409" cy="1169551"/>
          </a:xfrm>
          <a:prstGeom prst="rect">
            <a:avLst/>
          </a:prstGeom>
          <a:solidFill>
            <a:srgbClr val="98989D">
              <a:alpha val="30588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mtClean="0"/>
              <a:t>Electoral Register (list of eligible voters)</a:t>
            </a:r>
            <a:r>
              <a:rPr lang="en-US" sz="1400" smtClean="0"/>
              <a:t> is provided to the Identity Provider, who generates a token for every voter</a:t>
            </a:r>
            <a:endParaRPr lang="en-US" sz="1400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6D11A53A-C89B-B446-9412-7AD07E391386}"/>
              </a:ext>
            </a:extLst>
          </p:cNvPr>
          <p:cNvSpPr txBox="1"/>
          <p:nvPr/>
        </p:nvSpPr>
        <p:spPr>
          <a:xfrm>
            <a:off x="6675121" y="2189428"/>
            <a:ext cx="1851660" cy="738664"/>
          </a:xfrm>
          <a:prstGeom prst="rect">
            <a:avLst/>
          </a:prstGeom>
          <a:solidFill>
            <a:srgbClr val="98989D">
              <a:alpha val="30588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A shuffled list of tokens is provided to the Access Provider</a:t>
            </a:r>
            <a:endParaRPr lang="en-US" sz="1400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7ECD414A-9F3E-DA4D-8168-1D0DAD908434}"/>
              </a:ext>
            </a:extLst>
          </p:cNvPr>
          <p:cNvSpPr txBox="1"/>
          <p:nvPr/>
        </p:nvSpPr>
        <p:spPr>
          <a:xfrm>
            <a:off x="4697731" y="3492448"/>
            <a:ext cx="1657349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Tokens will be used as a means to assure eligibility</a:t>
            </a:r>
            <a:endParaRPr lang="en-US" sz="1400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AF0A9037-DA52-C641-8DCD-12E002EB9A52}"/>
              </a:ext>
            </a:extLst>
          </p:cNvPr>
          <p:cNvSpPr txBox="1"/>
          <p:nvPr/>
        </p:nvSpPr>
        <p:spPr>
          <a:xfrm>
            <a:off x="2305050" y="1953044"/>
            <a:ext cx="1851660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Identity Provisioning not part of the official voting steps and</a:t>
            </a:r>
            <a:endParaRPr lang="en-US" sz="1400" i="1"/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DA24412E-95BC-0C47-8C15-021F21867CAB}"/>
              </a:ext>
            </a:extLst>
          </p:cNvPr>
          <p:cNvSpPr txBox="1"/>
          <p:nvPr/>
        </p:nvSpPr>
        <p:spPr>
          <a:xfrm>
            <a:off x="7757516" y="1302487"/>
            <a:ext cx="1005839" cy="30777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performed</a:t>
            </a:r>
            <a:endParaRPr lang="en-US" sz="1400" i="1"/>
          </a:p>
        </p:txBody>
      </p:sp>
    </p:spTree>
    <p:extLst>
      <p:ext uri="{BB962C8B-B14F-4D97-AF65-F5344CB8AC3E}">
        <p14:creationId xmlns="" xmlns:p14="http://schemas.microsoft.com/office/powerpoint/2010/main" val="37005221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Registration (1)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C4E1AB44-DAB2-E241-8B7B-66F8E38BD656}"/>
              </a:ext>
            </a:extLst>
          </p:cNvPr>
          <p:cNvSpPr txBox="1"/>
          <p:nvPr/>
        </p:nvSpPr>
        <p:spPr>
          <a:xfrm>
            <a:off x="2883626" y="1918871"/>
            <a:ext cx="2994660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In this step, each </a:t>
            </a:r>
            <a:r>
              <a:rPr lang="en-US" sz="1400" b="1" smtClean="0"/>
              <a:t>Sealer </a:t>
            </a:r>
            <a:r>
              <a:rPr lang="en-US" sz="1400" smtClean="0"/>
              <a:t>will register the public wallet address with the </a:t>
            </a:r>
            <a:r>
              <a:rPr lang="en-US" sz="1400" b="1" smtClean="0"/>
              <a:t>Voting Authority</a:t>
            </a:r>
            <a:endParaRPr lang="en-US" sz="1400" b="1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883D0019-5859-E942-B563-2582E5C7DB71}"/>
              </a:ext>
            </a:extLst>
          </p:cNvPr>
          <p:cNvSpPr txBox="1"/>
          <p:nvPr/>
        </p:nvSpPr>
        <p:spPr>
          <a:xfrm>
            <a:off x="7475221" y="1628507"/>
            <a:ext cx="1005839" cy="30777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performed</a:t>
            </a:r>
            <a:endParaRPr lang="en-US" sz="1400" i="1"/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AE7F9DE8-1210-F74F-A984-D83887D438E6}"/>
              </a:ext>
            </a:extLst>
          </p:cNvPr>
          <p:cNvSpPr txBox="1"/>
          <p:nvPr/>
        </p:nvSpPr>
        <p:spPr>
          <a:xfrm>
            <a:off x="372233" y="1244041"/>
            <a:ext cx="4179570" cy="307777"/>
          </a:xfrm>
          <a:prstGeom prst="rect">
            <a:avLst/>
          </a:prstGeom>
          <a:solidFill>
            <a:srgbClr val="98989D">
              <a:alpha val="1921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Sealer Sign-Up and Automated PoA Bootstrapping</a:t>
            </a:r>
            <a:endParaRPr lang="en-US" sz="1400"/>
          </a:p>
        </p:txBody>
      </p:sp>
    </p:spTree>
    <p:extLst>
      <p:ext uri="{BB962C8B-B14F-4D97-AF65-F5344CB8AC3E}">
        <p14:creationId xmlns="" xmlns:p14="http://schemas.microsoft.com/office/powerpoint/2010/main" val="2838149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 animBg="1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Registration (1)</a:t>
            </a:r>
          </a:p>
        </p:txBody>
      </p:sp>
      <p:pic>
        <p:nvPicPr>
          <p:cNvPr id="5" name="Inhaltsplatzhalter 4">
            <a:extLst>
              <a:ext uri="{FF2B5EF4-FFF2-40B4-BE49-F238E27FC236}">
                <a16:creationId xmlns="" xmlns:a16="http://schemas.microsoft.com/office/drawing/2014/main" id="{0ABBA508-59FF-664C-A72D-684F128CDC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691" y="1197428"/>
            <a:ext cx="7332617" cy="5181600"/>
          </a:xfrm>
        </p:spPr>
      </p:pic>
      <p:pic>
        <p:nvPicPr>
          <p:cNvPr id="3" name="1_Registration.mp4" descr="1_Registration.mp4">
            <a:hlinkClick r:id="" action="ppaction://media"/>
            <a:extLst>
              <a:ext uri="{FF2B5EF4-FFF2-40B4-BE49-F238E27FC236}">
                <a16:creationId xmlns="" xmlns:a16="http://schemas.microsoft.com/office/drawing/2014/main" id="{085312E9-C84B-9D4C-93EB-62206898404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5"/>
              </p:ext>
            </p:extLst>
          </p:nvPr>
        </p:nvPicPr>
        <p:blipFill>
          <a:blip r:embed="rId6" cstate="print"/>
          <a:stretch>
            <a:fillRect/>
          </a:stretch>
        </p:blipFill>
        <p:spPr>
          <a:xfrm>
            <a:off x="0" y="1197428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4071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384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A429772D-1A85-0A43-9A3E-9A58CAFA0DD1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/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70" y="1219200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Pairing (2)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61AAB969-8350-194F-BB57-88FCCD9D0006}"/>
              </a:ext>
            </a:extLst>
          </p:cNvPr>
          <p:cNvSpPr txBox="1"/>
          <p:nvPr/>
        </p:nvSpPr>
        <p:spPr>
          <a:xfrm>
            <a:off x="372232" y="1231515"/>
            <a:ext cx="7608569" cy="307777"/>
          </a:xfrm>
          <a:prstGeom prst="rect">
            <a:avLst/>
          </a:prstGeom>
          <a:solidFill>
            <a:srgbClr val="98989D">
              <a:alpha val="44706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PoA Bootstrapping, where the appropriate Genesis Block is retrieved from the Voting Authority</a:t>
            </a:r>
            <a:endParaRPr lang="en-US" sz="1400"/>
          </a:p>
        </p:txBody>
      </p:sp>
      <p:sp>
        <p:nvSpPr>
          <p:cNvPr id="9" name="Textfeld 8">
            <a:extLst>
              <a:ext uri="{FF2B5EF4-FFF2-40B4-BE49-F238E27FC236}">
                <a16:creationId xmlns="" xmlns:a16="http://schemas.microsoft.com/office/drawing/2014/main" id="{54B878F8-D549-A745-849F-10C63FCCDBC1}"/>
              </a:ext>
            </a:extLst>
          </p:cNvPr>
          <p:cNvSpPr txBox="1"/>
          <p:nvPr/>
        </p:nvSpPr>
        <p:spPr>
          <a:xfrm>
            <a:off x="7315199" y="2360027"/>
            <a:ext cx="1531619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i="1" smtClean="0"/>
              <a:t>As soon as the BC client was started with the appropriate Genesis Block</a:t>
            </a:r>
            <a:endParaRPr lang="en-US" sz="1400" i="1"/>
          </a:p>
        </p:txBody>
      </p:sp>
      <p:sp>
        <p:nvSpPr>
          <p:cNvPr id="10" name="Textfeld 9">
            <a:extLst>
              <a:ext uri="{FF2B5EF4-FFF2-40B4-BE49-F238E27FC236}">
                <a16:creationId xmlns="" xmlns:a16="http://schemas.microsoft.com/office/drawing/2014/main" id="{BDD188FD-60E4-1846-AF3D-255C41E7FC30}"/>
              </a:ext>
            </a:extLst>
          </p:cNvPr>
          <p:cNvSpPr txBox="1"/>
          <p:nvPr/>
        </p:nvSpPr>
        <p:spPr>
          <a:xfrm>
            <a:off x="4276724" y="2360027"/>
            <a:ext cx="2431219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The </a:t>
            </a:r>
            <a:r>
              <a:rPr lang="en-US" sz="1400" b="1" dirty="0" smtClean="0"/>
              <a:t>Voting Authority</a:t>
            </a:r>
            <a:r>
              <a:rPr lang="en-US" sz="1400" dirty="0" smtClean="0"/>
              <a:t> generates an appropriate genesis block and </a:t>
            </a:r>
            <a:r>
              <a:rPr lang="en-US" sz="1400" b="1" dirty="0" smtClean="0"/>
              <a:t>Sealers</a:t>
            </a:r>
            <a:r>
              <a:rPr lang="en-US" sz="1400" dirty="0" smtClean="0"/>
              <a:t> download it from the </a:t>
            </a:r>
            <a:r>
              <a:rPr lang="en-US" sz="1400" b="1" dirty="0" smtClean="0"/>
              <a:t>Voting Authority</a:t>
            </a:r>
            <a:endParaRPr lang="en-US" sz="1400" b="1" dirty="0"/>
          </a:p>
        </p:txBody>
      </p:sp>
    </p:spTree>
    <p:extLst>
      <p:ext uri="{BB962C8B-B14F-4D97-AF65-F5344CB8AC3E}">
        <p14:creationId xmlns="" xmlns:p14="http://schemas.microsoft.com/office/powerpoint/2010/main" val="1597688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2_Pairing.mp4" descr="2_Pairing.mp4">
            <a:hlinkClick r:id="" action="ppaction://media"/>
            <a:extLst>
              <a:ext uri="{FF2B5EF4-FFF2-40B4-BE49-F238E27FC236}">
                <a16:creationId xmlns="" xmlns:a16="http://schemas.microsoft.com/office/drawing/2014/main" id="{1F2AEC0F-0C99-AC43-85A3-DD51B18540BD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0" y="1177018"/>
            <a:ext cx="9906000" cy="5046663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Pairing (2)</a:t>
            </a:r>
          </a:p>
        </p:txBody>
      </p:sp>
    </p:spTree>
    <p:extLst>
      <p:ext uri="{BB962C8B-B14F-4D97-AF65-F5344CB8AC3E}">
        <p14:creationId xmlns="" xmlns:p14="http://schemas.microsoft.com/office/powerpoint/2010/main" val="307375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9907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8134B403-BDF0-B14C-9F43-89B5944AC3F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70" y="1162501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Key Generation (3)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6C662F33-5881-BB42-91DD-17A872BEDA08}"/>
              </a:ext>
            </a:extLst>
          </p:cNvPr>
          <p:cNvSpPr txBox="1"/>
          <p:nvPr/>
        </p:nvSpPr>
        <p:spPr>
          <a:xfrm>
            <a:off x="6167511" y="4712841"/>
            <a:ext cx="3319389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The Ballot Smart SC generates the </a:t>
            </a:r>
            <a:r>
              <a:rPr lang="en-US" sz="1400" b="1" dirty="0" smtClean="0"/>
              <a:t>Public Election Key </a:t>
            </a:r>
            <a:r>
              <a:rPr lang="en-US" sz="1400" dirty="0" smtClean="0"/>
              <a:t>which will be used to encrypt individual ballots by voters </a:t>
            </a:r>
            <a:endParaRPr lang="en-US" sz="1400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170419CB-7E86-DB41-9E46-447B7A75A17C}"/>
              </a:ext>
            </a:extLst>
          </p:cNvPr>
          <p:cNvSpPr txBox="1"/>
          <p:nvPr/>
        </p:nvSpPr>
        <p:spPr>
          <a:xfrm>
            <a:off x="4608194" y="1658917"/>
            <a:ext cx="2665737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smtClean="0"/>
              <a:t>Each sealer generates an </a:t>
            </a:r>
            <a:r>
              <a:rPr lang="en-US" sz="1400" b="1" smtClean="0"/>
              <a:t>ElGamal public/private keypair </a:t>
            </a:r>
            <a:r>
              <a:rPr lang="en-US" sz="1400" smtClean="0"/>
              <a:t>(sk</a:t>
            </a:r>
            <a:r>
              <a:rPr lang="en-US" sz="1400" baseline="-25000" smtClean="0"/>
              <a:t>i</a:t>
            </a:r>
            <a:r>
              <a:rPr lang="en-US" sz="1400" smtClean="0"/>
              <a:t>, pk</a:t>
            </a:r>
            <a:r>
              <a:rPr lang="en-US" sz="1400" baseline="-25000" smtClean="0"/>
              <a:t>i</a:t>
            </a:r>
            <a:r>
              <a:rPr lang="en-US" sz="1400" smtClean="0"/>
              <a:t>) + a </a:t>
            </a:r>
            <a:r>
              <a:rPr lang="en-US" sz="1400" b="1" smtClean="0"/>
              <a:t>Schnorr Proof</a:t>
            </a:r>
            <a:r>
              <a:rPr lang="en-US" sz="1400" smtClean="0"/>
              <a:t> (Proof of Knowledge of a discrete logarithm of r)</a:t>
            </a:r>
            <a:endParaRPr lang="en-US" sz="1400" b="1"/>
          </a:p>
        </p:txBody>
      </p:sp>
    </p:spTree>
    <p:extLst>
      <p:ext uri="{BB962C8B-B14F-4D97-AF65-F5344CB8AC3E}">
        <p14:creationId xmlns="" xmlns:p14="http://schemas.microsoft.com/office/powerpoint/2010/main" val="245131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291A51C9-36DA-3347-9906-99DF0CEFA0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Key Generation (3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D7C000B7-BC26-754F-98F8-E651EC3D15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037754" y="1219200"/>
            <a:ext cx="4563445" cy="5181600"/>
          </a:xfrm>
        </p:spPr>
        <p:txBody>
          <a:bodyPr/>
          <a:lstStyle/>
          <a:p>
            <a:r>
              <a:rPr lang="en-US" dirty="0" smtClean="0"/>
              <a:t>Each sealer submits his/her public key share</a:t>
            </a:r>
          </a:p>
          <a:p>
            <a:pPr lvl="1"/>
            <a:r>
              <a:rPr lang="en-US" dirty="0" smtClean="0"/>
              <a:t>The </a:t>
            </a:r>
            <a:r>
              <a:rPr lang="en-US" dirty="0" err="1" smtClean="0"/>
              <a:t>Schnorr</a:t>
            </a:r>
            <a:r>
              <a:rPr lang="en-US" dirty="0" smtClean="0"/>
              <a:t> Proof about the knowledge of the secret key is verified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If the proof is valid and the sealer has not submitted yet, the public key share is stored</a:t>
            </a:r>
          </a:p>
          <a:p>
            <a:pPr lvl="1"/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8216ACB3-930A-F147-B76E-7E60F60D13B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74</a:t>
            </a:fld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9163BAF1-0D98-3044-9E56-DC3BED005E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9555" y="1219200"/>
            <a:ext cx="4563445" cy="51525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13E1B152-8696-E741-A218-54AC677B1CF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84" y="904875"/>
            <a:ext cx="1040045" cy="343501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242FED66-2634-034F-ADD4-FD6665DD46CA}"/>
              </a:ext>
            </a:extLst>
          </p:cNvPr>
          <p:cNvSpPr/>
          <p:nvPr/>
        </p:nvSpPr>
        <p:spPr bwMode="auto">
          <a:xfrm>
            <a:off x="809978" y="1843865"/>
            <a:ext cx="4032955" cy="14948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8" name="Rechteck 7">
            <a:extLst>
              <a:ext uri="{FF2B5EF4-FFF2-40B4-BE49-F238E27FC236}">
                <a16:creationId xmlns="" xmlns:a16="http://schemas.microsoft.com/office/drawing/2014/main" id="{AC4B3520-DD93-924B-B3E2-6CC1561490FD}"/>
              </a:ext>
            </a:extLst>
          </p:cNvPr>
          <p:cNvSpPr/>
          <p:nvPr/>
        </p:nvSpPr>
        <p:spPr bwMode="auto">
          <a:xfrm>
            <a:off x="809977" y="4458301"/>
            <a:ext cx="4032955" cy="1494824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156086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 animBg="1"/>
      <p:bldP spid="7" grpId="1" animBg="1"/>
      <p:bldP spid="8" grpId="0" animBg="1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8DFC0DB1-641E-A145-AD05-E6ECB02776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 Protocol: Key Generation (3)</a:t>
            </a:r>
            <a:endParaRPr lang="de-DE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5D1C59DE-C466-EC44-837C-DE0D3FB919B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193960" y="1219200"/>
                <a:ext cx="4407240" cy="5181600"/>
              </a:xfrm>
            </p:spPr>
            <p:txBody>
              <a:bodyPr/>
              <a:lstStyle/>
              <a:p>
                <a:r>
                  <a:rPr lang="de-DE" dirty="0"/>
                  <a:t>As </a:t>
                </a:r>
                <a:r>
                  <a:rPr lang="de-DE" dirty="0" err="1"/>
                  <a:t>soon</a:t>
                </a:r>
                <a:r>
                  <a:rPr lang="de-DE" dirty="0"/>
                  <a:t> </a:t>
                </a:r>
                <a:r>
                  <a:rPr lang="de-DE" dirty="0" err="1"/>
                  <a:t>as</a:t>
                </a:r>
                <a:r>
                  <a:rPr lang="de-DE" dirty="0"/>
                  <a:t> all </a:t>
                </a:r>
                <a:r>
                  <a:rPr lang="de-DE" dirty="0" err="1"/>
                  <a:t>public</a:t>
                </a:r>
                <a:r>
                  <a:rPr lang="de-DE" dirty="0"/>
                  <a:t> </a:t>
                </a:r>
                <a:r>
                  <a:rPr lang="de-DE" dirty="0" err="1"/>
                  <a:t>keys</a:t>
                </a:r>
                <a:r>
                  <a:rPr lang="de-DE" dirty="0"/>
                  <a:t> </a:t>
                </a:r>
                <a14:m>
                  <m:oMath xmlns:m="http://schemas.openxmlformats.org/officeDocument/2006/math">
                    <m:r>
                      <a:rPr lang="de-CH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𝑝𝑘</m:t>
                    </m:r>
                    <m:r>
                      <a:rPr lang="de-CH" i="1" baseline="-2500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𝑖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had</a:t>
                </a:r>
                <a:r>
                  <a:rPr lang="de-DE" dirty="0"/>
                  <a:t> </a:t>
                </a:r>
                <a:r>
                  <a:rPr lang="de-DE" dirty="0" err="1"/>
                  <a:t>been</a:t>
                </a:r>
                <a:r>
                  <a:rPr lang="de-DE" dirty="0"/>
                  <a:t> </a:t>
                </a:r>
                <a:r>
                  <a:rPr lang="de-DE" dirty="0" err="1"/>
                  <a:t>submitted</a:t>
                </a:r>
                <a:r>
                  <a:rPr lang="de-DE" dirty="0"/>
                  <a:t> 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Sealers</a:t>
                </a:r>
                <a:endParaRPr lang="de-DE" dirty="0"/>
              </a:p>
              <a:p>
                <a:pPr marL="0" indent="0">
                  <a:buNone/>
                </a:pPr>
                <a:endParaRPr lang="de-DE" dirty="0"/>
              </a:p>
              <a:p>
                <a:r>
                  <a:rPr lang="de-DE" dirty="0"/>
                  <a:t>The </a:t>
                </a:r>
                <a:r>
                  <a:rPr lang="de-DE" dirty="0" err="1"/>
                  <a:t>public</a:t>
                </a:r>
                <a:r>
                  <a:rPr lang="de-DE" dirty="0"/>
                  <a:t> </a:t>
                </a:r>
                <a:r>
                  <a:rPr lang="de-DE" dirty="0" err="1"/>
                  <a:t>election</a:t>
                </a:r>
                <a:r>
                  <a:rPr lang="de-DE" dirty="0"/>
                  <a:t> </a:t>
                </a:r>
                <a:r>
                  <a:rPr lang="de-DE" dirty="0" err="1"/>
                  <a:t>key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calculated</a:t>
                </a:r>
                <a:r>
                  <a:rPr lang="de-DE" dirty="0"/>
                  <a:t> </a:t>
                </a:r>
                <a:r>
                  <a:rPr lang="de-DE" dirty="0" err="1"/>
                  <a:t>by</a:t>
                </a:r>
                <a:r>
                  <a:rPr lang="de-DE" dirty="0"/>
                  <a:t> </a:t>
                </a:r>
                <a:r>
                  <a:rPr lang="de-DE" dirty="0" err="1"/>
                  <a:t>forming</a:t>
                </a:r>
                <a:r>
                  <a:rPr lang="de-DE" dirty="0"/>
                  <a:t> a </a:t>
                </a:r>
                <a:r>
                  <a:rPr lang="de-DE" dirty="0" err="1"/>
                  <a:t>product</a:t>
                </a:r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all </a:t>
                </a:r>
                <a:r>
                  <a:rPr lang="de-DE" dirty="0" err="1"/>
                  <a:t>public</a:t>
                </a:r>
                <a:r>
                  <a:rPr lang="de-DE" dirty="0"/>
                  <a:t> </a:t>
                </a:r>
                <a:r>
                  <a:rPr lang="de-DE" dirty="0" err="1"/>
                  <a:t>keyshares</a:t>
                </a:r>
                <a:r>
                  <a:rPr lang="de-DE" dirty="0"/>
                  <a:t>.</a:t>
                </a:r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5D1C59DE-C466-EC44-837C-DE0D3FB919B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193960" y="1219200"/>
                <a:ext cx="4407240" cy="5181600"/>
              </a:xfrm>
              <a:blipFill>
                <a:blip r:embed="rId2"/>
                <a:stretch>
                  <a:fillRect l="-575" t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32B41D7B-40C6-3A48-A132-9C064D4D906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75</a:t>
            </a:fld>
            <a:endParaRPr lang="en-US" dirty="0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33F1ADF5-CA6C-CC44-A609-9B73BC28720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650" y="1219200"/>
            <a:ext cx="4819310" cy="5152516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16A12A63-954D-7848-8E99-8D5B96B8E1BF}"/>
              </a:ext>
            </a:extLst>
          </p:cNvPr>
          <p:cNvSpPr/>
          <p:nvPr/>
        </p:nvSpPr>
        <p:spPr bwMode="auto">
          <a:xfrm>
            <a:off x="711200" y="2280356"/>
            <a:ext cx="4143022" cy="92568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de-DE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="" xmlns:a16="http://schemas.microsoft.com/office/drawing/2014/main" id="{6A536359-4A21-B040-9C64-F59C31A927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484" y="904875"/>
            <a:ext cx="1040045" cy="3435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8214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0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12821E-7 0 L 0.00176 0.23866 " pathEditMode="relative" rAng="0" ptsTypes="AA">
                                      <p:cBhvr>
                                        <p:cTn id="1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0" y="119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9" grpId="1" animBg="1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 Protocol: Key Generation (3)</a:t>
            </a:r>
          </a:p>
        </p:txBody>
      </p:sp>
      <p:pic>
        <p:nvPicPr>
          <p:cNvPr id="3" name="3_KeyGeneration.mp4" descr="3_KeyGeneration.mp4">
            <a:hlinkClick r:id="" action="ppaction://media"/>
            <a:extLst>
              <a:ext uri="{FF2B5EF4-FFF2-40B4-BE49-F238E27FC236}">
                <a16:creationId xmlns="" xmlns:a16="http://schemas.microsoft.com/office/drawing/2014/main" id="{B216C77E-892D-FB48-A26A-D0CEF69895A0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187903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14778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25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A6E7FCDD-6F5B-624D-9497-E2D661FBA5A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854" y="1184273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Voting (4)</a:t>
            </a:r>
          </a:p>
        </p:txBody>
      </p:sp>
      <p:sp>
        <p:nvSpPr>
          <p:cNvPr id="5" name="Textfeld 4">
            <a:extLst>
              <a:ext uri="{FF2B5EF4-FFF2-40B4-BE49-F238E27FC236}">
                <a16:creationId xmlns="" xmlns:a16="http://schemas.microsoft.com/office/drawing/2014/main" id="{581C2FD6-0646-674A-92B2-761610502A6D}"/>
              </a:ext>
            </a:extLst>
          </p:cNvPr>
          <p:cNvSpPr txBox="1"/>
          <p:nvPr/>
        </p:nvSpPr>
        <p:spPr>
          <a:xfrm>
            <a:off x="7669314" y="4456705"/>
            <a:ext cx="2211299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(1) </a:t>
            </a:r>
            <a:r>
              <a:rPr lang="en-US" sz="1400" dirty="0" smtClean="0"/>
              <a:t>Each </a:t>
            </a:r>
            <a:r>
              <a:rPr lang="en-US" sz="1400" b="1" dirty="0" smtClean="0"/>
              <a:t>Voter</a:t>
            </a:r>
            <a:r>
              <a:rPr lang="en-US" sz="1400" dirty="0" smtClean="0"/>
              <a:t> authenticates with the Identity Provider and </a:t>
            </a:r>
            <a:r>
              <a:rPr lang="en-US" sz="1400" b="1" dirty="0" smtClean="0"/>
              <a:t>(2) </a:t>
            </a:r>
            <a:r>
              <a:rPr lang="en-US" sz="1400" dirty="0" smtClean="0"/>
              <a:t>receives their individual vote </a:t>
            </a:r>
            <a:r>
              <a:rPr lang="en-US" sz="1400" b="1" dirty="0" smtClean="0"/>
              <a:t>token</a:t>
            </a:r>
            <a:endParaRPr lang="en-US" sz="1400" b="1" dirty="0"/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C8F89700-D80D-1842-AE06-A0448191A5AF}"/>
              </a:ext>
            </a:extLst>
          </p:cNvPr>
          <p:cNvSpPr txBox="1"/>
          <p:nvPr/>
        </p:nvSpPr>
        <p:spPr>
          <a:xfrm>
            <a:off x="7372439" y="2592719"/>
            <a:ext cx="2211299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smtClean="0"/>
              <a:t>(3) </a:t>
            </a:r>
            <a:r>
              <a:rPr lang="en-US" sz="1400" smtClean="0"/>
              <a:t>Each Voter submits their token with their public address that will be used for vote submission</a:t>
            </a:r>
            <a:endParaRPr lang="en-US" sz="1400" b="1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175149A7-61F7-DF4C-A6D2-10E5E6F5208E}"/>
              </a:ext>
            </a:extLst>
          </p:cNvPr>
          <p:cNvSpPr txBox="1"/>
          <p:nvPr/>
        </p:nvSpPr>
        <p:spPr>
          <a:xfrm>
            <a:off x="3413742" y="1447187"/>
            <a:ext cx="2903801" cy="738664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(4) </a:t>
            </a:r>
            <a:r>
              <a:rPr lang="en-US" sz="1400" dirty="0" smtClean="0"/>
              <a:t>The </a:t>
            </a:r>
            <a:r>
              <a:rPr lang="en-US" sz="1400" b="1" dirty="0" smtClean="0"/>
              <a:t>Access Provider</a:t>
            </a:r>
            <a:r>
              <a:rPr lang="en-US" sz="1400" dirty="0" smtClean="0"/>
              <a:t> verifies the token and funds the public address on the PoA chain</a:t>
            </a:r>
            <a:endParaRPr lang="en-US" sz="1400" b="1" dirty="0"/>
          </a:p>
        </p:txBody>
      </p:sp>
      <p:sp>
        <p:nvSpPr>
          <p:cNvPr id="8" name="Textfeld 7">
            <a:extLst>
              <a:ext uri="{FF2B5EF4-FFF2-40B4-BE49-F238E27FC236}">
                <a16:creationId xmlns="" xmlns:a16="http://schemas.microsoft.com/office/drawing/2014/main" id="{42287ECC-EAAB-3048-B414-1DC9550ECC5D}"/>
              </a:ext>
            </a:extLst>
          </p:cNvPr>
          <p:cNvSpPr txBox="1"/>
          <p:nvPr/>
        </p:nvSpPr>
        <p:spPr>
          <a:xfrm>
            <a:off x="3759994" y="4672149"/>
            <a:ext cx="2211299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b="1" dirty="0" smtClean="0"/>
              <a:t>(5) </a:t>
            </a:r>
            <a:r>
              <a:rPr lang="en-US" sz="1400" dirty="0" smtClean="0"/>
              <a:t>Each Voter encrypts their vote, including a NIZKP, proving validity of the </a:t>
            </a:r>
            <a:r>
              <a:rPr lang="en-US" sz="1400" dirty="0" err="1" smtClean="0"/>
              <a:t>ciphertext</a:t>
            </a:r>
            <a:r>
              <a:rPr lang="en-US" sz="1400" dirty="0" smtClean="0"/>
              <a:t>, and sends it to the Ballot SC</a:t>
            </a:r>
            <a:endParaRPr lang="en-US" sz="1400" b="1" dirty="0"/>
          </a:p>
        </p:txBody>
      </p:sp>
    </p:spTree>
    <p:extLst>
      <p:ext uri="{BB962C8B-B14F-4D97-AF65-F5344CB8AC3E}">
        <p14:creationId xmlns="" xmlns:p14="http://schemas.microsoft.com/office/powerpoint/2010/main" val="13533268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Voting (4)</a:t>
            </a:r>
          </a:p>
        </p:txBody>
      </p:sp>
      <p:pic>
        <p:nvPicPr>
          <p:cNvPr id="3" name="4_Voting.mp4" descr="4_Voting.mp4">
            <a:hlinkClick r:id="" action="ppaction://media"/>
            <a:extLst>
              <a:ext uri="{FF2B5EF4-FFF2-40B4-BE49-F238E27FC236}">
                <a16:creationId xmlns="" xmlns:a16="http://schemas.microsoft.com/office/drawing/2014/main" id="{2AAF4E12-4276-9546-B9E5-FDB46B1769D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26194" y="1242332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43420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168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D5E8B7CC-BC73-FD43-AB9F-EB179CAAD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Voting (4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9F8F8F1-1817-C342-AFC4-417BBB6E9B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0" y="1219200"/>
            <a:ext cx="4114800" cy="5181600"/>
          </a:xfrm>
        </p:spPr>
        <p:txBody>
          <a:bodyPr/>
          <a:lstStyle/>
          <a:p>
            <a:r>
              <a:rPr lang="en-US" dirty="0" smtClean="0"/>
              <a:t>Initial checks if </a:t>
            </a:r>
          </a:p>
          <a:p>
            <a:pPr lvl="1"/>
            <a:r>
              <a:rPr lang="en-US" i="1" dirty="0" smtClean="0"/>
              <a:t>Voting is open</a:t>
            </a:r>
          </a:p>
          <a:p>
            <a:pPr lvl="1"/>
            <a:r>
              <a:rPr lang="en-US" i="1" dirty="0" smtClean="0"/>
              <a:t>Voter is eligible</a:t>
            </a:r>
          </a:p>
          <a:p>
            <a:pPr lvl="1"/>
            <a:r>
              <a:rPr lang="en-US" i="1" dirty="0" smtClean="0"/>
              <a:t>Voter did not vote yet</a:t>
            </a:r>
          </a:p>
          <a:p>
            <a:pPr lvl="1"/>
            <a:r>
              <a:rPr lang="en-US" i="1" dirty="0" smtClean="0"/>
              <a:t>Voter sent valid vote</a:t>
            </a:r>
          </a:p>
          <a:p>
            <a:pPr lvl="1"/>
            <a:endParaRPr lang="en-US" i="1" dirty="0" smtClean="0"/>
          </a:p>
          <a:p>
            <a:r>
              <a:rPr lang="en-US" dirty="0" smtClean="0"/>
              <a:t>If everything accepted, the vote containing the sender, </a:t>
            </a:r>
            <a:r>
              <a:rPr lang="en-US" dirty="0" err="1" smtClean="0"/>
              <a:t>ciphertext</a:t>
            </a:r>
            <a:r>
              <a:rPr lang="en-US" dirty="0" smtClean="0"/>
              <a:t>, and proof is pushed to the ballot box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5BA8FBF9-C1A2-6E45-826D-E77B67219E1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79</a:t>
            </a:fld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58B1F81A-4F28-5C4F-AFA9-74201DDD78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84" y="1248376"/>
            <a:ext cx="5135169" cy="4059559"/>
          </a:xfrm>
          <a:prstGeom prst="rect">
            <a:avLst/>
          </a:prstGeom>
        </p:spPr>
      </p:pic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CE00BF87-6B28-C24E-9C8D-30487F4DF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7484" y="904875"/>
            <a:ext cx="1040045" cy="34350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6D265BB4-5152-744A-B0E2-600A697D4213}"/>
              </a:ext>
            </a:extLst>
          </p:cNvPr>
          <p:cNvSpPr/>
          <p:nvPr/>
        </p:nvSpPr>
        <p:spPr bwMode="auto">
          <a:xfrm>
            <a:off x="374651" y="2223911"/>
            <a:ext cx="4840816" cy="982133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2" name="Rechteck 11">
            <a:extLst>
              <a:ext uri="{FF2B5EF4-FFF2-40B4-BE49-F238E27FC236}">
                <a16:creationId xmlns="" xmlns:a16="http://schemas.microsoft.com/office/drawing/2014/main" id="{EB6565EE-70E4-3143-A9B6-55539866A94B}"/>
              </a:ext>
            </a:extLst>
          </p:cNvPr>
          <p:cNvSpPr/>
          <p:nvPr/>
        </p:nvSpPr>
        <p:spPr bwMode="auto">
          <a:xfrm>
            <a:off x="374650" y="3635024"/>
            <a:ext cx="4840816" cy="620888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544695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animBg="1"/>
      <p:bldP spid="9" grpId="1" animBg="1"/>
      <p:bldP spid="12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="" xmlns:a16="http://schemas.microsoft.com/office/drawing/2014/main" id="{E33EC029-847E-CD4D-99A8-DA6D6311A93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7270" y="772296"/>
            <a:ext cx="7291460" cy="5152516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(5)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="" xmlns:a16="http://schemas.microsoft.com/office/drawing/2014/main" id="{5BA86E57-A75B-7C4C-946F-8505DE6C0E47}"/>
              </a:ext>
            </a:extLst>
          </p:cNvPr>
          <p:cNvSpPr txBox="1"/>
          <p:nvPr/>
        </p:nvSpPr>
        <p:spPr>
          <a:xfrm>
            <a:off x="4736990" y="5098670"/>
            <a:ext cx="2693547" cy="1169551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(1) Each sealer retrieves the votes and </a:t>
            </a:r>
            <a:r>
              <a:rPr lang="en-US" sz="1400" dirty="0" err="1" smtClean="0"/>
              <a:t>homomorphically</a:t>
            </a:r>
            <a:r>
              <a:rPr lang="en-US" sz="1400" dirty="0" smtClean="0"/>
              <a:t> tallies the result, (2) decrypting  and generating a proof with the respective secret key</a:t>
            </a:r>
            <a:endParaRPr lang="en-US" sz="1400" dirty="0"/>
          </a:p>
        </p:txBody>
      </p:sp>
      <p:sp>
        <p:nvSpPr>
          <p:cNvPr id="7" name="Textfeld 6">
            <a:extLst>
              <a:ext uri="{FF2B5EF4-FFF2-40B4-BE49-F238E27FC236}">
                <a16:creationId xmlns="" xmlns:a16="http://schemas.microsoft.com/office/drawing/2014/main" id="{591608A8-59AB-7545-A047-C22E0CD3743A}"/>
              </a:ext>
            </a:extLst>
          </p:cNvPr>
          <p:cNvSpPr txBox="1"/>
          <p:nvPr/>
        </p:nvSpPr>
        <p:spPr>
          <a:xfrm>
            <a:off x="5805627" y="1826661"/>
            <a:ext cx="2693547" cy="954107"/>
          </a:xfrm>
          <a:prstGeom prst="rect">
            <a:avLst/>
          </a:prstGeom>
          <a:solidFill>
            <a:srgbClr val="FFD60A">
              <a:alpha val="74902"/>
            </a:srgbClr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400" dirty="0" smtClean="0"/>
              <a:t>(3) Once all sealers submitted their decrypted share and proof, the final tally can be decrypted on-chain</a:t>
            </a:r>
            <a:endParaRPr lang="en-US" sz="1400" dirty="0"/>
          </a:p>
        </p:txBody>
      </p:sp>
    </p:spTree>
    <p:extLst>
      <p:ext uri="{BB962C8B-B14F-4D97-AF65-F5344CB8AC3E}">
        <p14:creationId xmlns="" xmlns:p14="http://schemas.microsoft.com/office/powerpoint/2010/main" val="323379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4E59AB0D-9F77-3B49-9B6B-2C8A5061A5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Voting Protocol: Tallying (5)</a:t>
            </a:r>
          </a:p>
        </p:txBody>
      </p:sp>
      <p:pic>
        <p:nvPicPr>
          <p:cNvPr id="3" name="5_Tallying_Result.mp4" descr="5_Tallying_Result.mp4">
            <a:hlinkClick r:id="" action="ppaction://media"/>
            <a:extLst>
              <a:ext uri="{FF2B5EF4-FFF2-40B4-BE49-F238E27FC236}">
                <a16:creationId xmlns="" xmlns:a16="http://schemas.microsoft.com/office/drawing/2014/main" id="{5DF02340-37CE-1A4E-BC3E-29E8DCCE7BA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3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0" y="904875"/>
            <a:ext cx="9906000" cy="504666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690396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1605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4C089C7-6BA7-334F-B706-91B9CBB8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64F78D5-DB1F-3949-A032-18375A7E9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36356" y="1219200"/>
            <a:ext cx="3764843" cy="5181600"/>
          </a:xfrm>
        </p:spPr>
        <p:txBody>
          <a:bodyPr/>
          <a:lstStyle/>
          <a:p>
            <a:r>
              <a:rPr lang="en-US" dirty="0" smtClean="0"/>
              <a:t>On each sealer</a:t>
            </a:r>
          </a:p>
          <a:p>
            <a:pPr lvl="1"/>
            <a:r>
              <a:rPr lang="en-US" dirty="0" smtClean="0"/>
              <a:t>Votes are first added</a:t>
            </a:r>
          </a:p>
          <a:p>
            <a:pPr lvl="1"/>
            <a:r>
              <a:rPr lang="en-US" dirty="0" smtClean="0"/>
              <a:t>Then tallied (decrypted), and </a:t>
            </a:r>
          </a:p>
          <a:p>
            <a:pPr lvl="1"/>
            <a:r>
              <a:rPr lang="en-US" dirty="0" smtClean="0"/>
              <a:t>Lastly a proof of correct decryption is generated as well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05D3762A-99A9-6941-BB50-AF5AA2AD6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82</a:t>
            </a:fld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42C9771B-0E69-294D-B89D-6CD951539BF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2262" y="1219200"/>
            <a:ext cx="5429226" cy="5095267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5B8F75DE-A383-6149-B618-57E5FEB4B2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9742" y="818542"/>
            <a:ext cx="1498600" cy="419100"/>
          </a:xfrm>
          <a:prstGeom prst="rect">
            <a:avLst/>
          </a:prstGeom>
        </p:spPr>
      </p:pic>
      <p:sp>
        <p:nvSpPr>
          <p:cNvPr id="7" name="Rechteck 6">
            <a:extLst>
              <a:ext uri="{FF2B5EF4-FFF2-40B4-BE49-F238E27FC236}">
                <a16:creationId xmlns="" xmlns:a16="http://schemas.microsoft.com/office/drawing/2014/main" id="{F97C57C6-8C75-7841-9A74-3D1BB90890E1}"/>
              </a:ext>
            </a:extLst>
          </p:cNvPr>
          <p:cNvSpPr/>
          <p:nvPr/>
        </p:nvSpPr>
        <p:spPr bwMode="auto">
          <a:xfrm>
            <a:off x="322262" y="4391378"/>
            <a:ext cx="5243160" cy="857955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9647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7" grpId="1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4C089C7-6BA7-334F-B706-91B9CBB80D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F64F78D5-DB1F-3949-A032-18375A7E93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8232" y="1219200"/>
            <a:ext cx="5012968" cy="5181600"/>
          </a:xfrm>
        </p:spPr>
        <p:txBody>
          <a:bodyPr/>
          <a:lstStyle/>
          <a:p>
            <a:r>
              <a:rPr lang="en-US" dirty="0" smtClean="0"/>
              <a:t>Next, proofs of all shares submitted are verified </a:t>
            </a:r>
          </a:p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05D3762A-99A9-6941-BB50-AF5AA2AD69E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83</a:t>
            </a:fld>
            <a:endParaRPr lang="en-US"/>
          </a:p>
        </p:txBody>
      </p:sp>
      <p:pic>
        <p:nvPicPr>
          <p:cNvPr id="7" name="Grafik 6">
            <a:extLst>
              <a:ext uri="{FF2B5EF4-FFF2-40B4-BE49-F238E27FC236}">
                <a16:creationId xmlns="" xmlns:a16="http://schemas.microsoft.com/office/drawing/2014/main" id="{96E2233E-13E4-E84F-9F6E-F1F574159B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650" y="1228783"/>
            <a:ext cx="4015126" cy="5152516"/>
          </a:xfrm>
          <a:prstGeom prst="rect">
            <a:avLst/>
          </a:prstGeom>
        </p:spPr>
      </p:pic>
      <p:pic>
        <p:nvPicPr>
          <p:cNvPr id="8" name="Grafik 7">
            <a:extLst>
              <a:ext uri="{FF2B5EF4-FFF2-40B4-BE49-F238E27FC236}">
                <a16:creationId xmlns="" xmlns:a16="http://schemas.microsoft.com/office/drawing/2014/main" id="{96A998C6-9038-A24F-88C0-A1670A3426B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195" y="885282"/>
            <a:ext cx="1040045" cy="343501"/>
          </a:xfrm>
          <a:prstGeom prst="rect">
            <a:avLst/>
          </a:prstGeom>
        </p:spPr>
      </p:pic>
      <p:sp>
        <p:nvSpPr>
          <p:cNvPr id="9" name="Rechteck 8">
            <a:extLst>
              <a:ext uri="{FF2B5EF4-FFF2-40B4-BE49-F238E27FC236}">
                <a16:creationId xmlns="" xmlns:a16="http://schemas.microsoft.com/office/drawing/2014/main" id="{1A906FCF-5A0E-0F4E-AF58-3F128873A26C}"/>
              </a:ext>
            </a:extLst>
          </p:cNvPr>
          <p:cNvSpPr/>
          <p:nvPr/>
        </p:nvSpPr>
        <p:spPr bwMode="auto">
          <a:xfrm>
            <a:off x="469018" y="2404005"/>
            <a:ext cx="3832049" cy="68915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  <p:sp>
        <p:nvSpPr>
          <p:cNvPr id="10" name="Rechteck 9">
            <a:extLst>
              <a:ext uri="{FF2B5EF4-FFF2-40B4-BE49-F238E27FC236}">
                <a16:creationId xmlns="" xmlns:a16="http://schemas.microsoft.com/office/drawing/2014/main" id="{8D303DFA-21A6-9548-9258-36C86B7A2E61}"/>
              </a:ext>
            </a:extLst>
          </p:cNvPr>
          <p:cNvSpPr/>
          <p:nvPr/>
        </p:nvSpPr>
        <p:spPr bwMode="auto">
          <a:xfrm>
            <a:off x="672218" y="5542316"/>
            <a:ext cx="3628849" cy="689151"/>
          </a:xfrm>
          <a:prstGeom prst="rect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5320994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</p:bld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4F54B96-3BAE-A74F-AD49-E22202572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Voting Protocol: Tallying (5</a:t>
            </a:r>
            <a:r>
              <a:rPr lang="en-US" smtClean="0"/>
              <a:t>)</a:t>
            </a:r>
            <a:endParaRPr lang="en-US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2EE7E684-1647-7649-848B-F251820799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94300" y="1219200"/>
            <a:ext cx="4406900" cy="5181600"/>
          </a:xfrm>
        </p:spPr>
        <p:txBody>
          <a:bodyPr/>
          <a:lstStyle/>
          <a:p>
            <a:r>
              <a:rPr lang="en-US" dirty="0" smtClean="0"/>
              <a:t>All shares decrypted are combined</a:t>
            </a:r>
          </a:p>
          <a:p>
            <a:pPr lvl="1"/>
            <a:r>
              <a:rPr lang="en-US" dirty="0" smtClean="0"/>
              <a:t>Resulting in the final tally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1FC0F045-EBCB-4D44-A2D6-B5763692D98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84</a:t>
            </a:fld>
            <a:endParaRPr lang="en-US"/>
          </a:p>
        </p:txBody>
      </p:sp>
      <p:pic>
        <p:nvPicPr>
          <p:cNvPr id="5" name="Grafik 4">
            <a:extLst>
              <a:ext uri="{FF2B5EF4-FFF2-40B4-BE49-F238E27FC236}">
                <a16:creationId xmlns="" xmlns:a16="http://schemas.microsoft.com/office/drawing/2014/main" id="{8075986B-1F64-8E43-8635-F298CFBD2F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1248284"/>
            <a:ext cx="4614533" cy="5152516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="" xmlns:a16="http://schemas.microsoft.com/office/drawing/2014/main" id="{4DB6851A-6A4C-BE4B-B9F2-4F58808CFFB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2233" y="904783"/>
            <a:ext cx="1040045" cy="343501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707263489"/>
      </p:ext>
    </p:extLst>
  </p:cSld>
  <p:clrMapOvr>
    <a:masterClrMapping/>
  </p:clrMapOvr>
  <p:transition/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F687C092-B5AD-3D43-BBA0-AAE5F7E48F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Takeaways </a:t>
            </a:r>
            <a:r>
              <a:rPr lang="en-US" dirty="0" err="1" smtClean="0"/>
              <a:t>Provotum</a:t>
            </a:r>
            <a:endParaRPr lang="en-US" dirty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3D7C777F-A9DA-5D4C-9413-3EFA0C74DF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REV systems require utmost scrutiny to achieve </a:t>
            </a:r>
          </a:p>
          <a:p>
            <a:pPr lvl="1"/>
            <a:r>
              <a:rPr lang="en-US" dirty="0" smtClean="0">
                <a:solidFill>
                  <a:schemeClr val="accent2"/>
                </a:solidFill>
              </a:rPr>
              <a:t>Highly demanding properties </a:t>
            </a:r>
            <a:r>
              <a:rPr lang="en-US" dirty="0" smtClean="0"/>
              <a:t>of </a:t>
            </a:r>
          </a:p>
          <a:p>
            <a:pPr lvl="2"/>
            <a:r>
              <a:rPr lang="en-US" dirty="0" smtClean="0"/>
              <a:t>Privacy, Verifiability, Software Independence, Fairness</a:t>
            </a:r>
          </a:p>
          <a:p>
            <a:pPr lvl="2"/>
            <a:r>
              <a:rPr lang="en-US" dirty="0" smtClean="0"/>
              <a:t>But not limited to</a:t>
            </a:r>
          </a:p>
          <a:p>
            <a:pPr lvl="1"/>
            <a:r>
              <a:rPr lang="en-US" dirty="0" smtClean="0"/>
              <a:t>Open aspects still include</a:t>
            </a:r>
          </a:p>
          <a:p>
            <a:pPr lvl="2"/>
            <a:r>
              <a:rPr lang="en-US" dirty="0" smtClean="0"/>
              <a:t>Usability or legal compliance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Leap from theory to practically deployable REV systems is significant and hard to achieve</a:t>
            </a:r>
          </a:p>
          <a:p>
            <a:pPr lvl="1"/>
            <a:r>
              <a:rPr lang="en-US" dirty="0" smtClean="0"/>
              <a:t>More research is required to evaluate the viability of establishing such a Public Permissioned Blockchain for on-chain distribution of trust across the voting protocol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="" xmlns:a16="http://schemas.microsoft.com/office/drawing/2014/main" id="{847E743E-2670-A541-8FC9-00A46306EAEA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A721AB-A9B7-4039-9F98-51837A2A7C4D}" type="slidenum">
              <a:rPr lang="en-US" smtClean="0"/>
              <a:pPr>
                <a:defRPr/>
              </a:pPr>
              <a:t>85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8387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CDF25DFE-FB28-1143-9433-03C6A9CA07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Evaluations Provotum 2.0 </a:t>
            </a:r>
            <a:endParaRPr lang="en-US" b="0"/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4D448AAA-D8BE-D44D-AC90-D5EDF0D243E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E2E-Verifiability and Ballot Secrecy achieved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Client-Side Cryptography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On-Chain Proof Verification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Distributed Key Generation ✓</a:t>
            </a: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Cooperative Decryption ✓</a:t>
            </a:r>
          </a:p>
          <a:p>
            <a:pPr lvl="1"/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Key-Size (256-bit) not secure</a:t>
            </a:r>
            <a:r>
              <a:rPr lang="en-US" b="1" dirty="0">
                <a:solidFill>
                  <a:srgbClr val="FF0000"/>
                </a:solidFill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r>
              <a:rPr lang="en-US" dirty="0">
                <a:solidFill>
                  <a:srgbClr val="FF0000"/>
                </a:solidFill>
              </a:rPr>
              <a:t>Mitigate Identity provisioning scheme threats</a:t>
            </a:r>
            <a:r>
              <a:rPr lang="en-US" b="1" dirty="0">
                <a:solidFill>
                  <a:srgbClr val="FF0000"/>
                </a:solidFill>
              </a:rPr>
              <a:t>✗</a:t>
            </a:r>
            <a:endParaRPr lang="en-US" dirty="0">
              <a:solidFill>
                <a:srgbClr val="FF0000"/>
              </a:solidFill>
            </a:endParaRPr>
          </a:p>
          <a:p>
            <a:pPr lvl="1"/>
            <a:endParaRPr lang="en-US" dirty="0">
              <a:solidFill>
                <a:srgbClr val="C00000"/>
              </a:solidFill>
            </a:endParaRPr>
          </a:p>
          <a:p>
            <a:r>
              <a:rPr lang="en-US" dirty="0">
                <a:solidFill>
                  <a:srgbClr val="C00000"/>
                </a:solidFill>
              </a:rPr>
              <a:t>Receipt-Freeness and Coercion-Resistance </a:t>
            </a:r>
            <a:r>
              <a:rPr lang="en-US" b="1" dirty="0">
                <a:solidFill>
                  <a:srgbClr val="C00000"/>
                </a:solidFill>
              </a:rPr>
              <a:t>✗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1336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742950" y="2130427"/>
            <a:ext cx="8420100" cy="1470025"/>
          </a:xfrm>
        </p:spPr>
        <p:txBody>
          <a:bodyPr/>
          <a:lstStyle/>
          <a:p>
            <a:r>
              <a:rPr lang="en-GB" altLang="de-DE" dirty="0"/>
              <a:t>Summary</a:t>
            </a:r>
            <a:endParaRPr lang="en-US" altLang="de-DE" dirty="0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297722" y="3919756"/>
            <a:ext cx="9310556" cy="1752600"/>
          </a:xfrm>
        </p:spPr>
        <p:txBody>
          <a:bodyPr/>
          <a:lstStyle/>
          <a:p>
            <a:pPr lvl="1"/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850155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Observations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0999" y="1219200"/>
            <a:ext cx="9714979" cy="5181600"/>
          </a:xfrm>
        </p:spPr>
        <p:txBody>
          <a:bodyPr/>
          <a:lstStyle/>
          <a:p>
            <a:r>
              <a:rPr lang="en-US" dirty="0" smtClean="0"/>
              <a:t>REVs are </a:t>
            </a:r>
            <a:r>
              <a:rPr lang="en-US" dirty="0" smtClean="0">
                <a:solidFill>
                  <a:srgbClr val="2D2DB9"/>
                </a:solidFill>
              </a:rPr>
              <a:t>country-specific</a:t>
            </a:r>
          </a:p>
          <a:p>
            <a:pPr lvl="1"/>
            <a:r>
              <a:rPr lang="en-US" dirty="0" smtClean="0"/>
              <a:t>Mainly due to local legislation</a:t>
            </a:r>
          </a:p>
          <a:p>
            <a:r>
              <a:rPr lang="en-US" dirty="0" smtClean="0"/>
              <a:t>REVs overall </a:t>
            </a:r>
            <a:r>
              <a:rPr lang="en-US" dirty="0" smtClean="0">
                <a:solidFill>
                  <a:srgbClr val="2D2DB9"/>
                </a:solidFill>
              </a:rPr>
              <a:t>system requirements are comparable</a:t>
            </a:r>
          </a:p>
          <a:p>
            <a:pPr lvl="1"/>
            <a:r>
              <a:rPr lang="en-US" dirty="0" smtClean="0"/>
              <a:t>Privacy and verifiability (cannot coexist in full at the same time)</a:t>
            </a:r>
          </a:p>
          <a:p>
            <a:pPr lvl="1"/>
            <a:r>
              <a:rPr lang="en-US" dirty="0" smtClean="0"/>
              <a:t>Fairness, eligibility verifiability, and </a:t>
            </a:r>
            <a:r>
              <a:rPr lang="en-US" dirty="0" err="1" smtClean="0"/>
              <a:t>unforgeability</a:t>
            </a:r>
            <a:endParaRPr lang="en-US" dirty="0" smtClean="0"/>
          </a:p>
          <a:p>
            <a:pPr lvl="1"/>
            <a:r>
              <a:rPr lang="en-US" dirty="0" smtClean="0"/>
              <a:t>Software independence</a:t>
            </a:r>
          </a:p>
          <a:p>
            <a:r>
              <a:rPr lang="en-US" dirty="0" smtClean="0"/>
              <a:t>REVs </a:t>
            </a:r>
            <a:r>
              <a:rPr lang="en-US" dirty="0" smtClean="0">
                <a:solidFill>
                  <a:srgbClr val="2D2DB9"/>
                </a:solidFill>
              </a:rPr>
              <a:t>building blocks: strong security mechanisms </a:t>
            </a:r>
          </a:p>
          <a:p>
            <a:pPr lvl="1"/>
            <a:r>
              <a:rPr lang="en-US" dirty="0" smtClean="0"/>
              <a:t>Secret-Ballot Voting Schemes, </a:t>
            </a:r>
            <a:r>
              <a:rPr lang="en-US" i="1" dirty="0" smtClean="0"/>
              <a:t>i.e.</a:t>
            </a:r>
            <a:r>
              <a:rPr lang="en-US" dirty="0" smtClean="0"/>
              <a:t>, voting protocols</a:t>
            </a:r>
          </a:p>
          <a:p>
            <a:pPr lvl="1"/>
            <a:r>
              <a:rPr lang="en-US" dirty="0" smtClean="0"/>
              <a:t>Cryptographic Primitives, </a:t>
            </a:r>
            <a:r>
              <a:rPr lang="en-US" i="1" dirty="0" smtClean="0"/>
              <a:t>i.e.</a:t>
            </a:r>
            <a:r>
              <a:rPr lang="en-US" dirty="0" smtClean="0"/>
              <a:t>, privacy and verifiability procedures</a:t>
            </a:r>
          </a:p>
          <a:p>
            <a:pPr lvl="1"/>
            <a:r>
              <a:rPr lang="en-US" dirty="0" smtClean="0"/>
              <a:t>Public Bulletin Board (PBB), </a:t>
            </a:r>
            <a:r>
              <a:rPr lang="en-US" i="1" dirty="0" smtClean="0"/>
              <a:t>i.e.</a:t>
            </a:r>
            <a:r>
              <a:rPr lang="en-US" dirty="0" smtClean="0"/>
              <a:t>, ballot box for results/logs</a:t>
            </a:r>
          </a:p>
          <a:p>
            <a:r>
              <a:rPr lang="en-US" dirty="0" smtClean="0"/>
              <a:t>From theory to practical systems – a long way to go!</a:t>
            </a:r>
          </a:p>
          <a:p>
            <a:pPr lvl="1"/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2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385343EC-76DF-0846-B0BA-8BEB16245F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Considerations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="" xmlns:a16="http://schemas.microsoft.com/office/drawing/2014/main" id="{50E01C48-562F-0142-A6E9-BFDB11F7268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3333CC"/>
                </a:solidFill>
              </a:rPr>
              <a:t>Remote Electronic Voting </a:t>
            </a:r>
          </a:p>
          <a:p>
            <a:pPr lvl="1"/>
            <a:r>
              <a:rPr lang="en-US" dirty="0">
                <a:solidFill>
                  <a:srgbClr val="3333CC"/>
                </a:solidFill>
              </a:rPr>
              <a:t>If trust is distributed in REV</a:t>
            </a:r>
            <a:r>
              <a:rPr lang="en-US" dirty="0"/>
              <a:t>, then </a:t>
            </a:r>
            <a:r>
              <a:rPr lang="en-US" dirty="0" smtClean="0"/>
              <a:t>REVs </a:t>
            </a:r>
            <a:r>
              <a:rPr lang="en-US" dirty="0"/>
              <a:t>can offer better privacy and verifiability than traditional voting channels, under certain trust and computational hardness assumptions </a:t>
            </a:r>
          </a:p>
          <a:p>
            <a:pPr lvl="2"/>
            <a:r>
              <a:rPr lang="en-US" dirty="0"/>
              <a:t>As soon as a system is public, future adversaries may be able to decrypt cipher-text</a:t>
            </a:r>
          </a:p>
          <a:p>
            <a:pPr lvl="2"/>
            <a:endParaRPr lang="en-US" dirty="0"/>
          </a:p>
          <a:p>
            <a:r>
              <a:rPr lang="en-US" dirty="0"/>
              <a:t>Achieving such trust distribution can be implemented by using a </a:t>
            </a:r>
            <a:r>
              <a:rPr lang="en-US" dirty="0">
                <a:solidFill>
                  <a:srgbClr val="3333CC"/>
                </a:solidFill>
              </a:rPr>
              <a:t>Public Permissioned Blockchain</a:t>
            </a:r>
            <a:r>
              <a:rPr lang="en-US" b="1" dirty="0"/>
              <a:t>, </a:t>
            </a:r>
            <a:r>
              <a:rPr lang="en-US" dirty="0"/>
              <a:t>where authorities collaborate with a </a:t>
            </a:r>
            <a:r>
              <a:rPr lang="en-US" dirty="0" smtClean="0"/>
              <a:t>Proof-of-Authority (PoA) consensus mechanism</a:t>
            </a:r>
            <a:endParaRPr lang="en-US" b="1" dirty="0"/>
          </a:p>
        </p:txBody>
      </p:sp>
    </p:spTree>
    <p:extLst>
      <p:ext uri="{BB962C8B-B14F-4D97-AF65-F5344CB8AC3E}">
        <p14:creationId xmlns="" xmlns:p14="http://schemas.microsoft.com/office/powerpoint/2010/main" val="3297141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49738" y="2514600"/>
            <a:ext cx="1481137" cy="1481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Thanks for your attention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>
          <a:xfrm>
            <a:off x="3302000" y="3822700"/>
            <a:ext cx="3376613" cy="601663"/>
          </a:xfrm>
        </p:spPr>
        <p:txBody>
          <a:bodyPr/>
          <a:lstStyle/>
          <a:p>
            <a:pPr marL="0" indent="0" algn="ctr">
              <a:buFont typeface="Wingdings" panose="05000000000000000000" pitchFamily="2" charset="2"/>
              <a:buNone/>
            </a:pPr>
            <a:r>
              <a:rPr lang="en-US" altLang="en-US" b="1" dirty="0">
                <a:ea typeface="MS PGothic" panose="020B0600070205080204" pitchFamily="34" charset="-128"/>
              </a:rPr>
              <a:t>Questions</a:t>
            </a:r>
          </a:p>
          <a:p>
            <a:pPr marL="0" indent="0" algn="ctr">
              <a:buFont typeface="Wingdings" panose="05000000000000000000" pitchFamily="2" charset="2"/>
              <a:buNone/>
            </a:pPr>
            <a:endParaRPr lang="en-US" altLang="en-US" b="1" dirty="0">
              <a:ea typeface="MS PGothic" panose="020B0600070205080204" pitchFamily="34" charset="-128"/>
            </a:endParaRPr>
          </a:p>
        </p:txBody>
      </p:sp>
      <p:sp>
        <p:nvSpPr>
          <p:cNvPr id="4198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A34DBCC0-356C-4CC5-BF0E-9B307DEF72D1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90</a:t>
            </a:fld>
            <a:endParaRPr lang="en-US" altLang="en-US" sz="1200"/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>
          <a:xfrm>
            <a:off x="317500" y="3086100"/>
            <a:ext cx="9209088" cy="685800"/>
          </a:xfrm>
        </p:spPr>
        <p:txBody>
          <a:bodyPr/>
          <a:lstStyle/>
          <a:p>
            <a:r>
              <a:rPr lang="en-US" altLang="en-US" dirty="0">
                <a:ea typeface="MS PGothic" panose="020B0600070205080204" pitchFamily="34" charset="-128"/>
              </a:rPr>
              <a:t>Backup Slides</a:t>
            </a:r>
          </a:p>
        </p:txBody>
      </p:sp>
      <p:sp>
        <p:nvSpPr>
          <p:cNvPr id="41989" name="Slide Number Placeholder 1"/>
          <p:cNvSpPr>
            <a:spLocks noGrp="1"/>
          </p:cNvSpPr>
          <p:nvPr>
            <p:ph type="sldNum" sz="quarter" idx="10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lnSpc>
                <a:spcPts val="3600"/>
              </a:lnSpc>
              <a:spcBef>
                <a:spcPct val="10000"/>
              </a:spcBef>
              <a:buSzPct val="65000"/>
              <a:buFont typeface="Wingdings" panose="05000000000000000000" pitchFamily="2" charset="2"/>
              <a:buChar char="q"/>
              <a:defRPr sz="28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lnSpc>
                <a:spcPts val="3200"/>
              </a:lnSpc>
              <a:spcBef>
                <a:spcPct val="5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lnSpc>
                <a:spcPts val="2600"/>
              </a:lnSpc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SzTx/>
              <a:buFontTx/>
              <a:buNone/>
            </a:pPr>
            <a:fld id="{A34DBCC0-356C-4CC5-BF0E-9B307DEF72D1}" type="slidenum">
              <a:rPr lang="en-US" altLang="en-US" sz="1200" smtClean="0"/>
              <a:pPr>
                <a:lnSpc>
                  <a:spcPct val="100000"/>
                </a:lnSpc>
                <a:spcBef>
                  <a:spcPct val="0"/>
                </a:spcBef>
                <a:buSzTx/>
                <a:buFontTx/>
                <a:buNone/>
              </a:pPr>
              <a:t>91</a:t>
            </a:fld>
            <a:endParaRPr lang="en-US" altLang="en-US" sz="1200"/>
          </a:p>
        </p:txBody>
      </p:sp>
      <p:sp>
        <p:nvSpPr>
          <p:cNvPr id="2" name="AutoShape 2" descr="Image result for unlock gif"/>
          <p:cNvSpPr>
            <a:spLocks noChangeAspect="1" noChangeArrowheads="1"/>
          </p:cNvSpPr>
          <p:nvPr/>
        </p:nvSpPr>
        <p:spPr bwMode="auto">
          <a:xfrm>
            <a:off x="155575" y="-1714500"/>
            <a:ext cx="4762500" cy="357187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90313232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="" xmlns:a16="http://schemas.microsoft.com/office/drawing/2014/main" id="{0015D8A8-170E-794D-B199-708DD7C007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err="1"/>
              <a:t>ElGamal</a:t>
            </a:r>
            <a:r>
              <a:rPr lang="de-DE" dirty="0"/>
              <a:t> Public-Key </a:t>
            </a:r>
            <a:r>
              <a:rPr lang="de-DE" dirty="0" err="1"/>
              <a:t>Cryptosystem</a:t>
            </a:r>
            <a:endParaRPr lang="de-DE" dirty="0"/>
          </a:p>
        </p:txBody>
      </p:sp>
      <mc:AlternateContent xmlns:mc="http://schemas.openxmlformats.org/markup-compatibility/2006">
        <mc:Choice xmlns="" xmlns:a14="http://schemas.microsoft.com/office/drawing/2010/main" Requires="a14">
          <p:sp>
            <p:nvSpPr>
              <p:cNvPr id="3" name="Inhaltsplatzhalter 2">
                <a:extLst>
                  <a:ext uri="{FF2B5EF4-FFF2-40B4-BE49-F238E27FC236}">
                    <a16:creationId xmlns:a16="http://schemas.microsoft.com/office/drawing/2014/main" id="{7BBE0B5E-D021-7640-8F10-5FE1C7CCFFC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de-CH" dirty="0"/>
                  <a:t>An </a:t>
                </a:r>
                <a:r>
                  <a:rPr lang="de-CH" dirty="0" err="1"/>
                  <a:t>ElGamal</a:t>
                </a:r>
                <a:r>
                  <a:rPr lang="de-CH" dirty="0"/>
                  <a:t> </a:t>
                </a:r>
                <a:r>
                  <a:rPr lang="de-CH" dirty="0" err="1"/>
                  <a:t>encryption</a:t>
                </a:r>
                <a:r>
                  <a:rPr lang="de-CH" dirty="0"/>
                  <a:t> </a:t>
                </a:r>
                <a:r>
                  <a:rPr lang="de-CH" dirty="0" err="1"/>
                  <a:t>scheme</a:t>
                </a:r>
                <a:r>
                  <a:rPr lang="de-CH" dirty="0"/>
                  <a:t> </a:t>
                </a:r>
                <a:r>
                  <a:rPr lang="de-CH" dirty="0" err="1"/>
                  <a:t>is</a:t>
                </a:r>
                <a:r>
                  <a:rPr lang="de-CH" dirty="0"/>
                  <a:t> a </a:t>
                </a:r>
                <a:r>
                  <a:rPr lang="de-CH" dirty="0" err="1"/>
                  <a:t>triple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𝐾𝑒𝑦𝐺𝑒𝑛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, 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𝐸𝑛𝑐𝑟𝑦𝑝𝑡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,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𝐷𝑒𝑐𝑟𝑦𝑝𝑡</m:t>
                    </m:r>
                    <m:r>
                      <a:rPr lang="de-CH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de-DE" dirty="0"/>
                  <a:t> </a:t>
                </a:r>
                <a:r>
                  <a:rPr lang="de-DE" dirty="0" err="1"/>
                  <a:t>of</a:t>
                </a:r>
                <a:r>
                  <a:rPr lang="de-DE" dirty="0"/>
                  <a:t> </a:t>
                </a:r>
                <a:r>
                  <a:rPr lang="de-DE" dirty="0" err="1"/>
                  <a:t>algorithms</a:t>
                </a:r>
                <a:r>
                  <a:rPr lang="de-DE" dirty="0"/>
                  <a:t>, </a:t>
                </a:r>
                <a:r>
                  <a:rPr lang="de-DE" dirty="0" err="1"/>
                  <a:t>which</a:t>
                </a:r>
                <a:r>
                  <a:rPr lang="de-DE" dirty="0"/>
                  <a:t> </a:t>
                </a:r>
                <a:r>
                  <a:rPr lang="de-DE" dirty="0" err="1"/>
                  <a:t>operate</a:t>
                </a:r>
                <a:r>
                  <a:rPr lang="de-DE" dirty="0"/>
                  <a:t> on a </a:t>
                </a:r>
                <a:r>
                  <a:rPr lang="de-DE" dirty="0" err="1"/>
                  <a:t>cyclic</a:t>
                </a:r>
                <a:r>
                  <a:rPr lang="de-DE" dirty="0"/>
                  <a:t> </a:t>
                </a:r>
                <a:r>
                  <a:rPr lang="de-DE" dirty="0" err="1"/>
                  <a:t>group</a:t>
                </a:r>
                <a:r>
                  <a:rPr lang="de-DE" dirty="0"/>
                  <a:t> </a:t>
                </a:r>
                <a:r>
                  <a:rPr lang="de-DE" dirty="0" err="1"/>
                  <a:t>for</a:t>
                </a:r>
                <a:r>
                  <a:rPr lang="de-DE" dirty="0"/>
                  <a:t> </a:t>
                </a:r>
                <a:r>
                  <a:rPr lang="de-DE" dirty="0" err="1"/>
                  <a:t>which</a:t>
                </a:r>
                <a:r>
                  <a:rPr lang="de-DE" dirty="0"/>
                  <a:t> </a:t>
                </a:r>
                <a:r>
                  <a:rPr lang="de-DE" dirty="0" err="1"/>
                  <a:t>the</a:t>
                </a:r>
                <a:r>
                  <a:rPr lang="de-DE" dirty="0"/>
                  <a:t> </a:t>
                </a:r>
                <a:r>
                  <a:rPr lang="de-DE" dirty="0" err="1"/>
                  <a:t>Decisional</a:t>
                </a:r>
                <a:r>
                  <a:rPr lang="de-DE" dirty="0"/>
                  <a:t> Diffie Hellman (DDH) </a:t>
                </a:r>
                <a:r>
                  <a:rPr lang="de-DE" dirty="0" err="1"/>
                  <a:t>problem</a:t>
                </a:r>
                <a:r>
                  <a:rPr lang="de-DE" dirty="0"/>
                  <a:t> </a:t>
                </a:r>
                <a:r>
                  <a:rPr lang="de-DE" dirty="0" err="1"/>
                  <a:t>is</a:t>
                </a:r>
                <a:r>
                  <a:rPr lang="de-DE" dirty="0"/>
                  <a:t> </a:t>
                </a:r>
                <a:r>
                  <a:rPr lang="de-DE" dirty="0" err="1"/>
                  <a:t>believed</a:t>
                </a:r>
                <a:r>
                  <a:rPr lang="de-DE" dirty="0"/>
                  <a:t> </a:t>
                </a:r>
                <a:r>
                  <a:rPr lang="de-DE" dirty="0" err="1"/>
                  <a:t>to</a:t>
                </a:r>
                <a:r>
                  <a:rPr lang="de-DE" dirty="0"/>
                  <a:t> </a:t>
                </a:r>
                <a:r>
                  <a:rPr lang="de-DE" dirty="0" err="1"/>
                  <a:t>be</a:t>
                </a:r>
                <a:r>
                  <a:rPr lang="de-DE" dirty="0"/>
                  <a:t> </a:t>
                </a:r>
                <a:r>
                  <a:rPr lang="de-DE" dirty="0" err="1"/>
                  <a:t>hard</a:t>
                </a:r>
                <a:r>
                  <a:rPr lang="de-DE" dirty="0"/>
                  <a:t>. </a:t>
                </a:r>
              </a:p>
              <a:p>
                <a:pPr lvl="1"/>
                <a:r>
                  <a:rPr lang="de-CH" dirty="0" err="1"/>
                  <a:t>Based</a:t>
                </a:r>
                <a:r>
                  <a:rPr lang="de-CH" dirty="0"/>
                  <a:t> on </a:t>
                </a:r>
                <a:r>
                  <a:rPr lang="de-CH" dirty="0" err="1"/>
                  <a:t>the</a:t>
                </a:r>
                <a:r>
                  <a:rPr lang="de-CH" dirty="0"/>
                  <a:t> </a:t>
                </a:r>
                <a:r>
                  <a:rPr lang="de-CH" b="1" dirty="0" err="1"/>
                  <a:t>discrete</a:t>
                </a:r>
                <a:r>
                  <a:rPr lang="de-CH" b="1" dirty="0"/>
                  <a:t> </a:t>
                </a:r>
                <a:r>
                  <a:rPr lang="de-CH" b="1" dirty="0" err="1"/>
                  <a:t>logarithm</a:t>
                </a:r>
                <a:r>
                  <a:rPr lang="de-CH" b="1" dirty="0"/>
                  <a:t> </a:t>
                </a:r>
                <a:r>
                  <a:rPr lang="de-CH" b="1" dirty="0" err="1"/>
                  <a:t>problem</a:t>
                </a:r>
                <a:endParaRPr lang="de-CH" b="1" dirty="0"/>
              </a:p>
              <a:p>
                <a:r>
                  <a:rPr lang="de-CH" dirty="0"/>
                  <a:t>Public </a:t>
                </a:r>
                <a:r>
                  <a:rPr lang="de-CH" dirty="0" err="1"/>
                  <a:t>parameters</a:t>
                </a:r>
                <a:r>
                  <a:rPr lang="de-CH" dirty="0"/>
                  <a:t> </a:t>
                </a:r>
                <a:r>
                  <a:rPr lang="de-CH" dirty="0" err="1"/>
                  <a:t>which</a:t>
                </a:r>
                <a:r>
                  <a:rPr lang="de-CH" dirty="0"/>
                  <a:t> </a:t>
                </a:r>
                <a:r>
                  <a:rPr lang="de-CH" dirty="0" err="1"/>
                  <a:t>can</a:t>
                </a:r>
                <a:r>
                  <a:rPr lang="de-CH" dirty="0"/>
                  <a:t> </a:t>
                </a:r>
                <a:r>
                  <a:rPr lang="de-CH" dirty="0" err="1"/>
                  <a:t>be</a:t>
                </a:r>
                <a:r>
                  <a:rPr lang="de-CH" dirty="0"/>
                  <a:t> </a:t>
                </a:r>
                <a:r>
                  <a:rPr lang="de-CH" dirty="0" err="1"/>
                  <a:t>shared</a:t>
                </a:r>
                <a:r>
                  <a:rPr lang="de-CH" dirty="0"/>
                  <a:t> </a:t>
                </a:r>
                <a:r>
                  <a:rPr lang="de-CH" dirty="0" err="1"/>
                  <a:t>by</a:t>
                </a:r>
                <a:r>
                  <a:rPr lang="de-CH" dirty="0"/>
                  <a:t> a </a:t>
                </a:r>
                <a:r>
                  <a:rPr lang="de-CH" dirty="0" err="1"/>
                  <a:t>number</a:t>
                </a:r>
                <a:r>
                  <a:rPr lang="de-CH" dirty="0"/>
                  <a:t> </a:t>
                </a:r>
                <a:r>
                  <a:rPr lang="de-CH" dirty="0" err="1"/>
                  <a:t>of</a:t>
                </a:r>
                <a:r>
                  <a:rPr lang="de-CH" dirty="0"/>
                  <a:t> </a:t>
                </a:r>
                <a:r>
                  <a:rPr lang="de-CH" dirty="0" err="1"/>
                  <a:t>users</a:t>
                </a:r>
                <a:r>
                  <a:rPr lang="de-CH" dirty="0"/>
                  <a:t>. Thus, </a:t>
                </a:r>
                <a14:m>
                  <m:oMath xmlns:m="http://schemas.openxmlformats.org/officeDocument/2006/math"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,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𝒒</m:t>
                    </m:r>
                  </m:oMath>
                </a14:m>
                <a:r>
                  <a:rPr lang="de-CH" dirty="0"/>
                  <a:t> </a:t>
                </a:r>
                <a:r>
                  <a:rPr lang="de-CH" dirty="0" err="1"/>
                  <a:t>and</a:t>
                </a:r>
                <a:r>
                  <a:rPr lang="de-CH" dirty="0"/>
                  <a:t> a </a:t>
                </a:r>
                <a:r>
                  <a:rPr lang="de-CH" dirty="0" err="1"/>
                  <a:t>generator</a:t>
                </a:r>
                <a:r>
                  <a:rPr lang="de-CH" b="1" dirty="0">
                    <a:solidFill>
                      <a:schemeClr val="accent2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de-CH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𝑮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\{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de-CH" b="1" i="1" dirty="0" smtClean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}</m:t>
                    </m:r>
                  </m:oMath>
                </a14:m>
                <a:endParaRPr lang="de-CH" dirty="0"/>
              </a:p>
              <a:p>
                <a:pPr lvl="2"/>
                <a14:m>
                  <m:oMath xmlns:m="http://schemas.openxmlformats.org/officeDocument/2006/math"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de-CH" dirty="0"/>
                  <a:t> a “large prime”, </a:t>
                </a:r>
                <a:r>
                  <a:rPr lang="de-CH" dirty="0" err="1"/>
                  <a:t>by</a:t>
                </a:r>
                <a:r>
                  <a:rPr lang="de-CH" dirty="0"/>
                  <a:t> </a:t>
                </a:r>
                <a:r>
                  <a:rPr lang="de-CH" dirty="0" err="1"/>
                  <a:t>which</a:t>
                </a:r>
                <a:r>
                  <a:rPr lang="de-CH" dirty="0"/>
                  <a:t> </a:t>
                </a:r>
                <a:r>
                  <a:rPr lang="de-CH" dirty="0" err="1"/>
                  <a:t>we</a:t>
                </a:r>
                <a:r>
                  <a:rPr lang="de-CH" dirty="0"/>
                  <a:t> </a:t>
                </a:r>
                <a:r>
                  <a:rPr lang="de-CH" dirty="0" err="1"/>
                  <a:t>mean</a:t>
                </a:r>
                <a:r>
                  <a:rPr lang="de-CH" dirty="0"/>
                  <a:t> </a:t>
                </a:r>
                <a:r>
                  <a:rPr lang="de-CH" dirty="0" err="1"/>
                  <a:t>one</a:t>
                </a:r>
                <a:r>
                  <a:rPr lang="de-CH" dirty="0"/>
                  <a:t> </a:t>
                </a:r>
                <a:r>
                  <a:rPr lang="de-CH" dirty="0" err="1"/>
                  <a:t>with</a:t>
                </a:r>
                <a:r>
                  <a:rPr lang="de-CH" dirty="0"/>
                  <a:t> </a:t>
                </a:r>
                <a:r>
                  <a:rPr lang="de-CH" dirty="0" err="1"/>
                  <a:t>around</a:t>
                </a:r>
                <a:r>
                  <a:rPr lang="de-CH" dirty="0"/>
                  <a:t> 2048 </a:t>
                </a:r>
                <a:r>
                  <a:rPr lang="de-CH" dirty="0" err="1"/>
                  <a:t>bits</a:t>
                </a:r>
                <a:r>
                  <a:rPr lang="de-CH" dirty="0"/>
                  <a:t>, such </a:t>
                </a:r>
                <a:r>
                  <a:rPr lang="de-CH" dirty="0" err="1"/>
                  <a:t>that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𝒑</m:t>
                    </m:r>
                    <m:r>
                      <a:rPr lang="de-CH" b="1" i="1" dirty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de-CH" b="1" i="1" dirty="0">
                        <a:latin typeface="Cambria Math" panose="02040503050406030204" pitchFamily="18" charset="0"/>
                      </a:rPr>
                      <m:t>𝟏</m:t>
                    </m:r>
                    <m:r>
                      <a:rPr lang="de-CH" i="1" dirty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CH" dirty="0" err="1"/>
                  <a:t>is</a:t>
                </a:r>
                <a:r>
                  <a:rPr lang="de-CH" dirty="0"/>
                  <a:t> divisible </a:t>
                </a:r>
                <a:r>
                  <a:rPr lang="de-CH" dirty="0" err="1"/>
                  <a:t>by</a:t>
                </a:r>
                <a:r>
                  <a:rPr lang="de-CH" dirty="0"/>
                  <a:t> </a:t>
                </a:r>
                <a:r>
                  <a:rPr lang="de-CH" dirty="0" err="1"/>
                  <a:t>another</a:t>
                </a:r>
                <a:r>
                  <a:rPr lang="de-CH" dirty="0"/>
                  <a:t> “medium prime” </a:t>
                </a:r>
                <a:r>
                  <a:rPr lang="de-CH" b="1" i="1" dirty="0" err="1">
                    <a:solidFill>
                      <a:schemeClr val="accent2"/>
                    </a:solidFill>
                  </a:rPr>
                  <a:t>q</a:t>
                </a:r>
                <a:r>
                  <a:rPr lang="de-CH" dirty="0"/>
                  <a:t> of </a:t>
                </a:r>
                <a:r>
                  <a:rPr lang="de-CH" dirty="0" err="1"/>
                  <a:t>around</a:t>
                </a:r>
                <a:r>
                  <a:rPr lang="de-CH" dirty="0"/>
                  <a:t> 256 </a:t>
                </a:r>
                <a:r>
                  <a:rPr lang="de-CH" dirty="0" err="1"/>
                  <a:t>bits</a:t>
                </a:r>
                <a:r>
                  <a:rPr lang="de-CH" dirty="0"/>
                  <a:t>.</a:t>
                </a:r>
              </a:p>
              <a:p>
                <a:pPr lvl="2"/>
                <a14:m>
                  <m:oMath xmlns:m="http://schemas.openxmlformats.org/officeDocument/2006/math"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CH" dirty="0"/>
                  <a:t>an </a:t>
                </a:r>
                <a:r>
                  <a:rPr lang="de-CH" dirty="0" err="1"/>
                  <a:t>element</a:t>
                </a:r>
                <a:r>
                  <a:rPr lang="de-CH" dirty="0"/>
                  <a:t> </a:t>
                </a:r>
                <a:r>
                  <a:rPr lang="de-CH" dirty="0" err="1"/>
                  <a:t>of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de-CH" b="1" i="1" dirty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de-CH" b="1" i="1" dirty="0">
                            <a:latin typeface="Cambria Math" panose="02040503050406030204" pitchFamily="18" charset="0"/>
                          </a:rPr>
                          <m:t>𝑭</m:t>
                        </m:r>
                      </m:e>
                      <m:sub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  <m:sup>
                        <m:r>
                          <a:rPr lang="de-CH" b="1" i="1" dirty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de-CH" dirty="0"/>
                  <a:t> </a:t>
                </a:r>
                <a:r>
                  <a:rPr lang="de-CH" dirty="0" err="1"/>
                  <a:t>of</a:t>
                </a:r>
                <a:r>
                  <a:rPr lang="de-CH" dirty="0"/>
                  <a:t> prime </a:t>
                </a:r>
                <a:r>
                  <a:rPr lang="de-CH" dirty="0" err="1"/>
                  <a:t>order</a:t>
                </a:r>
                <a:r>
                  <a:rPr lang="de-CH" dirty="0"/>
                  <a:t> </a:t>
                </a:r>
                <a:r>
                  <a:rPr lang="de-CH" b="1" i="1" dirty="0" err="1">
                    <a:solidFill>
                      <a:schemeClr val="accent2"/>
                    </a:solidFill>
                  </a:rPr>
                  <a:t>q</a:t>
                </a:r>
                <a:r>
                  <a:rPr lang="de-CH" dirty="0"/>
                  <a:t>, </a:t>
                </a:r>
                <a:r>
                  <a:rPr lang="de-CH" i="1" dirty="0"/>
                  <a:t>i.e.</a:t>
                </a:r>
                <a14:m>
                  <m:oMath xmlns:m="http://schemas.openxmlformats.org/officeDocument/2006/math">
                    <m:r>
                      <a:rPr lang="de-CH" b="1" i="1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𝒈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𝒓</m:t>
                        </m:r>
                      </m:e>
                      <m:sup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𝟏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)/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𝒒</m:t>
                        </m:r>
                      </m:sup>
                    </m:sSup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  <m:d>
                      <m:dPr>
                        <m:ctrlP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𝒎𝒐𝒅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de-CH" b="1" i="1" dirty="0">
                            <a:solidFill>
                              <a:schemeClr val="accent2"/>
                            </a:solidFill>
                            <a:latin typeface="Cambria Math" panose="02040503050406030204" pitchFamily="18" charset="0"/>
                          </a:rPr>
                          <m:t>𝒑</m:t>
                        </m:r>
                      </m:e>
                    </m:d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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≠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𝟏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de-CH" dirty="0"/>
                  <a:t>for </a:t>
                </a:r>
                <a:r>
                  <a:rPr lang="de-CH" dirty="0" err="1"/>
                  <a:t>some</a:t>
                </a:r>
                <a:r>
                  <a:rPr lang="de-CH" dirty="0"/>
                  <a:t> </a:t>
                </a:r>
                <a14:m>
                  <m:oMath xmlns:m="http://schemas.openxmlformats.org/officeDocument/2006/math"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</a:rPr>
                      <m:t>𝒓</m:t>
                    </m:r>
                    <m:r>
                      <a:rPr lang="de-CH" b="1" i="1" dirty="0">
                        <a:solidFill>
                          <a:schemeClr val="accent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∈</m:t>
                    </m:r>
                    <m:r>
                      <a:rPr lang="de-CH" b="1" i="1" dirty="0">
                        <a:latin typeface="Cambria Math" panose="02040503050406030204" pitchFamily="18" charset="0"/>
                      </a:rPr>
                      <m:t>𝑭</m:t>
                    </m:r>
                  </m:oMath>
                </a14:m>
                <a:endParaRPr lang="de-CH" dirty="0"/>
              </a:p>
            </p:txBody>
          </p:sp>
        </mc:Choice>
        <mc:Fallback>
          <p:sp>
            <p:nvSpPr>
              <p:cNvPr id="3" name="Inhaltsplatzhalter 2">
                <a:extLst>
                  <a:ext uri="{FF2B5EF4-FFF2-40B4-BE49-F238E27FC236}">
                    <a16:creationId xmlns:a14="http://schemas.microsoft.com/office/drawing/2010/main" xmlns="" xmlns:a16="http://schemas.microsoft.com/office/drawing/2014/main" id="{7BBE0B5E-D021-7640-8F10-5FE1C7CCFFC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413" t="-1471"/>
                </a:stretch>
              </a:blipFill>
            </p:spPr>
            <p:txBody>
              <a:bodyPr/>
              <a:lstStyle/>
              <a:p>
                <a:r>
                  <a:rPr lang="de-DE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="" xmlns:p14="http://schemas.microsoft.com/office/powerpoint/2010/main" val="5847966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0.1|0.1"/>
</p:tagLst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bg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4387</Words>
  <Application>Microsoft Office PowerPoint</Application>
  <PresentationFormat>A4 Paper (210x297 mm)</PresentationFormat>
  <Paragraphs>655</Paragraphs>
  <Slides>92</Slides>
  <Notes>58</Notes>
  <HiddenSlides>4</HiddenSlides>
  <MMClips>5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3" baseType="lpstr">
      <vt:lpstr>Default Design</vt:lpstr>
      <vt:lpstr>Practical Introduction to Blockchain-based Remote Electronic Voting</vt:lpstr>
      <vt:lpstr>ToC</vt:lpstr>
      <vt:lpstr>Electronic Voting (EV)</vt:lpstr>
      <vt:lpstr>Are elections just counting?</vt:lpstr>
      <vt:lpstr>The Secret Ballot</vt:lpstr>
      <vt:lpstr>Terminology</vt:lpstr>
      <vt:lpstr>E-Voting World Map</vt:lpstr>
      <vt:lpstr>Estonia</vt:lpstr>
      <vt:lpstr>Electronic Voting (EV)</vt:lpstr>
      <vt:lpstr>Brief History of Swiss Voting Channels</vt:lpstr>
      <vt:lpstr>First Trials, Initial Pilot Phase</vt:lpstr>
      <vt:lpstr>Extension of Trials </vt:lpstr>
      <vt:lpstr>Extension of Swiss-wide Pilots</vt:lpstr>
      <vt:lpstr>Situation as of 2011</vt:lpstr>
      <vt:lpstr>New Swiss Regulations in 2014 (VEleS)</vt:lpstr>
      <vt:lpstr>Publication of Source Code in 2019</vt:lpstr>
      <vt:lpstr>sVote Dependencies</vt:lpstr>
      <vt:lpstr>Current Situation in Switzerland</vt:lpstr>
      <vt:lpstr>Electronic Voting (EV)</vt:lpstr>
      <vt:lpstr>Advertisement on Public Initiative</vt:lpstr>
      <vt:lpstr>Proposed Law </vt:lpstr>
      <vt:lpstr>Comparing “Systems“</vt:lpstr>
      <vt:lpstr>The Swiss RPV Case</vt:lpstr>
      <vt:lpstr>RPV From a Voter’s Perspective</vt:lpstr>
      <vt:lpstr>PVPF: Postal Voting Process Flow</vt:lpstr>
      <vt:lpstr>Identification of Stakeholders</vt:lpstr>
      <vt:lpstr>PVPF Phases</vt:lpstr>
      <vt:lpstr>PVPF in Detail (1)</vt:lpstr>
      <vt:lpstr>PVPF in Detail (2)</vt:lpstr>
      <vt:lpstr>C: Casting, D: Storage, E: Tallying</vt:lpstr>
      <vt:lpstr>Slide 31</vt:lpstr>
      <vt:lpstr>Slide 32</vt:lpstr>
      <vt:lpstr>C: Casting, D: Storage, E: Tallying</vt:lpstr>
      <vt:lpstr>Conclusions on the Swiss RPV</vt:lpstr>
      <vt:lpstr>Remote Electronic Voting (REV)</vt:lpstr>
      <vt:lpstr>REV Requirements</vt:lpstr>
      <vt:lpstr>Voting and Electoral Processes</vt:lpstr>
      <vt:lpstr>Privacy and Verifiability Notions</vt:lpstr>
      <vt:lpstr>End-to-end Verifiability</vt:lpstr>
      <vt:lpstr>Fairness and Unforgeability</vt:lpstr>
      <vt:lpstr>Software Independence</vt:lpstr>
      <vt:lpstr>Refinements of Software Independence</vt:lpstr>
      <vt:lpstr>REV Building Blocks</vt:lpstr>
      <vt:lpstr>Secret Ballot Voting Schemes</vt:lpstr>
      <vt:lpstr>Encrypt and Sign</vt:lpstr>
      <vt:lpstr>Two Agencies Model</vt:lpstr>
      <vt:lpstr>Homomorphic Tallying</vt:lpstr>
      <vt:lpstr>Mixnet</vt:lpstr>
      <vt:lpstr>Remote Electronic Voting (REV)</vt:lpstr>
      <vt:lpstr>Building Blocks for REV Schemes</vt:lpstr>
      <vt:lpstr>Homomorphic Encryption (1)</vt:lpstr>
      <vt:lpstr>Homomorphic Encryption (2)</vt:lpstr>
      <vt:lpstr>Homomorphic Encryption (3)</vt:lpstr>
      <vt:lpstr>Proving Ciphertext Validity</vt:lpstr>
      <vt:lpstr>Zero Knowledge Proofs</vt:lpstr>
      <vt:lpstr>Ali Baba‘s Cave (1)</vt:lpstr>
      <vt:lpstr>Ali Baba‘s Cave (2)</vt:lpstr>
      <vt:lpstr>Ali Baba‘s Cave (3)</vt:lpstr>
      <vt:lpstr>Achieving Privacy with HE and ZKPs</vt:lpstr>
      <vt:lpstr>Public Bulletin Board (PBB)</vt:lpstr>
      <vt:lpstr>Public Permissioned Blockchain (BC)</vt:lpstr>
      <vt:lpstr>The Swiss Scenario</vt:lpstr>
      <vt:lpstr>Proof-of-Authority (PoA) Consensus</vt:lpstr>
      <vt:lpstr>Blockchain-based REV</vt:lpstr>
      <vt:lpstr>Practical Part </vt:lpstr>
      <vt:lpstr>Blockchain-based REV</vt:lpstr>
      <vt:lpstr>BC-based REV System: Provotum</vt:lpstr>
      <vt:lpstr>Provotum 2.0 Identity Provisioning</vt:lpstr>
      <vt:lpstr>Voting Protocol: Registration (1)</vt:lpstr>
      <vt:lpstr>Voting Protocol: Registration (1)</vt:lpstr>
      <vt:lpstr>Voting Protocol: Pairing (2)</vt:lpstr>
      <vt:lpstr>Voting Protocol: Pairing (2)</vt:lpstr>
      <vt:lpstr>Voting Protocol: Key Generation (3)</vt:lpstr>
      <vt:lpstr>Voting Protocol: Key Generation (3)</vt:lpstr>
      <vt:lpstr>Voting Protocol: Key Generation (3)</vt:lpstr>
      <vt:lpstr>Voting Protocol: Key Generation (3)</vt:lpstr>
      <vt:lpstr>Voting Protocol: Voting (4)</vt:lpstr>
      <vt:lpstr>Voting Protocol: Voting (4)</vt:lpstr>
      <vt:lpstr>Voting Protocol: Voting (4)</vt:lpstr>
      <vt:lpstr>Voting Protocol: Tallying (5)</vt:lpstr>
      <vt:lpstr>Voting Protocol: Tallying (5)</vt:lpstr>
      <vt:lpstr>Voting Protocol: Tallying (5)</vt:lpstr>
      <vt:lpstr>Voting Protocol: Tallying (5)</vt:lpstr>
      <vt:lpstr>Voting Protocol: Tallying (5)</vt:lpstr>
      <vt:lpstr>Takeaways Provotum</vt:lpstr>
      <vt:lpstr>Evaluations Provotum 2.0 </vt:lpstr>
      <vt:lpstr>Summary</vt:lpstr>
      <vt:lpstr>Observations</vt:lpstr>
      <vt:lpstr>Considerations</vt:lpstr>
      <vt:lpstr>Thanks for your attention</vt:lpstr>
      <vt:lpstr>Backup Slides</vt:lpstr>
      <vt:lpstr>ElGamal Public-Key Cryptosystem</vt:lpstr>
    </vt:vector>
  </TitlesOfParts>
  <Company>dd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Eder John Scheid</dc:creator>
  <cp:lastModifiedBy>Stiller</cp:lastModifiedBy>
  <cp:revision>2903</cp:revision>
  <cp:lastPrinted>2002-12-28T18:03:22Z</cp:lastPrinted>
  <dcterms:created xsi:type="dcterms:W3CDTF">2011-06-21T13:00:56Z</dcterms:created>
  <dcterms:modified xsi:type="dcterms:W3CDTF">2020-04-30T08:13:15Z</dcterms:modified>
</cp:coreProperties>
</file>