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7" r:id="rId2"/>
    <p:sldId id="276" r:id="rId3"/>
    <p:sldId id="259" r:id="rId4"/>
    <p:sldId id="265" r:id="rId5"/>
    <p:sldId id="279" r:id="rId6"/>
    <p:sldId id="262" r:id="rId7"/>
    <p:sldId id="278" r:id="rId8"/>
    <p:sldId id="266" r:id="rId9"/>
    <p:sldId id="268" r:id="rId10"/>
    <p:sldId id="277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1" autoAdjust="0"/>
  </p:normalViewPr>
  <p:slideViewPr>
    <p:cSldViewPr>
      <p:cViewPr>
        <p:scale>
          <a:sx n="60" d="100"/>
          <a:sy n="60" d="100"/>
        </p:scale>
        <p:origin x="1412" y="1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solidFill>
            <a:schemeClr val="tx1"/>
          </a:solidFill>
        </a:ln>
        <a:effectLst/>
        <a:sp3d>
          <a:contourClr>
            <a:schemeClr val="tx1"/>
          </a:contourClr>
        </a:sp3d>
      </c:spPr>
    </c:floor>
    <c:sideWall>
      <c:thickness val="0"/>
      <c:spPr>
        <a:noFill/>
        <a:ln>
          <a:solidFill>
            <a:schemeClr val="tx1"/>
          </a:solidFill>
        </a:ln>
        <a:effectLst/>
        <a:sp3d>
          <a:contourClr>
            <a:schemeClr val="tx1"/>
          </a:contourClr>
        </a:sp3d>
      </c:spPr>
    </c:sideWall>
    <c:backWall>
      <c:thickness val="0"/>
      <c:spPr>
        <a:noFill/>
        <a:ln>
          <a:solidFill>
            <a:schemeClr val="tx1"/>
          </a:solidFill>
        </a:ln>
        <a:effectLst/>
        <a:sp3d>
          <a:contourClr>
            <a:schemeClr val="tx1"/>
          </a:contourClr>
        </a:sp3d>
      </c:spPr>
    </c:backWall>
    <c:plotArea>
      <c:layout>
        <c:manualLayout>
          <c:layoutTarget val="inner"/>
          <c:xMode val="edge"/>
          <c:yMode val="edge"/>
          <c:x val="7.8876899188141059E-2"/>
          <c:y val="7.8628049990964635E-2"/>
          <c:w val="0.87085656696890079"/>
          <c:h val="0.8172571315344492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Tabelle1!$A$2:$A$5</c:f>
              <c:strCache>
                <c:ptCount val="4"/>
                <c:pt idx="0">
                  <c:v>0-10</c:v>
                </c:pt>
                <c:pt idx="1">
                  <c:v>11-20</c:v>
                </c:pt>
                <c:pt idx="2">
                  <c:v>21-30</c:v>
                </c:pt>
                <c:pt idx="3">
                  <c:v>21-40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7</c:v>
                </c:pt>
                <c:pt idx="1">
                  <c:v>30</c:v>
                </c:pt>
                <c:pt idx="2">
                  <c:v>35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28-41CB-A680-792266227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29875896"/>
        <c:axId val="529876224"/>
        <c:axId val="0"/>
      </c:bar3DChart>
      <c:catAx>
        <c:axId val="52987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29876224"/>
        <c:crosses val="autoZero"/>
        <c:auto val="1"/>
        <c:lblAlgn val="ctr"/>
        <c:lblOffset val="100"/>
        <c:noMultiLvlLbl val="0"/>
      </c:catAx>
      <c:valAx>
        <c:axId val="52987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29875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E7D6A-FBD3-4B92-9893-B4DE8D02320A}" type="datetimeFigureOut">
              <a:rPr lang="de-CH" smtClean="0"/>
              <a:t>03.11.2021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BE2D1-6322-4AEA-A337-6CD461F1ABB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04603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grpSp>
        <p:nvGrpSpPr>
          <p:cNvPr id="7" name="Group 18"/>
          <p:cNvGrpSpPr>
            <a:grpSpLocks/>
          </p:cNvGrpSpPr>
          <p:nvPr userDrawn="1"/>
        </p:nvGrpSpPr>
        <p:grpSpPr bwMode="auto">
          <a:xfrm>
            <a:off x="-3175" y="5638800"/>
            <a:ext cx="9147175" cy="1225550"/>
            <a:chOff x="-3765" y="4832896"/>
            <a:chExt cx="9147765" cy="2032192"/>
          </a:xfrm>
        </p:grpSpPr>
        <p:sp>
          <p:nvSpPr>
            <p:cNvPr id="8" name="Freeform 19"/>
            <p:cNvSpPr>
              <a:spLocks/>
            </p:cNvSpPr>
            <p:nvPr/>
          </p:nvSpPr>
          <p:spPr bwMode="auto">
            <a:xfrm>
              <a:off x="1687032" y="4832896"/>
              <a:ext cx="7456968" cy="518491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atin typeface="Arial" charset="0"/>
                <a:cs typeface="+mn-cs"/>
              </a:endParaRPr>
            </a:p>
          </p:txBody>
        </p:sp>
        <p:sp>
          <p:nvSpPr>
            <p:cNvPr id="9" name="Freeform 20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2147483646 h 528"/>
                <a:gd name="T6" fmla="*/ 2147483646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cxnSp>
          <p:nvCxnSpPr>
            <p:cNvPr id="11" name="Straight Connector 23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3770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4922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27026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00690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52986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12023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64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518798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41135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6871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382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CH" dirty="0"/>
          </a:p>
        </p:txBody>
      </p:sp>
      <p:sp>
        <p:nvSpPr>
          <p:cNvPr id="7" name="Freeform 12"/>
          <p:cNvSpPr>
            <a:spLocks/>
          </p:cNvSpPr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8" name="Freeform 11"/>
          <p:cNvSpPr>
            <a:spLocks/>
          </p:cNvSpPr>
          <p:nvPr userDrawn="1"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9" name="Right Triangle 13"/>
          <p:cNvSpPr>
            <a:spLocks/>
          </p:cNvSpPr>
          <p:nvPr userDrawn="1"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cxnSp>
        <p:nvCxnSpPr>
          <p:cNvPr id="10" name="Straight Connector 14"/>
          <p:cNvCxnSpPr/>
          <p:nvPr userDrawn="1"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pic>
        <p:nvPicPr>
          <p:cNvPr id="12" name="Picture 6" descr="fertisavee_ch_fb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6397625"/>
            <a:ext cx="560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1"/>
          <p:cNvPicPr>
            <a:picLocks noChangeAspect="1"/>
          </p:cNvPicPr>
          <p:nvPr userDrawn="1"/>
        </p:nvPicPr>
        <p:blipFill>
          <a:blip r:embed="rId15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6426200"/>
            <a:ext cx="1092200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180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0070C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1313" y="1665288"/>
            <a:ext cx="8432800" cy="1524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de-CH" altLang="de-DE" dirty="0" smtClean="0"/>
              <a:t>Case </a:t>
            </a:r>
            <a:r>
              <a:rPr lang="de-CH" altLang="de-DE" dirty="0"/>
              <a:t>R</a:t>
            </a:r>
            <a:r>
              <a:rPr lang="de-CH" altLang="de-DE" dirty="0" smtClean="0"/>
              <a:t>eport:</a:t>
            </a:r>
            <a:br>
              <a:rPr lang="de-CH" altLang="de-DE" dirty="0" smtClean="0"/>
            </a:br>
            <a:r>
              <a:rPr lang="de-CH" altLang="de-DE" dirty="0" err="1"/>
              <a:t>S</a:t>
            </a:r>
            <a:r>
              <a:rPr lang="de-CH" altLang="de-DE" dirty="0" err="1" smtClean="0"/>
              <a:t>uccessful</a:t>
            </a:r>
            <a:r>
              <a:rPr lang="de-CH" altLang="de-DE" dirty="0" smtClean="0"/>
              <a:t> </a:t>
            </a:r>
            <a:r>
              <a:rPr lang="de-CH" altLang="de-DE" dirty="0"/>
              <a:t>T</a:t>
            </a:r>
            <a:r>
              <a:rPr lang="de-CH" altLang="de-DE" dirty="0" smtClean="0"/>
              <a:t>ransplantation </a:t>
            </a:r>
            <a:r>
              <a:rPr lang="de-CH" altLang="de-DE" dirty="0" err="1" smtClean="0"/>
              <a:t>of</a:t>
            </a:r>
            <a:r>
              <a:rPr lang="de-CH" altLang="de-DE" dirty="0" smtClean="0"/>
              <a:t> </a:t>
            </a:r>
            <a:r>
              <a:rPr lang="de-CH" altLang="de-DE" dirty="0" err="1" smtClean="0"/>
              <a:t>Ovarian</a:t>
            </a:r>
            <a:r>
              <a:rPr lang="de-CH" altLang="de-DE" dirty="0" smtClean="0"/>
              <a:t> </a:t>
            </a:r>
            <a:r>
              <a:rPr lang="de-CH" altLang="de-DE" dirty="0" err="1" smtClean="0"/>
              <a:t>Tissue</a:t>
            </a:r>
            <a:endParaRPr lang="de-CH" altLang="de-DE" dirty="0" smtClean="0"/>
          </a:p>
        </p:txBody>
      </p:sp>
      <p:sp>
        <p:nvSpPr>
          <p:cNvPr id="2048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411560" y="4398963"/>
            <a:ext cx="6400800" cy="10223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marR="0" eaLnBrk="1" hangingPunct="1"/>
            <a:r>
              <a:rPr lang="de-CH" altLang="de-DE" sz="1600" i="1" dirty="0" smtClean="0"/>
              <a:t>PD Dr. Ruth Stiller</a:t>
            </a:r>
          </a:p>
          <a:p>
            <a:pPr marR="0" eaLnBrk="1" hangingPunct="1"/>
            <a:r>
              <a:rPr lang="de-CH" altLang="de-DE" sz="1600" i="1" dirty="0" err="1" smtClean="0"/>
              <a:t>MSc</a:t>
            </a:r>
            <a:r>
              <a:rPr lang="de-CH" altLang="de-DE" sz="1600" i="1" dirty="0" smtClean="0"/>
              <a:t> Ana Velasco</a:t>
            </a:r>
          </a:p>
          <a:p>
            <a:pPr marR="0" eaLnBrk="1" hangingPunct="1"/>
            <a:r>
              <a:rPr lang="de-CH" altLang="de-DE" sz="1600" i="1" dirty="0" smtClean="0"/>
              <a:t>Department </a:t>
            </a:r>
            <a:r>
              <a:rPr lang="de-CH" altLang="de-DE" sz="1600" i="1" dirty="0" err="1" smtClean="0"/>
              <a:t>of</a:t>
            </a:r>
            <a:r>
              <a:rPr lang="de-CH" altLang="de-DE" sz="1600" i="1" dirty="0" smtClean="0"/>
              <a:t> </a:t>
            </a:r>
            <a:r>
              <a:rPr lang="de-CH" altLang="de-DE" sz="1600" i="1" dirty="0" err="1"/>
              <a:t>R</a:t>
            </a:r>
            <a:r>
              <a:rPr lang="de-CH" altLang="de-DE" sz="1600" i="1" dirty="0" err="1" smtClean="0"/>
              <a:t>eproductive</a:t>
            </a:r>
            <a:r>
              <a:rPr lang="de-CH" altLang="de-DE" sz="1600" i="1" dirty="0" smtClean="0"/>
              <a:t> </a:t>
            </a:r>
            <a:r>
              <a:rPr lang="de-CH" altLang="de-DE" sz="1600" i="1" dirty="0" err="1" smtClean="0"/>
              <a:t>Endocrinology</a:t>
            </a:r>
            <a:endParaRPr lang="de-CH" altLang="de-DE" sz="1600" i="1" dirty="0" smtClean="0"/>
          </a:p>
          <a:p>
            <a:pPr marR="0" eaLnBrk="1" hangingPunct="1"/>
            <a:r>
              <a:rPr lang="de-CH" altLang="de-DE" sz="1600" i="1" dirty="0" smtClean="0"/>
              <a:t>University Hospital </a:t>
            </a:r>
            <a:r>
              <a:rPr lang="de-CH" altLang="de-DE" sz="1600" i="1" dirty="0" err="1" smtClean="0"/>
              <a:t>Zurich</a:t>
            </a:r>
            <a:endParaRPr lang="de-CH" altLang="de-DE" sz="1600" i="1" dirty="0" smtClean="0"/>
          </a:p>
        </p:txBody>
      </p:sp>
      <p:pic>
        <p:nvPicPr>
          <p:cNvPr id="20484" name="Picture 6" descr="fertisavee_ch_fb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153988"/>
            <a:ext cx="8477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368300"/>
            <a:ext cx="21875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8"/>
          <p:cNvGrpSpPr>
            <a:grpSpLocks/>
          </p:cNvGrpSpPr>
          <p:nvPr/>
        </p:nvGrpSpPr>
        <p:grpSpPr bwMode="auto">
          <a:xfrm>
            <a:off x="-3175" y="5551488"/>
            <a:ext cx="9147175" cy="1312862"/>
            <a:chOff x="-3765" y="4832896"/>
            <a:chExt cx="9147765" cy="2032192"/>
          </a:xfrm>
        </p:grpSpPr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1687032" y="4832896"/>
              <a:ext cx="7456968" cy="518491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atin typeface="Arial" charset="0"/>
                <a:cs typeface="+mn-cs"/>
              </a:endParaRPr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2147483646 h 528"/>
                <a:gd name="T6" fmla="*/ 2147483646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cxnSp>
          <p:nvCxnSpPr>
            <p:cNvPr id="17" name="Straight Connector 23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38017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 fontScale="90000"/>
          </a:bodyPr>
          <a:lstStyle/>
          <a:p>
            <a:r>
              <a:rPr lang="de-CH" dirty="0" err="1"/>
              <a:t>Ovarian</a:t>
            </a:r>
            <a:r>
              <a:rPr lang="de-CH" dirty="0"/>
              <a:t> </a:t>
            </a:r>
            <a:r>
              <a:rPr lang="de-CH" dirty="0" err="1"/>
              <a:t>Tissue</a:t>
            </a:r>
            <a:r>
              <a:rPr lang="de-CH" dirty="0"/>
              <a:t> </a:t>
            </a:r>
            <a:r>
              <a:rPr lang="de-CH" dirty="0" err="1"/>
              <a:t>C</a:t>
            </a:r>
            <a:r>
              <a:rPr lang="de-CH" dirty="0" err="1" smtClean="0"/>
              <a:t>ryopreservation</a:t>
            </a:r>
            <a:r>
              <a:rPr lang="de-CH" dirty="0" smtClean="0"/>
              <a:t> </a:t>
            </a:r>
            <a:r>
              <a:rPr lang="de-CH" dirty="0"/>
              <a:t>at </a:t>
            </a:r>
            <a:r>
              <a:rPr lang="de-CH" dirty="0" err="1" smtClean="0"/>
              <a:t>the</a:t>
            </a:r>
            <a:r>
              <a:rPr lang="de-CH" dirty="0" smtClean="0"/>
              <a:t> University </a:t>
            </a:r>
            <a:r>
              <a:rPr lang="de-CH" dirty="0"/>
              <a:t>Hospital </a:t>
            </a:r>
            <a:r>
              <a:rPr lang="de-CH" dirty="0" err="1"/>
              <a:t>Zurich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CH" dirty="0" smtClean="0"/>
              <a:t>2001-2021: </a:t>
            </a:r>
            <a:r>
              <a:rPr lang="de-CH" dirty="0"/>
              <a:t>105 </a:t>
            </a:r>
            <a:r>
              <a:rPr lang="de-CH" dirty="0" err="1"/>
              <a:t>cryopreservations</a:t>
            </a:r>
            <a:r>
              <a:rPr lang="de-CH" dirty="0" smtClean="0"/>
              <a:t> </a:t>
            </a:r>
          </a:p>
          <a:p>
            <a:pPr lvl="1"/>
            <a:r>
              <a:rPr lang="de-CH" dirty="0" err="1"/>
              <a:t>M</a:t>
            </a:r>
            <a:r>
              <a:rPr lang="de-CH" dirty="0" err="1" smtClean="0"/>
              <a:t>ean</a:t>
            </a:r>
            <a:r>
              <a:rPr lang="de-CH" dirty="0" smtClean="0"/>
              <a:t> </a:t>
            </a:r>
            <a:r>
              <a:rPr lang="de-CH" dirty="0" err="1" smtClean="0"/>
              <a:t>age</a:t>
            </a:r>
            <a:r>
              <a:rPr lang="de-CH" dirty="0" smtClean="0"/>
              <a:t> at </a:t>
            </a:r>
            <a:r>
              <a:rPr lang="de-CH" dirty="0" err="1" smtClean="0"/>
              <a:t>the</a:t>
            </a:r>
            <a:r>
              <a:rPr lang="de-CH" dirty="0" smtClean="0"/>
              <a:t> time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cryopreservation</a:t>
            </a:r>
            <a:r>
              <a:rPr lang="de-CH" dirty="0" smtClean="0"/>
              <a:t>: 24.1 </a:t>
            </a:r>
            <a:r>
              <a:rPr lang="de-CH" dirty="0" err="1" smtClean="0"/>
              <a:t>years</a:t>
            </a:r>
            <a:endParaRPr lang="de-CH" dirty="0"/>
          </a:p>
          <a:p>
            <a:pPr lvl="1"/>
            <a:r>
              <a:rPr lang="de-CH" dirty="0"/>
              <a:t>R</a:t>
            </a:r>
            <a:r>
              <a:rPr lang="de-CH" dirty="0" smtClean="0"/>
              <a:t>ange: 2.4 - 38.5 </a:t>
            </a:r>
            <a:r>
              <a:rPr lang="de-CH" dirty="0" err="1" smtClean="0"/>
              <a:t>years</a:t>
            </a:r>
            <a:endParaRPr lang="de-CH" dirty="0">
              <a:solidFill>
                <a:srgbClr val="FF0000"/>
              </a:solidFill>
            </a:endParaRPr>
          </a:p>
        </p:txBody>
      </p:sp>
      <p:grpSp>
        <p:nvGrpSpPr>
          <p:cNvPr id="10" name="Gruppieren 9"/>
          <p:cNvGrpSpPr/>
          <p:nvPr/>
        </p:nvGrpSpPr>
        <p:grpSpPr>
          <a:xfrm>
            <a:off x="2309721" y="2896172"/>
            <a:ext cx="4998583" cy="3438954"/>
            <a:chOff x="2994416" y="3073597"/>
            <a:chExt cx="5421353" cy="3729814"/>
          </a:xfrm>
        </p:grpSpPr>
        <p:sp>
          <p:nvSpPr>
            <p:cNvPr id="5" name="Textfeld 4"/>
            <p:cNvSpPr txBox="1"/>
            <p:nvPr/>
          </p:nvSpPr>
          <p:spPr>
            <a:xfrm>
              <a:off x="3923928" y="6436223"/>
              <a:ext cx="4413743" cy="367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dirty="0" smtClean="0">
                  <a:solidFill>
                    <a:prstClr val="black"/>
                  </a:solidFill>
                </a:rPr>
                <a:t>Patient </a:t>
              </a:r>
              <a:r>
                <a:rPr lang="de-CH" sz="1600" dirty="0" err="1" smtClean="0">
                  <a:solidFill>
                    <a:prstClr val="black"/>
                  </a:solidFill>
                </a:rPr>
                <a:t>age</a:t>
              </a:r>
              <a:r>
                <a:rPr lang="de-CH" sz="1600" dirty="0" smtClean="0">
                  <a:solidFill>
                    <a:prstClr val="black"/>
                  </a:solidFill>
                </a:rPr>
                <a:t> at </a:t>
              </a:r>
              <a:r>
                <a:rPr lang="de-CH" sz="1600" dirty="0" err="1" smtClean="0">
                  <a:solidFill>
                    <a:prstClr val="black"/>
                  </a:solidFill>
                </a:rPr>
                <a:t>the</a:t>
              </a:r>
              <a:r>
                <a:rPr lang="de-CH" sz="1600" dirty="0" smtClean="0">
                  <a:solidFill>
                    <a:prstClr val="black"/>
                  </a:solidFill>
                </a:rPr>
                <a:t> time </a:t>
              </a:r>
              <a:r>
                <a:rPr lang="de-CH" sz="1600" dirty="0" err="1" smtClean="0">
                  <a:solidFill>
                    <a:prstClr val="black"/>
                  </a:solidFill>
                </a:rPr>
                <a:t>of</a:t>
              </a:r>
              <a:r>
                <a:rPr lang="de-CH" sz="1600" dirty="0" smtClean="0">
                  <a:solidFill>
                    <a:prstClr val="black"/>
                  </a:solidFill>
                </a:rPr>
                <a:t> </a:t>
              </a:r>
              <a:r>
                <a:rPr lang="de-CH" sz="1600" dirty="0" err="1" smtClean="0">
                  <a:solidFill>
                    <a:prstClr val="black"/>
                  </a:solidFill>
                </a:rPr>
                <a:t>cryopreservation</a:t>
              </a:r>
              <a:endParaRPr lang="de-CH" sz="1600" dirty="0">
                <a:solidFill>
                  <a:prstClr val="black"/>
                </a:solidFill>
              </a:endParaRPr>
            </a:p>
          </p:txBody>
        </p:sp>
        <p:sp>
          <p:nvSpPr>
            <p:cNvPr id="4" name="Textfeld 3"/>
            <p:cNvSpPr txBox="1"/>
            <p:nvPr/>
          </p:nvSpPr>
          <p:spPr>
            <a:xfrm rot="16200000">
              <a:off x="2295506" y="4775982"/>
              <a:ext cx="17363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600" dirty="0" err="1" smtClean="0"/>
                <a:t>Number</a:t>
              </a:r>
              <a:r>
                <a:rPr lang="de-CH" sz="1600" dirty="0" smtClean="0"/>
                <a:t> </a:t>
              </a:r>
              <a:r>
                <a:rPr lang="de-CH" sz="1600" dirty="0" err="1" smtClean="0"/>
                <a:t>of</a:t>
              </a:r>
              <a:r>
                <a:rPr lang="de-CH" sz="1600" dirty="0" smtClean="0"/>
                <a:t> </a:t>
              </a:r>
              <a:r>
                <a:rPr lang="de-CH" sz="1600" dirty="0" err="1" smtClean="0"/>
                <a:t>cases</a:t>
              </a:r>
              <a:endParaRPr lang="de-CH" sz="1600" dirty="0"/>
            </a:p>
          </p:txBody>
        </p:sp>
        <p:graphicFrame>
          <p:nvGraphicFramePr>
            <p:cNvPr id="9" name="Diagramm 8"/>
            <p:cNvGraphicFramePr/>
            <p:nvPr>
              <p:extLst>
                <p:ext uri="{D42A27DB-BD31-4B8C-83A1-F6EECF244321}">
                  <p14:modId xmlns:p14="http://schemas.microsoft.com/office/powerpoint/2010/main" val="926222994"/>
                </p:ext>
              </p:extLst>
            </p:nvPr>
          </p:nvGraphicFramePr>
          <p:xfrm>
            <a:off x="3347864" y="3073597"/>
            <a:ext cx="5067905" cy="33786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11" name="Textfeld 10"/>
          <p:cNvSpPr txBox="1"/>
          <p:nvPr/>
        </p:nvSpPr>
        <p:spPr>
          <a:xfrm>
            <a:off x="3515763" y="509908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7</a:t>
            </a:r>
            <a:endParaRPr lang="de-CH" sz="1400" dirty="0"/>
          </a:p>
        </p:txBody>
      </p:sp>
      <p:sp>
        <p:nvSpPr>
          <p:cNvPr id="12" name="Textfeld 11"/>
          <p:cNvSpPr txBox="1"/>
          <p:nvPr/>
        </p:nvSpPr>
        <p:spPr>
          <a:xfrm>
            <a:off x="4341000" y="3633602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30</a:t>
            </a:r>
            <a:endParaRPr lang="de-CH" sz="1400" dirty="0"/>
          </a:p>
        </p:txBody>
      </p:sp>
      <p:sp>
        <p:nvSpPr>
          <p:cNvPr id="13" name="Textfeld 12"/>
          <p:cNvSpPr txBox="1"/>
          <p:nvPr/>
        </p:nvSpPr>
        <p:spPr>
          <a:xfrm>
            <a:off x="5257854" y="3317415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35</a:t>
            </a:r>
            <a:endParaRPr lang="de-CH" sz="1400" dirty="0"/>
          </a:p>
        </p:txBody>
      </p:sp>
      <p:sp>
        <p:nvSpPr>
          <p:cNvPr id="14" name="Textfeld 13"/>
          <p:cNvSpPr txBox="1"/>
          <p:nvPr/>
        </p:nvSpPr>
        <p:spPr>
          <a:xfrm>
            <a:off x="6170434" y="3831122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27</a:t>
            </a:r>
            <a:endParaRPr lang="de-CH" sz="1400" dirty="0"/>
          </a:p>
        </p:txBody>
      </p:sp>
    </p:spTree>
    <p:extLst>
      <p:ext uri="{BB962C8B-B14F-4D97-AF65-F5344CB8AC3E}">
        <p14:creationId xmlns:p14="http://schemas.microsoft.com/office/powerpoint/2010/main" val="185427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Patient </a:t>
            </a:r>
            <a:r>
              <a:rPr lang="de-CH" dirty="0"/>
              <a:t>B</a:t>
            </a:r>
            <a:r>
              <a:rPr lang="de-CH" dirty="0" smtClean="0"/>
              <a:t>ackground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5240" cy="4925144"/>
          </a:xfrm>
        </p:spPr>
        <p:txBody>
          <a:bodyPr>
            <a:normAutofit/>
          </a:bodyPr>
          <a:lstStyle/>
          <a:p>
            <a:r>
              <a:rPr lang="de-CH" dirty="0" smtClean="0"/>
              <a:t>28 </a:t>
            </a:r>
            <a:r>
              <a:rPr lang="de-CH" dirty="0" err="1" smtClean="0"/>
              <a:t>yrs</a:t>
            </a:r>
            <a:r>
              <a:rPr lang="de-CH" dirty="0" smtClean="0"/>
              <a:t> Pat. </a:t>
            </a:r>
            <a:r>
              <a:rPr lang="de-CH" dirty="0" err="1" smtClean="0"/>
              <a:t>with</a:t>
            </a:r>
            <a:r>
              <a:rPr lang="de-CH" dirty="0" smtClean="0"/>
              <a:t> </a:t>
            </a:r>
            <a:r>
              <a:rPr lang="de-CH" dirty="0" err="1" smtClean="0"/>
              <a:t>classical</a:t>
            </a:r>
            <a:r>
              <a:rPr lang="de-CH" dirty="0" smtClean="0"/>
              <a:t> Hodgkin </a:t>
            </a:r>
            <a:r>
              <a:rPr lang="de-CH" dirty="0" err="1" smtClean="0"/>
              <a:t>Lymphoma</a:t>
            </a:r>
            <a:r>
              <a:rPr lang="de-CH" dirty="0" smtClean="0"/>
              <a:t>, </a:t>
            </a:r>
            <a:br>
              <a:rPr lang="de-CH" dirty="0" smtClean="0"/>
            </a:br>
            <a:r>
              <a:rPr lang="de-CH" dirty="0" err="1" smtClean="0"/>
              <a:t>stage</a:t>
            </a:r>
            <a:r>
              <a:rPr lang="de-CH" dirty="0" smtClean="0"/>
              <a:t> IIB </a:t>
            </a:r>
            <a:r>
              <a:rPr lang="de-CH" dirty="0" err="1" smtClean="0"/>
              <a:t>according</a:t>
            </a:r>
            <a:r>
              <a:rPr lang="de-CH" dirty="0" smtClean="0"/>
              <a:t> </a:t>
            </a:r>
            <a:r>
              <a:rPr lang="de-CH" dirty="0" err="1" smtClean="0"/>
              <a:t>to</a:t>
            </a:r>
            <a:r>
              <a:rPr lang="de-CH" dirty="0" smtClean="0"/>
              <a:t> Ann Arbor, </a:t>
            </a:r>
            <a:br>
              <a:rPr lang="de-CH" dirty="0" smtClean="0"/>
            </a:br>
            <a:r>
              <a:rPr lang="de-CH" dirty="0" smtClean="0"/>
              <a:t>NS1 </a:t>
            </a:r>
            <a:r>
              <a:rPr lang="de-CH" dirty="0" err="1" smtClean="0"/>
              <a:t>according</a:t>
            </a:r>
            <a:r>
              <a:rPr lang="de-CH" dirty="0" smtClean="0"/>
              <a:t> </a:t>
            </a:r>
            <a:r>
              <a:rPr lang="de-CH" dirty="0" err="1" smtClean="0"/>
              <a:t>to</a:t>
            </a:r>
            <a:r>
              <a:rPr lang="de-CH" dirty="0" smtClean="0"/>
              <a:t> Bennett, ED 11/11</a:t>
            </a:r>
            <a:endParaRPr lang="de-CH" sz="800" dirty="0" smtClean="0"/>
          </a:p>
          <a:p>
            <a:pPr lvl="2"/>
            <a:r>
              <a:rPr lang="de-CH" dirty="0" err="1"/>
              <a:t>P</a:t>
            </a:r>
            <a:r>
              <a:rPr lang="de-CH" dirty="0" err="1" smtClean="0"/>
              <a:t>lanned</a:t>
            </a:r>
            <a:r>
              <a:rPr lang="de-CH" dirty="0" smtClean="0"/>
              <a:t> </a:t>
            </a:r>
            <a:r>
              <a:rPr lang="de-CH" dirty="0" err="1" smtClean="0"/>
              <a:t>oncological</a:t>
            </a:r>
            <a:r>
              <a:rPr lang="de-CH" dirty="0" smtClean="0"/>
              <a:t> </a:t>
            </a:r>
            <a:r>
              <a:rPr lang="de-CH" dirty="0" err="1" smtClean="0"/>
              <a:t>therapy</a:t>
            </a:r>
            <a:r>
              <a:rPr lang="de-CH" dirty="0" smtClean="0"/>
              <a:t>: </a:t>
            </a:r>
            <a:br>
              <a:rPr lang="de-CH" dirty="0" smtClean="0"/>
            </a:br>
            <a:r>
              <a:rPr lang="de-CH" dirty="0" smtClean="0"/>
              <a:t>6 </a:t>
            </a:r>
            <a:r>
              <a:rPr lang="de-CH" dirty="0" err="1"/>
              <a:t>c</a:t>
            </a:r>
            <a:r>
              <a:rPr lang="de-CH" dirty="0" err="1" smtClean="0"/>
              <a:t>ycles</a:t>
            </a:r>
            <a:r>
              <a:rPr lang="de-CH" dirty="0" smtClean="0"/>
              <a:t> BEACOPP </a:t>
            </a:r>
            <a:r>
              <a:rPr lang="de-CH" dirty="0" err="1" smtClean="0"/>
              <a:t>esk</a:t>
            </a:r>
            <a:r>
              <a:rPr lang="de-CH" dirty="0" smtClean="0"/>
              <a:t>. </a:t>
            </a:r>
          </a:p>
          <a:p>
            <a:pPr lvl="3"/>
            <a:r>
              <a:rPr lang="de-CH" dirty="0" smtClean="0"/>
              <a:t>(</a:t>
            </a:r>
            <a:r>
              <a:rPr lang="de-CH" dirty="0" err="1" smtClean="0"/>
              <a:t>Cyclophosphamid</a:t>
            </a:r>
            <a:r>
              <a:rPr lang="de-CH" dirty="0" smtClean="0"/>
              <a:t>, </a:t>
            </a:r>
            <a:r>
              <a:rPr lang="de-CH" dirty="0" err="1" smtClean="0"/>
              <a:t>Etoposid</a:t>
            </a:r>
            <a:r>
              <a:rPr lang="de-CH" dirty="0" smtClean="0"/>
              <a:t>, </a:t>
            </a:r>
            <a:r>
              <a:rPr lang="de-CH" dirty="0" err="1" smtClean="0"/>
              <a:t>Adriamycin</a:t>
            </a:r>
            <a:r>
              <a:rPr lang="de-CH" dirty="0" smtClean="0"/>
              <a:t>, </a:t>
            </a:r>
            <a:r>
              <a:rPr lang="de-CH" dirty="0" err="1" smtClean="0"/>
              <a:t>Procarbacin</a:t>
            </a:r>
            <a:r>
              <a:rPr lang="de-CH" dirty="0" smtClean="0"/>
              <a:t>, </a:t>
            </a:r>
            <a:br>
              <a:rPr lang="de-CH" dirty="0" smtClean="0"/>
            </a:br>
            <a:r>
              <a:rPr lang="de-CH" dirty="0" err="1" smtClean="0"/>
              <a:t>Vincristin</a:t>
            </a:r>
            <a:r>
              <a:rPr lang="de-CH" dirty="0" smtClean="0"/>
              <a:t>, </a:t>
            </a:r>
            <a:r>
              <a:rPr lang="de-CH" dirty="0" err="1" smtClean="0"/>
              <a:t>Bleiomycin</a:t>
            </a:r>
            <a:r>
              <a:rPr lang="de-CH" dirty="0" smtClean="0"/>
              <a:t>, </a:t>
            </a:r>
            <a:r>
              <a:rPr lang="de-CH" dirty="0" err="1" smtClean="0"/>
              <a:t>Prednisolon</a:t>
            </a:r>
            <a:r>
              <a:rPr lang="de-CH" dirty="0" smtClean="0"/>
              <a:t>)</a:t>
            </a:r>
          </a:p>
          <a:p>
            <a:pPr lvl="1"/>
            <a:r>
              <a:rPr lang="de-CH" dirty="0" smtClean="0"/>
              <a:t>I° </a:t>
            </a:r>
            <a:r>
              <a:rPr lang="de-CH" dirty="0" err="1"/>
              <a:t>I</a:t>
            </a:r>
            <a:r>
              <a:rPr lang="de-CH" dirty="0" err="1" smtClean="0"/>
              <a:t>nfertility</a:t>
            </a:r>
            <a:r>
              <a:rPr lang="de-CH" dirty="0" smtClean="0"/>
              <a:t> </a:t>
            </a:r>
            <a:r>
              <a:rPr lang="de-CH" dirty="0" err="1" smtClean="0"/>
              <a:t>since</a:t>
            </a:r>
            <a:r>
              <a:rPr lang="de-CH" dirty="0" smtClean="0"/>
              <a:t> 2014</a:t>
            </a:r>
          </a:p>
          <a:p>
            <a:pPr lvl="1"/>
            <a:endParaRPr lang="de-CH" sz="800" dirty="0" smtClean="0"/>
          </a:p>
          <a:p>
            <a:r>
              <a:rPr lang="de-CH" dirty="0" err="1"/>
              <a:t>B</a:t>
            </a:r>
            <a:r>
              <a:rPr lang="de-CH" dirty="0" err="1" smtClean="0"/>
              <a:t>efore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start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chemotherapy</a:t>
            </a:r>
            <a:r>
              <a:rPr lang="de-CH" dirty="0" smtClean="0"/>
              <a:t> </a:t>
            </a:r>
            <a:r>
              <a:rPr lang="de-CH" dirty="0" err="1" smtClean="0"/>
              <a:t>laparoscopic</a:t>
            </a:r>
            <a:r>
              <a:rPr lang="de-CH" dirty="0" smtClean="0"/>
              <a:t> </a:t>
            </a:r>
            <a:r>
              <a:rPr lang="de-CH" dirty="0" err="1" smtClean="0"/>
              <a:t>ovariectomy</a:t>
            </a:r>
            <a:r>
              <a:rPr lang="de-CH" dirty="0" smtClean="0"/>
              <a:t> </a:t>
            </a:r>
            <a:r>
              <a:rPr lang="de-CH" dirty="0" err="1" smtClean="0"/>
              <a:t>left</a:t>
            </a:r>
            <a:r>
              <a:rPr lang="de-CH" dirty="0" smtClean="0"/>
              <a:t> </a:t>
            </a:r>
            <a:endParaRPr lang="de-CH" dirty="0" smtClean="0"/>
          </a:p>
          <a:p>
            <a:pPr lvl="1"/>
            <a:r>
              <a:rPr lang="de-CH" dirty="0" smtClean="0"/>
              <a:t>(</a:t>
            </a:r>
            <a:r>
              <a:rPr lang="de-CH" dirty="0" smtClean="0"/>
              <a:t>AMH 15 </a:t>
            </a:r>
            <a:r>
              <a:rPr lang="de-CH" dirty="0" err="1" smtClean="0"/>
              <a:t>pmol</a:t>
            </a:r>
            <a:r>
              <a:rPr lang="de-CH" dirty="0" smtClean="0"/>
              <a:t>/l </a:t>
            </a:r>
            <a:r>
              <a:rPr lang="de-CH" dirty="0" err="1" smtClean="0"/>
              <a:t>before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ovariectomy</a:t>
            </a:r>
            <a:r>
              <a:rPr lang="de-CH" dirty="0" smtClean="0"/>
              <a:t>)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1226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Ovariectomy</a:t>
            </a:r>
            <a:r>
              <a:rPr lang="de-CH" dirty="0" smtClean="0"/>
              <a:t> </a:t>
            </a:r>
            <a:r>
              <a:rPr lang="de-CH" dirty="0" err="1"/>
              <a:t>L</a:t>
            </a:r>
            <a:r>
              <a:rPr lang="de-CH" dirty="0" err="1" smtClean="0"/>
              <a:t>eft</a:t>
            </a:r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35027"/>
            <a:ext cx="3294806" cy="219120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88840"/>
            <a:ext cx="3198399" cy="216024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446404"/>
            <a:ext cx="6172517" cy="10478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feld 7"/>
          <p:cNvSpPr txBox="1"/>
          <p:nvPr/>
        </p:nvSpPr>
        <p:spPr>
          <a:xfrm>
            <a:off x="457200" y="4077072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/>
              <a:t>Pathology</a:t>
            </a:r>
            <a:endParaRPr lang="de-CH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57" y="5584592"/>
            <a:ext cx="3378374" cy="5207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feld 1"/>
          <p:cNvSpPr txBox="1"/>
          <p:nvPr/>
        </p:nvSpPr>
        <p:spPr>
          <a:xfrm>
            <a:off x="8752162" y="663585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800" dirty="0" smtClean="0"/>
              <a:t>USZ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255514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0575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de-CH" dirty="0" err="1"/>
              <a:t>Ovarian</a:t>
            </a:r>
            <a:r>
              <a:rPr lang="de-CH" dirty="0"/>
              <a:t> </a:t>
            </a:r>
            <a:r>
              <a:rPr lang="de-CH" dirty="0" err="1"/>
              <a:t>Tissue</a:t>
            </a:r>
            <a:r>
              <a:rPr lang="de-CH" dirty="0"/>
              <a:t> </a:t>
            </a:r>
            <a:r>
              <a:rPr lang="de-CH" dirty="0" err="1"/>
              <a:t>Cryopreservation</a:t>
            </a:r>
            <a:r>
              <a:rPr lang="de-CH" dirty="0"/>
              <a:t> </a:t>
            </a:r>
            <a:r>
              <a:rPr lang="de-CH" dirty="0" smtClean="0"/>
              <a:t>(1)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295869"/>
            <a:ext cx="8507288" cy="5257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de-CH" sz="2200" dirty="0" smtClean="0"/>
              <a:t>Transport</a:t>
            </a:r>
            <a:r>
              <a:rPr lang="de-CH" dirty="0" smtClean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 smtClean="0"/>
              <a:t>USZ: room temperature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 smtClean="0"/>
              <a:t>From other </a:t>
            </a:r>
            <a:r>
              <a:rPr lang="en-US" sz="1800" dirty="0"/>
              <a:t>Center: 4°C with a temperature </a:t>
            </a:r>
            <a:r>
              <a:rPr lang="en-US" sz="1800" dirty="0" smtClean="0"/>
              <a:t>tracker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1800" dirty="0"/>
          </a:p>
          <a:p>
            <a:pPr lvl="1">
              <a:buFont typeface="Wingdings" panose="05000000000000000000" pitchFamily="2" charset="2"/>
              <a:buChar char="§"/>
            </a:pPr>
            <a:endParaRPr lang="en-US" sz="18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US" sz="1800" dirty="0"/>
          </a:p>
          <a:p>
            <a:pPr marL="457200" lvl="1" indent="0">
              <a:buNone/>
            </a:pPr>
            <a:endParaRPr lang="en-US" sz="18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US" sz="1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 smtClean="0"/>
              <a:t>Freezing method (</a:t>
            </a:r>
            <a:r>
              <a:rPr lang="en-US" sz="1800" dirty="0" smtClean="0"/>
              <a:t>Gook </a:t>
            </a:r>
            <a:r>
              <a:rPr lang="en-US" sz="1800" i="1" dirty="0"/>
              <a:t>et al. </a:t>
            </a:r>
            <a:r>
              <a:rPr lang="en-US" sz="1800" dirty="0" smtClean="0"/>
              <a:t>1999</a:t>
            </a:r>
            <a:r>
              <a:rPr lang="en-US" sz="2200" dirty="0" smtClean="0"/>
              <a:t>) </a:t>
            </a:r>
            <a:endParaRPr lang="en-US" sz="22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de-CH" sz="1800" dirty="0"/>
              <a:t>Basic Medium: G-MOPS + 10% HSA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CH" sz="1800" dirty="0" err="1"/>
              <a:t>Freezing</a:t>
            </a:r>
            <a:r>
              <a:rPr lang="de-CH" sz="1800" dirty="0"/>
              <a:t> Medium: 1.5 M PROH + 0.1 M </a:t>
            </a:r>
            <a:r>
              <a:rPr lang="de-CH" sz="1800" dirty="0" err="1"/>
              <a:t>sucrose</a:t>
            </a:r>
            <a:r>
              <a:rPr lang="de-CH" sz="1800" dirty="0"/>
              <a:t> in Basic Medium  </a:t>
            </a:r>
            <a:endParaRPr lang="de-CH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CH" sz="2200" dirty="0" err="1" smtClean="0"/>
              <a:t>Cleanroom</a:t>
            </a:r>
            <a:r>
              <a:rPr lang="de-CH" sz="2200" dirty="0" smtClean="0"/>
              <a:t> (HEPA </a:t>
            </a:r>
            <a:r>
              <a:rPr lang="de-CH" sz="2200" dirty="0" err="1" smtClean="0"/>
              <a:t>filter</a:t>
            </a:r>
            <a:r>
              <a:rPr lang="de-CH" sz="2200" dirty="0" smtClean="0"/>
              <a:t>) </a:t>
            </a:r>
            <a:r>
              <a:rPr lang="de-CH" sz="2200" dirty="0" err="1" smtClean="0"/>
              <a:t>concept</a:t>
            </a:r>
            <a:r>
              <a:rPr lang="de-CH" sz="2200" dirty="0" smtClean="0"/>
              <a:t> </a:t>
            </a:r>
            <a:r>
              <a:rPr lang="de-CH" sz="2200" dirty="0"/>
              <a:t>at USZ. Class 2 laminar </a:t>
            </a:r>
            <a:r>
              <a:rPr lang="de-CH" sz="2200" dirty="0" err="1" smtClean="0"/>
              <a:t>flow</a:t>
            </a:r>
            <a:r>
              <a:rPr lang="de-CH" sz="2200" dirty="0" smtClean="0"/>
              <a:t>. </a:t>
            </a:r>
            <a:r>
              <a:rPr lang="de-CH" sz="2200" dirty="0" err="1" smtClean="0"/>
              <a:t>Room</a:t>
            </a:r>
            <a:r>
              <a:rPr lang="de-CH" sz="2200" dirty="0" smtClean="0"/>
              <a:t> </a:t>
            </a:r>
            <a:r>
              <a:rPr lang="de-CH" sz="2200" dirty="0" err="1" smtClean="0"/>
              <a:t>temperature</a:t>
            </a:r>
            <a:r>
              <a:rPr lang="de-CH" sz="2200" dirty="0" smtClean="0"/>
              <a:t> (RT)</a:t>
            </a:r>
            <a:endParaRPr lang="en-US" sz="2200" dirty="0"/>
          </a:p>
        </p:txBody>
      </p:sp>
      <p:pic>
        <p:nvPicPr>
          <p:cNvPr id="4" name="Picture 2" descr="a6d836b4-6aa9-4be3-804c-a2ce578356ca@us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2492896"/>
            <a:ext cx="1207540" cy="161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67be3888-e937-473c-b60c-1b89461a9b78@us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62569" y="2697935"/>
            <a:ext cx="1610057" cy="1199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2497350"/>
            <a:ext cx="1203651" cy="1605136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278134" y="6330806"/>
            <a:ext cx="4696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 err="1" smtClean="0"/>
              <a:t>Gook</a:t>
            </a:r>
            <a:r>
              <a:rPr lang="de-CH" sz="800" dirty="0" smtClean="0"/>
              <a:t> </a:t>
            </a:r>
            <a:r>
              <a:rPr lang="de-CH" sz="800" i="1" dirty="0" smtClean="0"/>
              <a:t>et a</a:t>
            </a:r>
            <a:r>
              <a:rPr lang="de-CH" sz="800" dirty="0" smtClean="0"/>
              <a:t>l (1999): </a:t>
            </a:r>
            <a:r>
              <a:rPr lang="de-CH" sz="800" dirty="0" err="1" smtClean="0"/>
              <a:t>Effect</a:t>
            </a:r>
            <a:r>
              <a:rPr lang="de-CH" sz="800" dirty="0" smtClean="0"/>
              <a:t> </a:t>
            </a:r>
            <a:r>
              <a:rPr lang="de-CH" sz="800" dirty="0" err="1" smtClean="0"/>
              <a:t>of</a:t>
            </a:r>
            <a:r>
              <a:rPr lang="de-CH" sz="800" dirty="0" smtClean="0"/>
              <a:t> </a:t>
            </a:r>
            <a:r>
              <a:rPr lang="de-CH" sz="800" dirty="0" err="1" smtClean="0"/>
              <a:t>cooling</a:t>
            </a:r>
            <a:r>
              <a:rPr lang="de-CH" sz="800" dirty="0" smtClean="0"/>
              <a:t> rate </a:t>
            </a:r>
            <a:r>
              <a:rPr lang="de-CH" sz="800" dirty="0" err="1" smtClean="0"/>
              <a:t>and</a:t>
            </a:r>
            <a:r>
              <a:rPr lang="de-CH" sz="800" dirty="0" smtClean="0"/>
              <a:t> </a:t>
            </a:r>
            <a:r>
              <a:rPr lang="de-CH" sz="800" dirty="0" err="1" smtClean="0"/>
              <a:t>dehydration</a:t>
            </a:r>
            <a:r>
              <a:rPr lang="de-CH" sz="800" dirty="0" smtClean="0"/>
              <a:t> </a:t>
            </a:r>
            <a:r>
              <a:rPr lang="de-CH" sz="800" dirty="0" err="1" smtClean="0"/>
              <a:t>regimen</a:t>
            </a:r>
            <a:r>
              <a:rPr lang="de-CH" sz="800" dirty="0" smtClean="0"/>
              <a:t> on </a:t>
            </a:r>
            <a:r>
              <a:rPr lang="de-CH" sz="800" dirty="0" err="1" smtClean="0"/>
              <a:t>the</a:t>
            </a:r>
            <a:r>
              <a:rPr lang="de-CH" sz="800" dirty="0" smtClean="0"/>
              <a:t> </a:t>
            </a:r>
            <a:r>
              <a:rPr lang="de-CH" sz="800" dirty="0" err="1" smtClean="0"/>
              <a:t>histological</a:t>
            </a:r>
            <a:r>
              <a:rPr lang="de-CH" sz="800" dirty="0" smtClean="0"/>
              <a:t> </a:t>
            </a:r>
            <a:r>
              <a:rPr lang="de-CH" sz="800" dirty="0" err="1" smtClean="0"/>
              <a:t>appearance</a:t>
            </a:r>
            <a:r>
              <a:rPr lang="de-CH" sz="800" dirty="0" smtClean="0"/>
              <a:t> </a:t>
            </a:r>
            <a:r>
              <a:rPr lang="de-CH" sz="800" dirty="0" err="1" smtClean="0"/>
              <a:t>of</a:t>
            </a:r>
            <a:r>
              <a:rPr lang="de-CH" sz="800" dirty="0" smtClean="0"/>
              <a:t> human </a:t>
            </a:r>
            <a:r>
              <a:rPr lang="de-CH" sz="800" dirty="0" err="1" smtClean="0"/>
              <a:t>ovarian</a:t>
            </a:r>
            <a:r>
              <a:rPr lang="de-CH" sz="800" dirty="0" smtClean="0"/>
              <a:t> </a:t>
            </a:r>
            <a:r>
              <a:rPr lang="de-CH" sz="800" dirty="0" err="1" smtClean="0"/>
              <a:t>cortex</a:t>
            </a:r>
            <a:r>
              <a:rPr lang="de-CH" sz="800" dirty="0" smtClean="0"/>
              <a:t> </a:t>
            </a:r>
            <a:r>
              <a:rPr lang="de-CH" sz="800" dirty="0" err="1" smtClean="0"/>
              <a:t>following</a:t>
            </a:r>
            <a:r>
              <a:rPr lang="de-CH" sz="800" dirty="0" smtClean="0"/>
              <a:t> </a:t>
            </a:r>
            <a:r>
              <a:rPr lang="de-CH" sz="800" dirty="0" err="1" smtClean="0"/>
              <a:t>cryopreservation</a:t>
            </a:r>
            <a:r>
              <a:rPr lang="de-CH" sz="800" dirty="0" smtClean="0"/>
              <a:t> in 1,2-propanediol. Hum </a:t>
            </a:r>
            <a:r>
              <a:rPr lang="de-CH" sz="800" dirty="0" err="1" smtClean="0"/>
              <a:t>Reprod</a:t>
            </a:r>
            <a:r>
              <a:rPr lang="de-CH" sz="800" dirty="0" smtClean="0"/>
              <a:t>. 14, 2061-2068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986728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95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de-CH" dirty="0" err="1"/>
              <a:t>Ovarian</a:t>
            </a:r>
            <a:r>
              <a:rPr lang="de-CH" dirty="0"/>
              <a:t> </a:t>
            </a:r>
            <a:r>
              <a:rPr lang="de-CH" dirty="0" err="1"/>
              <a:t>Tissue</a:t>
            </a:r>
            <a:r>
              <a:rPr lang="de-CH" dirty="0"/>
              <a:t> </a:t>
            </a:r>
            <a:r>
              <a:rPr lang="de-CH" dirty="0" err="1" smtClean="0"/>
              <a:t>Cryopreservation</a:t>
            </a:r>
            <a:r>
              <a:rPr lang="de-CH" dirty="0" smtClean="0"/>
              <a:t> (2)</a:t>
            </a:r>
            <a:endParaRPr lang="en-US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755576" y="2060848"/>
            <a:ext cx="1710417" cy="1467762"/>
            <a:chOff x="755576" y="2060848"/>
            <a:chExt cx="1710417" cy="1467762"/>
          </a:xfrm>
        </p:grpSpPr>
        <p:pic>
          <p:nvPicPr>
            <p:cNvPr id="2051" name="Picture 3" descr="161046170940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69"/>
            <a:stretch/>
          </p:blipFill>
          <p:spPr bwMode="auto">
            <a:xfrm>
              <a:off x="755576" y="2060848"/>
              <a:ext cx="1710417" cy="146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1305509" y="2916780"/>
              <a:ext cx="126449" cy="17961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9" name="Grafik 1" descr="C:\Users\velan\AppData\Local\Microsoft\Windows\INetCache\Content.Outlook\CWWEDBCN\IMG_20200513_10095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4" t="11245" r="36807" b="43354"/>
          <a:stretch/>
        </p:blipFill>
        <p:spPr bwMode="auto">
          <a:xfrm>
            <a:off x="2699792" y="2060847"/>
            <a:ext cx="1739904" cy="146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3" descr="C:\Users\velan\AppData\Local\Microsoft\Windows\INetCache\Content.Outlook\CWWEDBCN\IMG_20200513_10114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5" t="7683" r="34865" b="46190"/>
          <a:stretch/>
        </p:blipFill>
        <p:spPr bwMode="auto">
          <a:xfrm>
            <a:off x="4578622" y="2060847"/>
            <a:ext cx="1793578" cy="146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afik 4" descr="C:\Users\velan\AppData\Local\Microsoft\Windows\INetCache\Content.Outlook\CWWEDBCN\IMG_20200513_10113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5" t="17873" r="35123" b="39980"/>
          <a:stretch/>
        </p:blipFill>
        <p:spPr bwMode="auto">
          <a:xfrm>
            <a:off x="6528343" y="2060847"/>
            <a:ext cx="1716065" cy="1467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6" descr="C:\Users\velan\AppData\Local\Microsoft\Windows\INetCache\Content.Outlook\CWWEDBCN\IMG_20200513_104237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1" t="682" r="9845" b="41248"/>
          <a:stretch/>
        </p:blipFill>
        <p:spPr bwMode="auto">
          <a:xfrm>
            <a:off x="888727" y="3674985"/>
            <a:ext cx="1735054" cy="1417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5" descr="C:\Users\velan\AppData\Local\Microsoft\Windows\INetCache\Content.Outlook\CWWEDBCN\IMG_20200513_111006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8" t="27452" r="28070" b="38365"/>
          <a:stretch/>
        </p:blipFill>
        <p:spPr bwMode="auto">
          <a:xfrm>
            <a:off x="2840187" y="3674394"/>
            <a:ext cx="1671546" cy="141911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/>
          <p:cNvSpPr/>
          <p:nvPr/>
        </p:nvSpPr>
        <p:spPr>
          <a:xfrm>
            <a:off x="2812658" y="5157192"/>
            <a:ext cx="17842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600" dirty="0"/>
              <a:t>0.5 x 0.5-0.8 cm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4552343" y="3674394"/>
            <a:ext cx="40680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de-CH" dirty="0" smtClean="0"/>
              <a:t>Cortex </a:t>
            </a:r>
            <a:r>
              <a:rPr lang="de-CH" dirty="0" err="1" smtClean="0"/>
              <a:t>pieces</a:t>
            </a:r>
            <a:r>
              <a:rPr lang="de-CH" dirty="0" smtClean="0"/>
              <a:t> in </a:t>
            </a:r>
            <a:r>
              <a:rPr lang="de-CH" dirty="0" err="1" smtClean="0"/>
              <a:t>Freezing</a:t>
            </a:r>
            <a:r>
              <a:rPr lang="de-CH" dirty="0" smtClean="0"/>
              <a:t> Medium for 90 </a:t>
            </a:r>
            <a:r>
              <a:rPr lang="de-CH" dirty="0"/>
              <a:t>min at RT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de-CH" dirty="0"/>
              <a:t>4-6 </a:t>
            </a:r>
            <a:r>
              <a:rPr lang="de-CH" dirty="0" err="1"/>
              <a:t>pieces</a:t>
            </a:r>
            <a:r>
              <a:rPr lang="de-CH" dirty="0"/>
              <a:t> / </a:t>
            </a:r>
            <a:r>
              <a:rPr lang="de-CH" dirty="0" err="1"/>
              <a:t>cryo</a:t>
            </a:r>
            <a:r>
              <a:rPr lang="de-CH" dirty="0"/>
              <a:t> </a:t>
            </a:r>
            <a:r>
              <a:rPr lang="de-CH" dirty="0" err="1" smtClean="0"/>
              <a:t>vial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2116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9450" y="274638"/>
            <a:ext cx="8363272" cy="1143000"/>
          </a:xfrm>
        </p:spPr>
        <p:txBody>
          <a:bodyPr>
            <a:normAutofit fontScale="90000"/>
          </a:bodyPr>
          <a:lstStyle/>
          <a:p>
            <a:r>
              <a:rPr lang="de-CH" dirty="0" err="1"/>
              <a:t>Ovarian</a:t>
            </a:r>
            <a:r>
              <a:rPr lang="de-CH" dirty="0"/>
              <a:t> </a:t>
            </a:r>
            <a:r>
              <a:rPr lang="de-CH" dirty="0" err="1"/>
              <a:t>Tissue</a:t>
            </a:r>
            <a:r>
              <a:rPr lang="de-CH" dirty="0"/>
              <a:t> </a:t>
            </a:r>
            <a:r>
              <a:rPr lang="de-CH" dirty="0" err="1"/>
              <a:t>Cryopreservation</a:t>
            </a:r>
            <a:r>
              <a:rPr lang="de-CH" dirty="0"/>
              <a:t> </a:t>
            </a:r>
            <a:r>
              <a:rPr lang="de-CH" dirty="0" smtClean="0"/>
              <a:t>(3)</a:t>
            </a:r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2372" y="2276872"/>
            <a:ext cx="4252354" cy="2908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2400" dirty="0" smtClean="0"/>
              <a:t>Slow </a:t>
            </a:r>
            <a:r>
              <a:rPr lang="de-CH" sz="2400" dirty="0" err="1" smtClean="0"/>
              <a:t>freezing</a:t>
            </a:r>
            <a:r>
              <a:rPr lang="de-CH" sz="2400" dirty="0" smtClean="0"/>
              <a:t> </a:t>
            </a:r>
            <a:r>
              <a:rPr lang="de-CH" sz="2400" dirty="0" err="1" smtClean="0"/>
              <a:t>program</a:t>
            </a:r>
            <a:endParaRPr lang="de-CH" sz="2400" dirty="0" smtClean="0"/>
          </a:p>
          <a:p>
            <a:pPr marL="914400" lvl="1" indent="-457200">
              <a:buFont typeface="+mj-lt"/>
              <a:buAutoNum type="arabicParenR"/>
            </a:pPr>
            <a:r>
              <a:rPr lang="en-US" sz="2000" dirty="0" smtClean="0"/>
              <a:t>23°C </a:t>
            </a:r>
            <a:r>
              <a:rPr lang="en-US" sz="2000" dirty="0"/>
              <a:t>to -7°C: -</a:t>
            </a:r>
            <a:r>
              <a:rPr lang="en-US" sz="2000" dirty="0" smtClean="0"/>
              <a:t>2°C/min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 smtClean="0"/>
              <a:t>-7°C </a:t>
            </a:r>
            <a:r>
              <a:rPr lang="en-US" sz="2000" dirty="0"/>
              <a:t>for 5 min and </a:t>
            </a:r>
            <a:r>
              <a:rPr lang="en-US" sz="2000" dirty="0" smtClean="0"/>
              <a:t>seeding 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 smtClean="0"/>
              <a:t>-7°C </a:t>
            </a:r>
            <a:r>
              <a:rPr lang="en-US" sz="2000" dirty="0"/>
              <a:t>to -30°C: -</a:t>
            </a:r>
            <a:r>
              <a:rPr lang="en-US" sz="2000" dirty="0" smtClean="0"/>
              <a:t>0.3°C/min 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 smtClean="0"/>
              <a:t>-30°C  </a:t>
            </a:r>
            <a:r>
              <a:rPr lang="en-US" sz="2000" dirty="0"/>
              <a:t>to -150°C: -</a:t>
            </a:r>
            <a:r>
              <a:rPr lang="en-US" sz="2000" dirty="0" smtClean="0"/>
              <a:t>50°C/min 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 smtClean="0"/>
              <a:t>-150°C </a:t>
            </a:r>
            <a:r>
              <a:rPr lang="en-US" sz="2000" dirty="0"/>
              <a:t>to liquid nitrogen </a:t>
            </a:r>
            <a:r>
              <a:rPr lang="en-US" sz="2000" dirty="0" smtClean="0"/>
              <a:t>   (-196°C)</a:t>
            </a:r>
            <a:endParaRPr lang="de-CH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4197" b="9958"/>
          <a:stretch/>
        </p:blipFill>
        <p:spPr>
          <a:xfrm>
            <a:off x="467544" y="1461046"/>
            <a:ext cx="1584176" cy="18135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7465" r="25000"/>
          <a:stretch/>
        </p:blipFill>
        <p:spPr>
          <a:xfrm rot="16200000">
            <a:off x="1581727" y="2370913"/>
            <a:ext cx="1800200" cy="4172582"/>
          </a:xfrm>
          <a:prstGeom prst="rect">
            <a:avLst/>
          </a:prstGeom>
        </p:spPr>
      </p:pic>
      <p:pic>
        <p:nvPicPr>
          <p:cNvPr id="7" name="Picture 8" descr="40001_2014_Article_113_Fig2_HTML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206" y="1612888"/>
            <a:ext cx="2533802" cy="175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54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Interim </a:t>
            </a:r>
            <a:r>
              <a:rPr lang="de-CH" dirty="0"/>
              <a:t>M</a:t>
            </a:r>
            <a:r>
              <a:rPr lang="de-CH" dirty="0" smtClean="0"/>
              <a:t>edical </a:t>
            </a:r>
            <a:r>
              <a:rPr lang="de-CH" dirty="0" err="1"/>
              <a:t>H</a:t>
            </a:r>
            <a:r>
              <a:rPr lang="de-CH" dirty="0" err="1" smtClean="0"/>
              <a:t>istory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/>
          <a:lstStyle/>
          <a:p>
            <a:r>
              <a:rPr lang="de-CH" dirty="0" err="1" smtClean="0"/>
              <a:t>Chemotherapy</a:t>
            </a:r>
            <a:r>
              <a:rPr lang="de-CH" dirty="0" smtClean="0"/>
              <a:t> </a:t>
            </a:r>
          </a:p>
          <a:p>
            <a:pPr lvl="1"/>
            <a:r>
              <a:rPr lang="de-CH" dirty="0" smtClean="0"/>
              <a:t>6 </a:t>
            </a:r>
            <a:r>
              <a:rPr lang="de-CH" dirty="0" err="1" smtClean="0"/>
              <a:t>cycles</a:t>
            </a:r>
            <a:r>
              <a:rPr lang="de-CH" dirty="0" smtClean="0"/>
              <a:t> BEACOPP </a:t>
            </a:r>
            <a:r>
              <a:rPr lang="de-CH" dirty="0" err="1" smtClean="0"/>
              <a:t>esk</a:t>
            </a:r>
            <a:r>
              <a:rPr lang="de-CH" dirty="0" smtClean="0"/>
              <a:t>. 12/2011-05/2012</a:t>
            </a:r>
          </a:p>
          <a:p>
            <a:pPr lvl="1"/>
            <a:r>
              <a:rPr lang="de-CH" dirty="0" smtClean="0"/>
              <a:t>4/2013 </a:t>
            </a:r>
            <a:r>
              <a:rPr lang="de-CH" dirty="0" err="1" smtClean="0"/>
              <a:t>premenopausal</a:t>
            </a:r>
            <a:r>
              <a:rPr lang="de-CH" dirty="0" smtClean="0"/>
              <a:t>, </a:t>
            </a:r>
            <a:r>
              <a:rPr lang="de-CH" dirty="0" err="1" smtClean="0"/>
              <a:t>regular</a:t>
            </a:r>
            <a:r>
              <a:rPr lang="de-CH" dirty="0" smtClean="0"/>
              <a:t> </a:t>
            </a:r>
            <a:r>
              <a:rPr lang="de-CH" dirty="0" err="1" smtClean="0"/>
              <a:t>cycles</a:t>
            </a:r>
            <a:r>
              <a:rPr lang="de-CH" dirty="0" smtClean="0"/>
              <a:t>:</a:t>
            </a:r>
          </a:p>
          <a:p>
            <a:pPr lvl="2"/>
            <a:r>
              <a:rPr lang="de-CH" dirty="0" smtClean="0"/>
              <a:t>FSH 21.0 IE/l (not </a:t>
            </a:r>
            <a:r>
              <a:rPr lang="de-CH" dirty="0" err="1" smtClean="0"/>
              <a:t>early</a:t>
            </a:r>
            <a:r>
              <a:rPr lang="de-CH" dirty="0" smtClean="0"/>
              <a:t> </a:t>
            </a:r>
            <a:r>
              <a:rPr lang="de-CH" dirty="0" err="1" smtClean="0"/>
              <a:t>cyclical</a:t>
            </a:r>
            <a:r>
              <a:rPr lang="de-CH" dirty="0" smtClean="0"/>
              <a:t> </a:t>
            </a:r>
            <a:r>
              <a:rPr lang="de-CH" dirty="0" err="1" smtClean="0"/>
              <a:t>Estradiol</a:t>
            </a:r>
            <a:r>
              <a:rPr lang="de-CH" dirty="0" smtClean="0"/>
              <a:t>: 684 </a:t>
            </a:r>
            <a:r>
              <a:rPr lang="de-CH" dirty="0" err="1" smtClean="0"/>
              <a:t>pmol</a:t>
            </a:r>
            <a:r>
              <a:rPr lang="de-CH" dirty="0" smtClean="0"/>
              <a:t>/l)</a:t>
            </a:r>
          </a:p>
          <a:p>
            <a:pPr lvl="2"/>
            <a:r>
              <a:rPr lang="de-CH" dirty="0" err="1" smtClean="0"/>
              <a:t>Progesterone</a:t>
            </a:r>
            <a:r>
              <a:rPr lang="de-CH" dirty="0" smtClean="0"/>
              <a:t> 2.7 </a:t>
            </a:r>
            <a:r>
              <a:rPr lang="de-CH" dirty="0" err="1" smtClean="0"/>
              <a:t>nmol</a:t>
            </a:r>
            <a:r>
              <a:rPr lang="de-CH" dirty="0" smtClean="0"/>
              <a:t>/l</a:t>
            </a:r>
          </a:p>
          <a:p>
            <a:pPr lvl="2"/>
            <a:endParaRPr lang="de-CH" dirty="0"/>
          </a:p>
          <a:p>
            <a:r>
              <a:rPr lang="de-CH" dirty="0" smtClean="0"/>
              <a:t>11/2015 </a:t>
            </a:r>
            <a:r>
              <a:rPr lang="de-DE" altLang="de-DE" dirty="0" err="1">
                <a:solidFill>
                  <a:srgbClr val="202124"/>
                </a:solidFill>
                <a:latin typeface="inherit"/>
              </a:rPr>
              <a:t>spontaneous</a:t>
            </a:r>
            <a:r>
              <a:rPr lang="de-DE" altLang="de-DE" dirty="0">
                <a:solidFill>
                  <a:srgbClr val="202124"/>
                </a:solidFill>
                <a:latin typeface="inherit"/>
              </a:rPr>
              <a:t> </a:t>
            </a:r>
            <a:r>
              <a:rPr lang="de-DE" altLang="de-DE" dirty="0" err="1">
                <a:solidFill>
                  <a:srgbClr val="202124"/>
                </a:solidFill>
                <a:latin typeface="inherit"/>
              </a:rPr>
              <a:t>pregnancy</a:t>
            </a:r>
            <a:r>
              <a:rPr lang="de-DE" altLang="de-DE" dirty="0">
                <a:solidFill>
                  <a:srgbClr val="202124"/>
                </a:solidFill>
                <a:latin typeface="inherit"/>
              </a:rPr>
              <a:t> </a:t>
            </a:r>
            <a:r>
              <a:rPr lang="de-DE" altLang="de-DE" dirty="0" err="1">
                <a:solidFill>
                  <a:srgbClr val="202124"/>
                </a:solidFill>
                <a:latin typeface="inherit"/>
              </a:rPr>
              <a:t>and</a:t>
            </a:r>
            <a:r>
              <a:rPr lang="de-DE" altLang="de-DE" dirty="0">
                <a:solidFill>
                  <a:srgbClr val="202124"/>
                </a:solidFill>
                <a:latin typeface="inherit"/>
              </a:rPr>
              <a:t> </a:t>
            </a:r>
            <a:r>
              <a:rPr lang="de-DE" altLang="de-DE" dirty="0" err="1">
                <a:solidFill>
                  <a:srgbClr val="202124"/>
                </a:solidFill>
                <a:latin typeface="inherit"/>
              </a:rPr>
              <a:t>birth</a:t>
            </a:r>
            <a:r>
              <a:rPr lang="de-DE" altLang="de-DE" dirty="0">
                <a:solidFill>
                  <a:srgbClr val="202124"/>
                </a:solidFill>
                <a:latin typeface="inherit"/>
              </a:rPr>
              <a:t> </a:t>
            </a:r>
            <a:r>
              <a:rPr lang="de-DE" altLang="de-DE" dirty="0" smtClean="0">
                <a:solidFill>
                  <a:srgbClr val="202124"/>
                </a:solidFill>
                <a:latin typeface="inherit"/>
              </a:rPr>
              <a:t/>
            </a:r>
            <a:br>
              <a:rPr lang="de-DE" altLang="de-DE" dirty="0" smtClean="0">
                <a:solidFill>
                  <a:srgbClr val="202124"/>
                </a:solidFill>
                <a:latin typeface="inherit"/>
              </a:rPr>
            </a:br>
            <a:r>
              <a:rPr lang="de-DE" altLang="de-DE" dirty="0" smtClean="0">
                <a:solidFill>
                  <a:srgbClr val="202124"/>
                </a:solidFill>
                <a:latin typeface="inherit"/>
              </a:rPr>
              <a:t>              </a:t>
            </a:r>
            <a:r>
              <a:rPr lang="de-DE" altLang="de-DE" dirty="0" err="1" smtClean="0">
                <a:solidFill>
                  <a:srgbClr val="202124"/>
                </a:solidFill>
                <a:latin typeface="inherit"/>
              </a:rPr>
              <a:t>of</a:t>
            </a:r>
            <a:r>
              <a:rPr lang="de-DE" altLang="de-DE" dirty="0" smtClean="0">
                <a:solidFill>
                  <a:srgbClr val="202124"/>
                </a:solidFill>
                <a:latin typeface="inherit"/>
              </a:rPr>
              <a:t> </a:t>
            </a:r>
            <a:r>
              <a:rPr lang="de-DE" altLang="de-DE" dirty="0">
                <a:solidFill>
                  <a:srgbClr val="202124"/>
                </a:solidFill>
                <a:latin typeface="inherit"/>
              </a:rPr>
              <a:t>a </a:t>
            </a:r>
            <a:r>
              <a:rPr lang="de-DE" altLang="de-DE" dirty="0" err="1">
                <a:solidFill>
                  <a:srgbClr val="202124"/>
                </a:solidFill>
                <a:latin typeface="inherit"/>
              </a:rPr>
              <a:t>healthy</a:t>
            </a:r>
            <a:r>
              <a:rPr lang="de-DE" altLang="de-DE" dirty="0">
                <a:solidFill>
                  <a:srgbClr val="202124"/>
                </a:solidFill>
                <a:latin typeface="inherit"/>
              </a:rPr>
              <a:t> </a:t>
            </a:r>
            <a:r>
              <a:rPr lang="de-DE" altLang="de-DE" dirty="0" err="1">
                <a:solidFill>
                  <a:srgbClr val="202124"/>
                </a:solidFill>
                <a:latin typeface="inherit"/>
              </a:rPr>
              <a:t>son</a:t>
            </a:r>
            <a:r>
              <a:rPr lang="de-DE" altLang="de-DE" sz="1500" dirty="0"/>
              <a:t> </a:t>
            </a:r>
            <a:endParaRPr lang="de-DE" altLang="de-DE" dirty="0">
              <a:latin typeface="Arial" panose="020B0604020202020204" pitchFamily="34" charset="0"/>
            </a:endParaRPr>
          </a:p>
          <a:p>
            <a:pPr lvl="2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8177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altLang="de-DE" dirty="0" err="1" smtClean="0">
                <a:solidFill>
                  <a:srgbClr val="202124"/>
                </a:solidFill>
              </a:rPr>
              <a:t>Referral</a:t>
            </a:r>
            <a:r>
              <a:rPr lang="de-DE" altLang="de-DE" dirty="0" smtClean="0">
                <a:solidFill>
                  <a:srgbClr val="202124"/>
                </a:solidFill>
              </a:rPr>
              <a:t> 7/2018 </a:t>
            </a:r>
            <a:r>
              <a:rPr lang="de-DE" altLang="de-DE" dirty="0" err="1" smtClean="0">
                <a:solidFill>
                  <a:srgbClr val="202124"/>
                </a:solidFill>
              </a:rPr>
              <a:t>because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of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infertility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with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>
                <a:solidFill>
                  <a:srgbClr val="202124"/>
                </a:solidFill>
              </a:rPr>
              <a:t>postmenopausal </a:t>
            </a:r>
            <a:r>
              <a:rPr lang="de-DE" altLang="de-DE" dirty="0" err="1">
                <a:solidFill>
                  <a:srgbClr val="202124"/>
                </a:solidFill>
              </a:rPr>
              <a:t>hormone</a:t>
            </a:r>
            <a:r>
              <a:rPr lang="de-DE" altLang="de-DE" dirty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status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and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wish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of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transplantation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of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the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cryopreserved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ovarian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tissue</a:t>
            </a:r>
            <a:r>
              <a:rPr lang="de-DE" altLang="de-DE" sz="2400" dirty="0" smtClean="0"/>
              <a:t> </a:t>
            </a:r>
            <a:endParaRPr lang="de-DE" altLang="de-DE" sz="2400" dirty="0"/>
          </a:p>
          <a:p>
            <a:pPr lvl="1"/>
            <a:r>
              <a:rPr lang="de-CH" dirty="0" smtClean="0"/>
              <a:t>FSH 93.9 U/l</a:t>
            </a:r>
          </a:p>
          <a:p>
            <a:pPr lvl="1"/>
            <a:r>
              <a:rPr lang="de-CH" dirty="0" smtClean="0"/>
              <a:t>LH 59.4  U/l</a:t>
            </a:r>
          </a:p>
          <a:p>
            <a:pPr lvl="1"/>
            <a:r>
              <a:rPr lang="de-CH" dirty="0" err="1" smtClean="0"/>
              <a:t>Estradiol</a:t>
            </a:r>
            <a:r>
              <a:rPr lang="de-CH" dirty="0" smtClean="0"/>
              <a:t> 56 </a:t>
            </a:r>
            <a:r>
              <a:rPr lang="de-CH" dirty="0" err="1" smtClean="0"/>
              <a:t>pmol</a:t>
            </a:r>
            <a:r>
              <a:rPr lang="de-CH" dirty="0" smtClean="0"/>
              <a:t>/l</a:t>
            </a:r>
          </a:p>
          <a:p>
            <a:r>
              <a:rPr lang="de-DE" altLang="de-DE" dirty="0" err="1" smtClean="0">
                <a:solidFill>
                  <a:srgbClr val="202124"/>
                </a:solidFill>
              </a:rPr>
              <a:t>Discussion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with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oncologists</a:t>
            </a:r>
            <a:r>
              <a:rPr lang="de-DE" altLang="de-DE" dirty="0" smtClean="0">
                <a:solidFill>
                  <a:srgbClr val="202124"/>
                </a:solidFill>
              </a:rPr>
              <a:t>, </a:t>
            </a:r>
            <a:r>
              <a:rPr lang="de-DE" altLang="de-DE" dirty="0" err="1" smtClean="0">
                <a:solidFill>
                  <a:srgbClr val="202124"/>
                </a:solidFill>
              </a:rPr>
              <a:t>concerning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safety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of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the</a:t>
            </a:r>
            <a:r>
              <a:rPr lang="de-DE" altLang="de-DE" dirty="0" smtClean="0">
                <a:solidFill>
                  <a:srgbClr val="202124"/>
                </a:solidFill>
              </a:rPr>
              <a:t> </a:t>
            </a:r>
            <a:r>
              <a:rPr lang="de-DE" altLang="de-DE" dirty="0" err="1" smtClean="0">
                <a:solidFill>
                  <a:srgbClr val="202124"/>
                </a:solidFill>
              </a:rPr>
              <a:t>transplantation</a:t>
            </a:r>
            <a:r>
              <a:rPr lang="de-DE" altLang="de-DE" dirty="0" smtClean="0"/>
              <a:t/>
            </a:r>
            <a:br>
              <a:rPr lang="de-DE" altLang="de-DE" dirty="0" smtClean="0"/>
            </a:br>
            <a:r>
              <a:rPr lang="de-DE" altLang="de-DE" dirty="0" smtClean="0"/>
              <a:t>          positive </a:t>
            </a:r>
            <a:r>
              <a:rPr lang="de-DE" altLang="de-DE" dirty="0" err="1" smtClean="0"/>
              <a:t>judgement</a:t>
            </a:r>
            <a:endParaRPr lang="de-DE" altLang="de-DE" dirty="0"/>
          </a:p>
        </p:txBody>
      </p:sp>
      <p:sp>
        <p:nvSpPr>
          <p:cNvPr id="6" name="Pfeil nach rechts 5"/>
          <p:cNvSpPr/>
          <p:nvPr/>
        </p:nvSpPr>
        <p:spPr>
          <a:xfrm>
            <a:off x="899592" y="5733256"/>
            <a:ext cx="86409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CH" dirty="0" smtClean="0"/>
              <a:t>Medical </a:t>
            </a:r>
            <a:r>
              <a:rPr lang="de-CH" err="1" smtClean="0"/>
              <a:t>History</a:t>
            </a:r>
            <a:r>
              <a:rPr lang="de-CH" smtClean="0"/>
              <a:t> - 2018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21149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Ovarian</a:t>
            </a:r>
            <a:r>
              <a:rPr lang="de-CH" dirty="0"/>
              <a:t> </a:t>
            </a:r>
            <a:r>
              <a:rPr lang="de-CH" dirty="0" err="1"/>
              <a:t>Tissue</a:t>
            </a:r>
            <a:r>
              <a:rPr lang="de-CH" dirty="0"/>
              <a:t> </a:t>
            </a:r>
            <a:r>
              <a:rPr lang="de-CH" dirty="0" err="1"/>
              <a:t>Thawing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de-CH" dirty="0" err="1" smtClean="0"/>
              <a:t>Two</a:t>
            </a:r>
            <a:r>
              <a:rPr lang="de-CH" dirty="0" smtClean="0"/>
              <a:t> </a:t>
            </a:r>
            <a:r>
              <a:rPr lang="de-CH" dirty="0" err="1" smtClean="0"/>
              <a:t>vials</a:t>
            </a:r>
            <a:endParaRPr lang="de-CH" dirty="0" smtClean="0"/>
          </a:p>
          <a:p>
            <a:pPr marL="514350" indent="-514350">
              <a:buFont typeface="+mj-lt"/>
              <a:buAutoNum type="arabicParenR"/>
            </a:pPr>
            <a:r>
              <a:rPr lang="de-CH" dirty="0" smtClean="0"/>
              <a:t>RT</a:t>
            </a:r>
            <a:r>
              <a:rPr lang="de-CH" dirty="0"/>
              <a:t>, 1.5-2 </a:t>
            </a:r>
            <a:r>
              <a:rPr lang="de-CH" dirty="0" smtClean="0"/>
              <a:t>min</a:t>
            </a:r>
            <a:br>
              <a:rPr lang="de-CH" dirty="0" smtClean="0"/>
            </a:br>
            <a:endParaRPr lang="de-CH" sz="1000" dirty="0"/>
          </a:p>
          <a:p>
            <a:pPr marL="514350" indent="-514350">
              <a:buFont typeface="+mj-lt"/>
              <a:buAutoNum type="arabicParenR"/>
            </a:pPr>
            <a:r>
              <a:rPr lang="de-CH" dirty="0"/>
              <a:t>37° C, 2 </a:t>
            </a:r>
            <a:r>
              <a:rPr lang="de-CH" dirty="0" smtClean="0"/>
              <a:t>min</a:t>
            </a:r>
            <a:br>
              <a:rPr lang="de-CH" dirty="0" smtClean="0"/>
            </a:br>
            <a:endParaRPr lang="de-CH" sz="1000" dirty="0"/>
          </a:p>
          <a:p>
            <a:pPr marL="514350" indent="-514350">
              <a:buFont typeface="+mj-lt"/>
              <a:buAutoNum type="arabicParenR"/>
            </a:pPr>
            <a:r>
              <a:rPr lang="de-CH" dirty="0"/>
              <a:t>RT – </a:t>
            </a:r>
            <a:r>
              <a:rPr lang="de-CH" dirty="0" err="1" smtClean="0"/>
              <a:t>Stepwise</a:t>
            </a:r>
            <a:r>
              <a:rPr lang="de-CH" dirty="0" smtClean="0"/>
              <a:t> </a:t>
            </a:r>
            <a:r>
              <a:rPr lang="de-CH" dirty="0" err="1" smtClean="0"/>
              <a:t>cryoprotectants</a:t>
            </a:r>
            <a:r>
              <a:rPr lang="de-CH" dirty="0" smtClean="0"/>
              <a:t> </a:t>
            </a:r>
            <a:r>
              <a:rPr lang="de-CH" dirty="0" err="1" smtClean="0"/>
              <a:t>removal</a:t>
            </a:r>
            <a:endParaRPr lang="de-CH" dirty="0" smtClean="0"/>
          </a:p>
          <a:p>
            <a:pPr marL="914400" lvl="1" indent="-457200">
              <a:buFont typeface="+mj-lt"/>
              <a:buAutoNum type="arabicPeriod"/>
            </a:pPr>
            <a:r>
              <a:rPr lang="de-CH" sz="2000" dirty="0" smtClean="0"/>
              <a:t>1.0 M PROH + 0.2 M </a:t>
            </a:r>
            <a:r>
              <a:rPr lang="de-CH" sz="2000" dirty="0" err="1" smtClean="0"/>
              <a:t>sucrose</a:t>
            </a:r>
            <a:r>
              <a:rPr lang="de-CH" sz="2000" dirty="0" smtClean="0"/>
              <a:t> in Basic Medium, 5 min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CH" sz="2000" dirty="0" smtClean="0"/>
              <a:t>0.5 </a:t>
            </a:r>
            <a:r>
              <a:rPr lang="de-CH" sz="2000" dirty="0"/>
              <a:t>M PROH + 0.2 M </a:t>
            </a:r>
            <a:r>
              <a:rPr lang="de-CH" sz="2000" dirty="0" err="1"/>
              <a:t>sucrose</a:t>
            </a:r>
            <a:r>
              <a:rPr lang="de-CH" sz="2000" dirty="0"/>
              <a:t> in Basic Medium, 5 min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CH" sz="2000" dirty="0"/>
              <a:t>0.2 M </a:t>
            </a:r>
            <a:r>
              <a:rPr lang="de-CH" sz="2000" dirty="0" err="1"/>
              <a:t>sucrose</a:t>
            </a:r>
            <a:r>
              <a:rPr lang="de-CH" sz="2000" dirty="0"/>
              <a:t> in Basic Medium, 5 min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CH" sz="2000" dirty="0"/>
              <a:t>Basic Medium, 5 </a:t>
            </a:r>
            <a:r>
              <a:rPr lang="de-CH" sz="2000" dirty="0" smtClean="0"/>
              <a:t>min</a:t>
            </a:r>
            <a:br>
              <a:rPr lang="de-CH" sz="2000" dirty="0" smtClean="0"/>
            </a:br>
            <a:endParaRPr lang="de-CH" sz="1000" dirty="0" smtClean="0"/>
          </a:p>
          <a:p>
            <a:pPr marL="571500" indent="-514350">
              <a:buFont typeface="+mj-lt"/>
              <a:buAutoNum type="arabicParenR"/>
            </a:pPr>
            <a:r>
              <a:rPr lang="de-CH" dirty="0"/>
              <a:t>37° C </a:t>
            </a:r>
            <a:r>
              <a:rPr lang="de-CH" dirty="0" err="1"/>
              <a:t>until</a:t>
            </a:r>
            <a:r>
              <a:rPr lang="de-CH" dirty="0"/>
              <a:t> </a:t>
            </a:r>
            <a:r>
              <a:rPr lang="de-CH" dirty="0" err="1" smtClean="0"/>
              <a:t>transplantation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6725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 err="1" smtClean="0"/>
              <a:t>Ovarian</a:t>
            </a:r>
            <a:r>
              <a:rPr lang="de-CH" dirty="0" smtClean="0"/>
              <a:t> </a:t>
            </a:r>
            <a:r>
              <a:rPr lang="de-CH" dirty="0" err="1"/>
              <a:t>T</a:t>
            </a:r>
            <a:r>
              <a:rPr lang="de-CH" dirty="0" err="1" smtClean="0"/>
              <a:t>issue</a:t>
            </a:r>
            <a:r>
              <a:rPr lang="de-CH" dirty="0" smtClean="0"/>
              <a:t> Transplantation:</a:t>
            </a:r>
            <a:br>
              <a:rPr lang="de-CH" dirty="0" smtClean="0"/>
            </a:br>
            <a:r>
              <a:rPr lang="de-CH" dirty="0" err="1" smtClean="0"/>
              <a:t>Surgery</a:t>
            </a:r>
            <a:endParaRPr lang="de-CH" dirty="0"/>
          </a:p>
        </p:txBody>
      </p:sp>
      <p:sp>
        <p:nvSpPr>
          <p:cNvPr id="4" name="Textfeld 3"/>
          <p:cNvSpPr txBox="1"/>
          <p:nvPr/>
        </p:nvSpPr>
        <p:spPr>
          <a:xfrm>
            <a:off x="8316056" y="6606977"/>
            <a:ext cx="8322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 smtClean="0"/>
              <a:t>Stiller, USZ</a:t>
            </a:r>
            <a:endParaRPr lang="de-CH" sz="1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1666143"/>
            <a:ext cx="1877523" cy="1460847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E0A6BAED-6D37-F142-9949-7E5D9D70CB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519105"/>
            <a:ext cx="2536371" cy="1425672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FE66ED91-235A-1541-8283-BE5C0D0FFD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269" y="4221088"/>
            <a:ext cx="2458768" cy="1425672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52E720BB-1253-4E4B-93D5-0E8D1D1EE6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75" y="2519104"/>
            <a:ext cx="2536371" cy="142567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008" y="4221088"/>
            <a:ext cx="2333774" cy="142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1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smtClean="0"/>
              <a:t>Follow-</a:t>
            </a:r>
            <a:r>
              <a:rPr lang="de-CH" dirty="0" err="1" smtClean="0"/>
              <a:t>up</a:t>
            </a:r>
            <a:r>
              <a:rPr lang="de-CH" dirty="0" smtClean="0"/>
              <a:t> after Transplantation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/>
          <a:lstStyle/>
          <a:p>
            <a:r>
              <a:rPr lang="de-CH" dirty="0" smtClean="0"/>
              <a:t>First </a:t>
            </a:r>
            <a:r>
              <a:rPr lang="de-CH" dirty="0" err="1" smtClean="0"/>
              <a:t>menstruation</a:t>
            </a:r>
            <a:r>
              <a:rPr lang="de-CH" dirty="0" smtClean="0"/>
              <a:t> after </a:t>
            </a:r>
            <a:r>
              <a:rPr lang="de-CH" dirty="0" err="1" smtClean="0"/>
              <a:t>transplantation</a:t>
            </a:r>
            <a:r>
              <a:rPr lang="de-CH" dirty="0" smtClean="0"/>
              <a:t> 20.12.2018</a:t>
            </a:r>
          </a:p>
          <a:p>
            <a:r>
              <a:rPr lang="de-CH" dirty="0" smtClean="0"/>
              <a:t>Hormone </a:t>
            </a:r>
            <a:r>
              <a:rPr lang="de-CH" dirty="0" err="1" smtClean="0"/>
              <a:t>levels</a:t>
            </a:r>
            <a:endParaRPr lang="de-CH" dirty="0" smtClean="0"/>
          </a:p>
          <a:p>
            <a:pPr lvl="1"/>
            <a:r>
              <a:rPr lang="de-CH" dirty="0" smtClean="0"/>
              <a:t>1 </a:t>
            </a:r>
            <a:r>
              <a:rPr lang="de-CH" dirty="0" err="1" smtClean="0"/>
              <a:t>month</a:t>
            </a:r>
            <a:r>
              <a:rPr lang="de-CH" dirty="0" smtClean="0"/>
              <a:t> after </a:t>
            </a:r>
            <a:r>
              <a:rPr lang="de-CH" dirty="0" err="1" smtClean="0"/>
              <a:t>transplantation</a:t>
            </a:r>
            <a:endParaRPr lang="de-CH" dirty="0" smtClean="0"/>
          </a:p>
          <a:p>
            <a:pPr lvl="2"/>
            <a:r>
              <a:rPr lang="de-CH" dirty="0" smtClean="0"/>
              <a:t>FSH 83.9 IE/l, LH 68.3 IE/l, </a:t>
            </a:r>
            <a:r>
              <a:rPr lang="de-CH" dirty="0" err="1" smtClean="0"/>
              <a:t>Estradiol</a:t>
            </a:r>
            <a:r>
              <a:rPr lang="de-CH" dirty="0" smtClean="0"/>
              <a:t> 136 </a:t>
            </a:r>
            <a:r>
              <a:rPr lang="de-CH" dirty="0" err="1" smtClean="0"/>
              <a:t>pmol</a:t>
            </a:r>
            <a:r>
              <a:rPr lang="de-CH" dirty="0" smtClean="0"/>
              <a:t>/l, </a:t>
            </a:r>
            <a:br>
              <a:rPr lang="de-CH" dirty="0" smtClean="0"/>
            </a:br>
            <a:r>
              <a:rPr lang="de-CH" dirty="0" smtClean="0"/>
              <a:t>AMH &lt; 0,1 </a:t>
            </a:r>
            <a:r>
              <a:rPr lang="de-CH" dirty="0" err="1" smtClean="0"/>
              <a:t>pmol</a:t>
            </a:r>
            <a:r>
              <a:rPr lang="de-CH" dirty="0" smtClean="0"/>
              <a:t>/l </a:t>
            </a:r>
          </a:p>
          <a:p>
            <a:pPr lvl="1"/>
            <a:r>
              <a:rPr lang="de-CH" dirty="0" smtClean="0"/>
              <a:t>4 </a:t>
            </a:r>
            <a:r>
              <a:rPr lang="de-CH" dirty="0" err="1" smtClean="0"/>
              <a:t>months</a:t>
            </a:r>
            <a:r>
              <a:rPr lang="de-CH" dirty="0" smtClean="0"/>
              <a:t> after </a:t>
            </a:r>
            <a:r>
              <a:rPr lang="de-CH" dirty="0" err="1" smtClean="0"/>
              <a:t>transplantation</a:t>
            </a:r>
            <a:endParaRPr lang="de-CH" dirty="0" smtClean="0"/>
          </a:p>
          <a:p>
            <a:pPr lvl="2"/>
            <a:r>
              <a:rPr lang="de-CH" dirty="0"/>
              <a:t>FSH </a:t>
            </a:r>
            <a:r>
              <a:rPr lang="de-CH" dirty="0" smtClean="0"/>
              <a:t>11.9 </a:t>
            </a:r>
            <a:r>
              <a:rPr lang="de-CH" dirty="0"/>
              <a:t>IE/l, LH </a:t>
            </a:r>
            <a:r>
              <a:rPr lang="de-CH" dirty="0" smtClean="0"/>
              <a:t>6.0 </a:t>
            </a:r>
            <a:r>
              <a:rPr lang="de-CH" dirty="0"/>
              <a:t>IE/l, </a:t>
            </a:r>
            <a:r>
              <a:rPr lang="de-CH" dirty="0" err="1"/>
              <a:t>Estradiol</a:t>
            </a:r>
            <a:r>
              <a:rPr lang="de-CH" dirty="0"/>
              <a:t> </a:t>
            </a:r>
            <a:r>
              <a:rPr lang="de-CH" dirty="0" smtClean="0"/>
              <a:t>67 </a:t>
            </a:r>
            <a:r>
              <a:rPr lang="de-CH" dirty="0" err="1"/>
              <a:t>pmol</a:t>
            </a:r>
            <a:r>
              <a:rPr lang="de-CH" dirty="0"/>
              <a:t>/l, </a:t>
            </a:r>
            <a:br>
              <a:rPr lang="de-CH" dirty="0"/>
            </a:br>
            <a:r>
              <a:rPr lang="de-CH" dirty="0"/>
              <a:t>AMH </a:t>
            </a:r>
            <a:r>
              <a:rPr lang="de-CH" dirty="0" smtClean="0"/>
              <a:t>1.5 </a:t>
            </a:r>
            <a:r>
              <a:rPr lang="de-CH" dirty="0" err="1"/>
              <a:t>pmol</a:t>
            </a:r>
            <a:r>
              <a:rPr lang="de-CH" dirty="0"/>
              <a:t>/l </a:t>
            </a:r>
            <a:endParaRPr lang="de-CH" dirty="0" smtClean="0"/>
          </a:p>
          <a:p>
            <a:pPr lvl="1"/>
            <a:r>
              <a:rPr lang="de-CH" dirty="0" smtClean="0"/>
              <a:t>11 </a:t>
            </a:r>
            <a:r>
              <a:rPr lang="de-CH" dirty="0" err="1" smtClean="0"/>
              <a:t>months</a:t>
            </a:r>
            <a:r>
              <a:rPr lang="de-CH" dirty="0" smtClean="0"/>
              <a:t> after </a:t>
            </a:r>
            <a:r>
              <a:rPr lang="de-CH" dirty="0" err="1" smtClean="0"/>
              <a:t>transplantation</a:t>
            </a:r>
            <a:endParaRPr lang="de-CH" dirty="0" smtClean="0"/>
          </a:p>
          <a:p>
            <a:pPr lvl="2"/>
            <a:r>
              <a:rPr lang="de-CH" dirty="0" smtClean="0"/>
              <a:t>AMH 2.5 </a:t>
            </a:r>
            <a:r>
              <a:rPr lang="de-CH" dirty="0" err="1" smtClean="0"/>
              <a:t>pmol</a:t>
            </a:r>
            <a:r>
              <a:rPr lang="de-CH" dirty="0" smtClean="0"/>
              <a:t>/l</a:t>
            </a:r>
            <a:endParaRPr lang="de-CH" dirty="0"/>
          </a:p>
          <a:p>
            <a:pPr lvl="2"/>
            <a:endParaRPr lang="de-CH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299" y="3789040"/>
            <a:ext cx="1701501" cy="129614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8686081" y="661219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 smtClean="0"/>
              <a:t>USZ</a:t>
            </a:r>
            <a:endParaRPr lang="de-CH" sz="1000" dirty="0"/>
          </a:p>
        </p:txBody>
      </p:sp>
    </p:spTree>
    <p:extLst>
      <p:ext uri="{BB962C8B-B14F-4D97-AF65-F5344CB8AC3E}">
        <p14:creationId xmlns:p14="http://schemas.microsoft.com/office/powerpoint/2010/main" val="261095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ICSI – </a:t>
            </a:r>
            <a:r>
              <a:rPr lang="de-CH" dirty="0" err="1" smtClean="0"/>
              <a:t>Fresh</a:t>
            </a:r>
            <a:r>
              <a:rPr lang="de-CH" dirty="0" smtClean="0"/>
              <a:t> </a:t>
            </a:r>
            <a:r>
              <a:rPr lang="de-CH" dirty="0"/>
              <a:t>C</a:t>
            </a:r>
            <a:r>
              <a:rPr lang="de-CH" dirty="0" smtClean="0"/>
              <a:t>ycle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5/2019</a:t>
            </a:r>
          </a:p>
          <a:p>
            <a:pPr lvl="1"/>
            <a:r>
              <a:rPr lang="de-CH" dirty="0" err="1" smtClean="0"/>
              <a:t>Ovarian</a:t>
            </a:r>
            <a:r>
              <a:rPr lang="de-CH" dirty="0" smtClean="0"/>
              <a:t> </a:t>
            </a:r>
            <a:r>
              <a:rPr lang="de-CH" dirty="0" err="1" smtClean="0"/>
              <a:t>stimulation</a:t>
            </a:r>
            <a:r>
              <a:rPr lang="de-CH" dirty="0" smtClean="0"/>
              <a:t>, </a:t>
            </a:r>
            <a:br>
              <a:rPr lang="de-CH" dirty="0" smtClean="0"/>
            </a:br>
            <a:r>
              <a:rPr lang="de-CH" dirty="0" err="1" smtClean="0"/>
              <a:t>antagonist</a:t>
            </a:r>
            <a:r>
              <a:rPr lang="de-CH" dirty="0" smtClean="0"/>
              <a:t> </a:t>
            </a:r>
            <a:r>
              <a:rPr lang="de-CH" dirty="0" err="1" smtClean="0"/>
              <a:t>protocol</a:t>
            </a:r>
            <a:endParaRPr lang="de-CH" dirty="0" smtClean="0"/>
          </a:p>
          <a:p>
            <a:pPr lvl="2"/>
            <a:r>
              <a:rPr lang="de-CH" dirty="0" smtClean="0"/>
              <a:t>7 </a:t>
            </a:r>
            <a:r>
              <a:rPr lang="de-CH" dirty="0" err="1" smtClean="0"/>
              <a:t>days</a:t>
            </a:r>
            <a:r>
              <a:rPr lang="de-CH" dirty="0" smtClean="0"/>
              <a:t> </a:t>
            </a:r>
            <a:r>
              <a:rPr lang="de-CH" dirty="0" err="1" smtClean="0"/>
              <a:t>stimulation</a:t>
            </a:r>
            <a:r>
              <a:rPr lang="de-CH" dirty="0" smtClean="0"/>
              <a:t>, HMG 2100 IE</a:t>
            </a:r>
          </a:p>
          <a:p>
            <a:pPr lvl="2"/>
            <a:endParaRPr lang="de-CH" dirty="0"/>
          </a:p>
          <a:p>
            <a:pPr lvl="2"/>
            <a:endParaRPr lang="de-CH" dirty="0" smtClean="0"/>
          </a:p>
          <a:p>
            <a:pPr lvl="2"/>
            <a:endParaRPr lang="de-CH" dirty="0"/>
          </a:p>
          <a:p>
            <a:pPr lvl="1"/>
            <a:r>
              <a:rPr lang="de-CH" dirty="0" smtClean="0"/>
              <a:t>Egg </a:t>
            </a:r>
            <a:r>
              <a:rPr lang="de-CH" dirty="0" err="1" smtClean="0"/>
              <a:t>retrieval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4 </a:t>
            </a:r>
            <a:r>
              <a:rPr lang="de-CH" dirty="0" err="1" smtClean="0"/>
              <a:t>oocytes</a:t>
            </a:r>
            <a:r>
              <a:rPr lang="de-CH" dirty="0" smtClean="0"/>
              <a:t>, 2 MII, 2 2PN, </a:t>
            </a:r>
            <a:br>
              <a:rPr lang="de-CH" dirty="0" smtClean="0"/>
            </a:br>
            <a:r>
              <a:rPr lang="de-CH" dirty="0" smtClean="0"/>
              <a:t>2 </a:t>
            </a:r>
            <a:r>
              <a:rPr lang="de-CH" dirty="0" err="1"/>
              <a:t>b</a:t>
            </a:r>
            <a:r>
              <a:rPr lang="de-CH" dirty="0" err="1" smtClean="0"/>
              <a:t>lastocysts</a:t>
            </a:r>
            <a:r>
              <a:rPr lang="de-CH" dirty="0" smtClean="0"/>
              <a:t> (BC): 1 BC </a:t>
            </a:r>
            <a:r>
              <a:rPr lang="de-CH" dirty="0" err="1" smtClean="0"/>
              <a:t>cryopreserved</a:t>
            </a:r>
            <a:r>
              <a:rPr lang="de-CH" dirty="0" smtClean="0"/>
              <a:t>, </a:t>
            </a:r>
            <a:br>
              <a:rPr lang="de-CH" dirty="0" smtClean="0"/>
            </a:br>
            <a:r>
              <a:rPr lang="de-CH" dirty="0" smtClean="0"/>
              <a:t>1 BC (3BC) </a:t>
            </a:r>
            <a:r>
              <a:rPr lang="de-CH" dirty="0" err="1" smtClean="0"/>
              <a:t>transferred</a:t>
            </a:r>
            <a:endParaRPr lang="de-CH" dirty="0" smtClean="0"/>
          </a:p>
          <a:p>
            <a:pPr lvl="1"/>
            <a:r>
              <a:rPr lang="de-CH" dirty="0" err="1" smtClean="0"/>
              <a:t>No</a:t>
            </a:r>
            <a:r>
              <a:rPr lang="de-CH" dirty="0" smtClean="0"/>
              <a:t> </a:t>
            </a:r>
            <a:r>
              <a:rPr lang="de-CH" dirty="0" err="1" smtClean="0"/>
              <a:t>pregnancy</a:t>
            </a:r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635" y="4509120"/>
            <a:ext cx="2335361" cy="194421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631119"/>
            <a:ext cx="2448272" cy="241117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8348360" y="6607640"/>
            <a:ext cx="7601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 smtClean="0"/>
              <a:t>Dr. Singer</a:t>
            </a:r>
            <a:endParaRPr lang="de-CH" sz="1000" dirty="0"/>
          </a:p>
        </p:txBody>
      </p:sp>
    </p:spTree>
    <p:extLst>
      <p:ext uri="{BB962C8B-B14F-4D97-AF65-F5344CB8AC3E}">
        <p14:creationId xmlns:p14="http://schemas.microsoft.com/office/powerpoint/2010/main" val="56000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Thawing</a:t>
            </a:r>
            <a:r>
              <a:rPr lang="de-CH" dirty="0" smtClean="0"/>
              <a:t> </a:t>
            </a:r>
            <a:r>
              <a:rPr lang="de-CH" dirty="0"/>
              <a:t>C</a:t>
            </a:r>
            <a:r>
              <a:rPr lang="de-CH" dirty="0" smtClean="0"/>
              <a:t>ycle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10/2019</a:t>
            </a:r>
          </a:p>
          <a:p>
            <a:pPr lvl="1"/>
            <a:r>
              <a:rPr lang="de-CH" dirty="0" err="1" smtClean="0"/>
              <a:t>Thawing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cryopreserved</a:t>
            </a:r>
            <a:r>
              <a:rPr lang="de-CH" dirty="0" smtClean="0"/>
              <a:t> </a:t>
            </a:r>
            <a:r>
              <a:rPr lang="de-CH" dirty="0" err="1" smtClean="0"/>
              <a:t>blastocyst</a:t>
            </a:r>
            <a:r>
              <a:rPr lang="de-CH" dirty="0" smtClean="0"/>
              <a:t>, </a:t>
            </a:r>
            <a:br>
              <a:rPr lang="de-CH" dirty="0" smtClean="0"/>
            </a:br>
            <a:r>
              <a:rPr lang="de-CH" dirty="0" err="1" smtClean="0"/>
              <a:t>and</a:t>
            </a:r>
            <a:r>
              <a:rPr lang="de-CH" dirty="0" smtClean="0"/>
              <a:t> ET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that</a:t>
            </a:r>
            <a:r>
              <a:rPr lang="de-CH" dirty="0" smtClean="0"/>
              <a:t> 3BC </a:t>
            </a:r>
            <a:r>
              <a:rPr lang="de-CH" dirty="0" err="1"/>
              <a:t>b</a:t>
            </a:r>
            <a:r>
              <a:rPr lang="de-CH" dirty="0" err="1" smtClean="0"/>
              <a:t>lastocyst</a:t>
            </a:r>
            <a:endParaRPr lang="de-CH" dirty="0" smtClean="0"/>
          </a:p>
          <a:p>
            <a:r>
              <a:rPr lang="de-CH" dirty="0" err="1" smtClean="0"/>
              <a:t>Result</a:t>
            </a:r>
            <a:r>
              <a:rPr lang="de-CH" dirty="0" smtClean="0"/>
              <a:t>: </a:t>
            </a:r>
            <a:r>
              <a:rPr lang="de-CH" dirty="0" err="1" smtClean="0"/>
              <a:t>pregnancy</a:t>
            </a:r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3068960"/>
            <a:ext cx="3156964" cy="269964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707" y="3717032"/>
            <a:ext cx="4057859" cy="4762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feld 5"/>
          <p:cNvSpPr txBox="1"/>
          <p:nvPr/>
        </p:nvSpPr>
        <p:spPr>
          <a:xfrm>
            <a:off x="8348360" y="6607640"/>
            <a:ext cx="7601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 smtClean="0"/>
              <a:t>Dr. Singer</a:t>
            </a:r>
            <a:endParaRPr lang="de-CH" sz="1000" dirty="0"/>
          </a:p>
        </p:txBody>
      </p:sp>
    </p:spTree>
    <p:extLst>
      <p:ext uri="{BB962C8B-B14F-4D97-AF65-F5344CB8AC3E}">
        <p14:creationId xmlns:p14="http://schemas.microsoft.com/office/powerpoint/2010/main" val="3530352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P</a:t>
            </a:r>
            <a:r>
              <a:rPr lang="de-CH" dirty="0" err="1" smtClean="0"/>
              <a:t>regnancy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de-CH" dirty="0" smtClean="0"/>
              <a:t>Follow-</a:t>
            </a:r>
            <a:r>
              <a:rPr lang="de-CH" dirty="0" err="1" smtClean="0"/>
              <a:t>up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pregnancy</a:t>
            </a:r>
            <a:endParaRPr lang="de-CH" dirty="0" smtClean="0"/>
          </a:p>
          <a:p>
            <a:pPr lvl="1"/>
            <a:r>
              <a:rPr lang="de-CH" dirty="0" err="1" smtClean="0"/>
              <a:t>Gestational</a:t>
            </a:r>
            <a:r>
              <a:rPr lang="de-CH" dirty="0" smtClean="0"/>
              <a:t> </a:t>
            </a:r>
            <a:r>
              <a:rPr lang="de-CH" dirty="0" err="1" smtClean="0"/>
              <a:t>diabetes</a:t>
            </a:r>
            <a:r>
              <a:rPr lang="de-CH" dirty="0" smtClean="0"/>
              <a:t> (ED 27 SSW)</a:t>
            </a:r>
          </a:p>
          <a:p>
            <a:pPr lvl="2"/>
            <a:r>
              <a:rPr lang="de-CH" dirty="0" smtClean="0"/>
              <a:t>Fetal </a:t>
            </a:r>
            <a:r>
              <a:rPr lang="de-CH" dirty="0" err="1" smtClean="0"/>
              <a:t>macrosomia</a:t>
            </a:r>
            <a:r>
              <a:rPr lang="de-CH" dirty="0" smtClean="0"/>
              <a:t> </a:t>
            </a:r>
            <a:r>
              <a:rPr lang="de-CH" dirty="0" err="1" smtClean="0"/>
              <a:t>even</a:t>
            </a:r>
            <a:r>
              <a:rPr lang="de-CH" dirty="0" smtClean="0"/>
              <a:t> </a:t>
            </a:r>
            <a:r>
              <a:rPr lang="de-CH" dirty="0" err="1" smtClean="0"/>
              <a:t>with</a:t>
            </a:r>
            <a:r>
              <a:rPr lang="de-CH" dirty="0" smtClean="0"/>
              <a:t> Insulin</a:t>
            </a:r>
          </a:p>
          <a:p>
            <a:pPr lvl="1"/>
            <a:r>
              <a:rPr lang="de-CH" dirty="0" err="1" smtClean="0"/>
              <a:t>Acute</a:t>
            </a:r>
            <a:r>
              <a:rPr lang="de-CH" dirty="0" smtClean="0"/>
              <a:t> Herpes </a:t>
            </a:r>
            <a:r>
              <a:rPr lang="de-CH" dirty="0" err="1" smtClean="0"/>
              <a:t>genitalis</a:t>
            </a:r>
            <a:r>
              <a:rPr lang="de-CH" dirty="0" smtClean="0"/>
              <a:t> 35+5 SSW, PUPPP</a:t>
            </a:r>
            <a:br>
              <a:rPr lang="de-CH" dirty="0" smtClean="0"/>
            </a:b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err="1" smtClean="0"/>
              <a:t>Caesarean</a:t>
            </a:r>
            <a:r>
              <a:rPr lang="de-CH" dirty="0" smtClean="0"/>
              <a:t> </a:t>
            </a:r>
            <a:r>
              <a:rPr lang="de-CH" dirty="0" err="1" smtClean="0"/>
              <a:t>section</a:t>
            </a:r>
            <a:r>
              <a:rPr lang="de-CH" dirty="0" smtClean="0"/>
              <a:t> 36+1 SSW </a:t>
            </a:r>
            <a:r>
              <a:rPr lang="de-CH" dirty="0" err="1" smtClean="0"/>
              <a:t>of</a:t>
            </a:r>
            <a:r>
              <a:rPr lang="de-CH" dirty="0" smtClean="0"/>
              <a:t> a </a:t>
            </a:r>
            <a:r>
              <a:rPr lang="de-CH" dirty="0" err="1" smtClean="0"/>
              <a:t>healthy</a:t>
            </a:r>
            <a:r>
              <a:rPr lang="de-CH" dirty="0" smtClean="0"/>
              <a:t> </a:t>
            </a:r>
            <a:r>
              <a:rPr lang="de-CH" dirty="0" err="1" smtClean="0"/>
              <a:t>girl</a:t>
            </a:r>
            <a:r>
              <a:rPr lang="de-CH" dirty="0" smtClean="0"/>
              <a:t>, 2925 g</a:t>
            </a:r>
          </a:p>
          <a:p>
            <a:pPr lvl="1"/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4248309"/>
            <a:ext cx="2579027" cy="187782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148064" y="4253686"/>
            <a:ext cx="2676504" cy="223224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8047634" y="6616602"/>
            <a:ext cx="10871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 smtClean="0"/>
              <a:t>Dr. </a:t>
            </a:r>
            <a:r>
              <a:rPr lang="de-CH" sz="1000" dirty="0" smtClean="0"/>
              <a:t>Singer; USZ</a:t>
            </a:r>
            <a:endParaRPr lang="de-CH" sz="1000" dirty="0"/>
          </a:p>
        </p:txBody>
      </p:sp>
    </p:spTree>
    <p:extLst>
      <p:ext uri="{BB962C8B-B14F-4D97-AF65-F5344CB8AC3E}">
        <p14:creationId xmlns:p14="http://schemas.microsoft.com/office/powerpoint/2010/main" val="1853344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7349710" y="6615280"/>
            <a:ext cx="16049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 err="1" smtClean="0"/>
              <a:t>With</a:t>
            </a:r>
            <a:r>
              <a:rPr lang="de-CH" sz="1000" dirty="0" smtClean="0"/>
              <a:t> </a:t>
            </a:r>
            <a:r>
              <a:rPr lang="de-CH" sz="1000" dirty="0" err="1" smtClean="0"/>
              <a:t>patient’s</a:t>
            </a:r>
            <a:r>
              <a:rPr lang="de-CH" sz="1000" dirty="0" smtClean="0"/>
              <a:t> </a:t>
            </a:r>
            <a:r>
              <a:rPr lang="de-CH" sz="1000" dirty="0" err="1" smtClean="0"/>
              <a:t>permission</a:t>
            </a:r>
            <a:endParaRPr lang="de-CH" sz="10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39659" y="2997445"/>
            <a:ext cx="3460328" cy="259524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940" y="188640"/>
            <a:ext cx="3216120" cy="428816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04864"/>
            <a:ext cx="2419748" cy="322633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414602" y="5631631"/>
            <a:ext cx="1015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smtClean="0"/>
              <a:t>© 2021</a:t>
            </a:r>
            <a:endParaRPr lang="de-CH" sz="2000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3033712" y="4072213"/>
            <a:ext cx="1015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smtClean="0"/>
              <a:t>© 2021</a:t>
            </a:r>
            <a:endParaRPr lang="de-CH" sz="2000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251520" y="5031085"/>
            <a:ext cx="1015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smtClean="0"/>
              <a:t>© 2021</a:t>
            </a:r>
            <a:endParaRPr lang="de-CH" sz="2000" b="1" dirty="0"/>
          </a:p>
        </p:txBody>
      </p:sp>
    </p:spTree>
    <p:extLst>
      <p:ext uri="{BB962C8B-B14F-4D97-AF65-F5344CB8AC3E}">
        <p14:creationId xmlns:p14="http://schemas.microsoft.com/office/powerpoint/2010/main" val="712577834"/>
      </p:ext>
    </p:extLst>
  </p:cSld>
  <p:clrMapOvr>
    <a:masterClrMapping/>
  </p:clrMapOvr>
</p:sld>
</file>

<file path=ppt/theme/theme1.xml><?xml version="1.0" encoding="utf-8"?>
<a:theme xmlns:a="http://schemas.openxmlformats.org/drawingml/2006/main" name="USZ">
  <a:themeElements>
    <a:clrScheme name="Blau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USZ_Powerpo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806A018F-57AA-4556-B086-07577B7E5075}" vid="{C77BC566-D6C2-4F59-8638-3167F1DA3B8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664</Words>
  <Application>Microsoft Office PowerPoint</Application>
  <PresentationFormat>Bildschirmpräsentation (4:3)</PresentationFormat>
  <Paragraphs>112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1" baseType="lpstr">
      <vt:lpstr>Arial</vt:lpstr>
      <vt:lpstr>Calibri</vt:lpstr>
      <vt:lpstr>inherit</vt:lpstr>
      <vt:lpstr>Wingdings</vt:lpstr>
      <vt:lpstr>USZ</vt:lpstr>
      <vt:lpstr>Case Report: Successful Transplantation of Ovarian Tissue</vt:lpstr>
      <vt:lpstr>Ovarian Tissue Cryopreservation at the University Hospital Zurich</vt:lpstr>
      <vt:lpstr>Patient Background</vt:lpstr>
      <vt:lpstr>Ovariectomy Left</vt:lpstr>
      <vt:lpstr>Ovarian Tissue Cryopreservation (1)</vt:lpstr>
      <vt:lpstr>Ovarian Tissue Cryopreservation (2)</vt:lpstr>
      <vt:lpstr>Ovarian Tissue Cryopreservation (3)</vt:lpstr>
      <vt:lpstr>Interim Medical History</vt:lpstr>
      <vt:lpstr>Medical History - 2018</vt:lpstr>
      <vt:lpstr>Ovarian Tissue Thawing</vt:lpstr>
      <vt:lpstr>Ovarian Tissue Transplantation: Surgery</vt:lpstr>
      <vt:lpstr>Follow-up after Transplantation</vt:lpstr>
      <vt:lpstr>ICSI – Fresh Cycle</vt:lpstr>
      <vt:lpstr>Thawing Cycle</vt:lpstr>
      <vt:lpstr>Pregnancy</vt:lpstr>
      <vt:lpstr>PowerPoint-Präsentation</vt:lpstr>
    </vt:vector>
  </TitlesOfParts>
  <Company>UniversitätsSpital Zürich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Stiller Ruth</dc:creator>
  <cp:lastModifiedBy>Stiller Ruth</cp:lastModifiedBy>
  <cp:revision>102</cp:revision>
  <dcterms:created xsi:type="dcterms:W3CDTF">2019-06-04T15:34:11Z</dcterms:created>
  <dcterms:modified xsi:type="dcterms:W3CDTF">2021-11-03T17:59:24Z</dcterms:modified>
</cp:coreProperties>
</file>